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2" autoAdjust="0"/>
    <p:restoredTop sz="68649" autoAdjust="0"/>
  </p:normalViewPr>
  <p:slideViewPr>
    <p:cSldViewPr snapToGrid="0" snapToObjects="1">
      <p:cViewPr varScale="1">
        <p:scale>
          <a:sx n="66" d="100"/>
          <a:sy n="6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FFD22-C502-0240-BC15-9E85D2570D51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685CF-6A78-CB4D-9759-79631725295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048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://wwtonline.co.uk/features/digging-deeper-the-water-framework-directive-and-brexit%23.WbFakq2ZOR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685CF-6A78-CB4D-9759-79631725295D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4682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685CF-6A78-CB4D-9759-79631725295D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4560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http://wwtonline.co.uk/features/digging-deeper-the-water-framework-directive-and-brexit#.WbFakq2ZORs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RMBP are challenging to the UK to achieve the WFD compliance because the UK has a five year investment cycle, known as the Asset Management Programmes (AMPs)</a:t>
            </a:r>
          </a:p>
          <a:p>
            <a:pPr lvl="1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of step with six-year cycles of the RBMPs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result of this mismatch is that most capital expenditure required to comply will be undertaken the 7</a:t>
            </a:r>
            <a:r>
              <a:rPr lang="en-GB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AMP cycle (from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april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2020 to March 2025)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difficult aims, like removing priority substances (affecting 700 wastewater treatment works in the UK) will have to wait until AMP7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Price review are set by the OFWAT through consultation, that then becomes the basis for the AMPs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 Government Science and Technology Select Committee determined that implementing the WFD in the UK could cost as much as £30bn + 30m per annum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Criticism is that there is little visibility for the water corporates on Price Reviews</a:t>
            </a:r>
          </a:p>
          <a:p>
            <a:pPr lvl="0"/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Creation of the WFD – UK collaborative approach for UK companies to share and work together.</a:t>
            </a:r>
          </a:p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685CF-6A78-CB4D-9759-79631725295D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725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678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022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00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472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15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76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241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351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153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63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908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1A8AA-280B-8444-99AA-33ADFBE8AF70}" type="datetimeFigureOut">
              <a:rPr lang="en-US" smtClean="0"/>
              <a:t>12/09/17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F6A6-93A6-B246-A864-EADD1984341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386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www.greenpeace.org/international/en/campaigns/detox/fashion/detox-catwal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legislation.gov.uk/uksi/2003/3242/contents/made" TargetMode="External"/><Relationship Id="rId5" Type="http://schemas.openxmlformats.org/officeDocument/2006/relationships/hyperlink" Target="http://www.legislation.gov.uk/asp/2003/3/contents" TargetMode="External"/><Relationship Id="rId6" Type="http://schemas.openxmlformats.org/officeDocument/2006/relationships/hyperlink" Target="http://www.legislation.gov.uk/nisr/2003/544/contents/made" TargetMode="External"/><Relationship Id="rId7" Type="http://schemas.openxmlformats.org/officeDocument/2006/relationships/hyperlink" Target="https://www.gov.uk/government/organisations/environment-agency" TargetMode="External"/><Relationship Id="rId8" Type="http://schemas.openxmlformats.org/officeDocument/2006/relationships/hyperlink" Target="https://www.sepa.org.uk" TargetMode="External"/><Relationship Id="rId9" Type="http://schemas.openxmlformats.org/officeDocument/2006/relationships/hyperlink" Target="https://www.nidirect.gov.uk/contacts/contacts-az/northern-ireland-environment-agenc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news/thames-water-ordered-to-pay-record-20-million-for-river-pollution" TargetMode="External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nion-jack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0" t="4337" r="7318" b="10328"/>
          <a:stretch/>
        </p:blipFill>
        <p:spPr>
          <a:xfrm>
            <a:off x="1780990" y="2481874"/>
            <a:ext cx="5824716" cy="4171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118"/>
            <a:ext cx="7772400" cy="1470025"/>
          </a:xfrm>
        </p:spPr>
        <p:txBody>
          <a:bodyPr/>
          <a:lstStyle/>
          <a:p>
            <a:r>
              <a:rPr lang="es-ES_tradnl" dirty="0" err="1" smtClean="0"/>
              <a:t>Water</a:t>
            </a:r>
            <a:r>
              <a:rPr lang="es-ES_tradnl" dirty="0" smtClean="0"/>
              <a:t> Framework </a:t>
            </a:r>
            <a:r>
              <a:rPr lang="es-ES_tradnl" dirty="0" err="1" smtClean="0"/>
              <a:t>Directive</a:t>
            </a:r>
            <a:r>
              <a:rPr lang="es-ES_tradnl" dirty="0" smtClean="0"/>
              <a:t>:</a:t>
            </a:r>
            <a:br>
              <a:rPr lang="es-ES_tradnl" dirty="0" smtClean="0"/>
            </a:br>
            <a:r>
              <a:rPr lang="es-ES_tradnl" dirty="0" err="1" smtClean="0"/>
              <a:t>United</a:t>
            </a:r>
            <a:r>
              <a:rPr lang="es-ES_tradnl" dirty="0" smtClean="0"/>
              <a:t> </a:t>
            </a:r>
            <a:r>
              <a:rPr lang="es-ES_tradnl" dirty="0" err="1" smtClean="0"/>
              <a:t>Kingdom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36739"/>
            <a:ext cx="6400800" cy="1752600"/>
          </a:xfrm>
        </p:spPr>
        <p:txBody>
          <a:bodyPr/>
          <a:lstStyle/>
          <a:p>
            <a:r>
              <a:rPr lang="es-ES_tradnl" dirty="0" smtClean="0"/>
              <a:t>Bridging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Future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849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Case </a:t>
            </a:r>
            <a:r>
              <a:rPr lang="es-ES_tradnl" dirty="0" err="1" smtClean="0"/>
              <a:t>Study</a:t>
            </a:r>
            <a:r>
              <a:rPr lang="es-ES_tradnl" dirty="0" smtClean="0"/>
              <a:t>: </a:t>
            </a:r>
            <a:r>
              <a:rPr lang="es-ES_tradnl" dirty="0" err="1" smtClean="0"/>
              <a:t>Burberry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2020 target of </a:t>
            </a:r>
            <a:r>
              <a:rPr lang="es-ES_tradnl" dirty="0" err="1" smtClean="0"/>
              <a:t>eliminating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use of </a:t>
            </a:r>
            <a:r>
              <a:rPr lang="es-ES_tradnl" dirty="0" err="1" smtClean="0"/>
              <a:t>chemicals</a:t>
            </a:r>
            <a:r>
              <a:rPr lang="es-ES_tradnl" dirty="0" smtClean="0"/>
              <a:t> </a:t>
            </a:r>
            <a:r>
              <a:rPr lang="es-ES_tradnl" dirty="0" err="1" smtClean="0"/>
              <a:t>witha</a:t>
            </a:r>
            <a:r>
              <a:rPr lang="es-ES_tradnl" dirty="0" smtClean="0"/>
              <a:t>  </a:t>
            </a:r>
            <a:r>
              <a:rPr lang="es-ES_tradnl" dirty="0" err="1" smtClean="0"/>
              <a:t>negative</a:t>
            </a:r>
            <a:r>
              <a:rPr lang="es-ES_tradnl" dirty="0" smtClean="0"/>
              <a:t> </a:t>
            </a:r>
            <a:r>
              <a:rPr lang="es-ES_tradnl" dirty="0" err="1" smtClean="0"/>
              <a:t>environmental</a:t>
            </a:r>
            <a:r>
              <a:rPr lang="es-ES_tradnl" dirty="0" smtClean="0"/>
              <a:t> </a:t>
            </a:r>
            <a:r>
              <a:rPr lang="es-ES_tradnl" dirty="0" err="1" smtClean="0"/>
              <a:t>impact</a:t>
            </a:r>
            <a:endParaRPr lang="es-ES_tradnl" dirty="0" smtClean="0"/>
          </a:p>
          <a:p>
            <a:r>
              <a:rPr lang="es-ES_tradnl" dirty="0" err="1" smtClean="0"/>
              <a:t>Work</a:t>
            </a:r>
            <a:r>
              <a:rPr lang="es-ES_tradnl" dirty="0" smtClean="0"/>
              <a:t> in </a:t>
            </a:r>
            <a:r>
              <a:rPr lang="es-ES_tradnl" dirty="0" err="1" smtClean="0"/>
              <a:t>collaboration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Zero </a:t>
            </a:r>
            <a:r>
              <a:rPr lang="es-ES_tradnl" dirty="0" err="1" smtClean="0"/>
              <a:t>Discharge</a:t>
            </a:r>
            <a:r>
              <a:rPr lang="es-ES_tradnl" dirty="0" smtClean="0"/>
              <a:t> of </a:t>
            </a:r>
            <a:r>
              <a:rPr lang="es-ES_tradnl" dirty="0" err="1" smtClean="0"/>
              <a:t>Hazardous</a:t>
            </a:r>
            <a:r>
              <a:rPr lang="es-ES_tradnl" dirty="0" smtClean="0"/>
              <a:t> </a:t>
            </a:r>
            <a:r>
              <a:rPr lang="es-ES_tradnl" dirty="0" err="1" smtClean="0"/>
              <a:t>Chemicals</a:t>
            </a:r>
            <a:r>
              <a:rPr lang="es-ES_tradnl" dirty="0" smtClean="0"/>
              <a:t> </a:t>
            </a:r>
            <a:r>
              <a:rPr lang="es-ES_tradnl" dirty="0" err="1" smtClean="0"/>
              <a:t>Group</a:t>
            </a:r>
            <a:endParaRPr lang="es-ES_tradnl" dirty="0" smtClean="0"/>
          </a:p>
          <a:p>
            <a:r>
              <a:rPr lang="es-ES_tradnl" dirty="0" smtClean="0"/>
              <a:t> Set </a:t>
            </a:r>
            <a:r>
              <a:rPr lang="es-ES_tradnl" dirty="0" err="1" smtClean="0"/>
              <a:t>standards</a:t>
            </a:r>
            <a:r>
              <a:rPr lang="es-ES_tradnl" dirty="0" smtClean="0"/>
              <a:t>, </a:t>
            </a:r>
            <a:r>
              <a:rPr lang="es-ES_tradnl" dirty="0" err="1" smtClean="0"/>
              <a:t>guidelines</a:t>
            </a:r>
            <a:r>
              <a:rPr lang="es-ES_tradnl" dirty="0" smtClean="0"/>
              <a:t> and </a:t>
            </a:r>
            <a:r>
              <a:rPr lang="es-ES_tradnl" dirty="0" err="1" smtClean="0"/>
              <a:t>reporting</a:t>
            </a:r>
            <a:r>
              <a:rPr lang="es-ES_tradnl" dirty="0" smtClean="0"/>
              <a:t> </a:t>
            </a:r>
            <a:r>
              <a:rPr lang="es-ES_tradnl" dirty="0" err="1" smtClean="0"/>
              <a:t>templates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supply</a:t>
            </a:r>
            <a:r>
              <a:rPr lang="es-ES_tradnl" dirty="0" smtClean="0"/>
              <a:t> </a:t>
            </a:r>
            <a:r>
              <a:rPr lang="es-ES_tradnl" dirty="0" err="1" smtClean="0"/>
              <a:t>chain</a:t>
            </a:r>
            <a:endParaRPr lang="es-ES_tradnl" dirty="0" smtClean="0"/>
          </a:p>
          <a:p>
            <a:pPr lvl="1"/>
            <a:r>
              <a:rPr lang="es-ES_tradnl" dirty="0" smtClean="0"/>
              <a:t>80% of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suppliers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published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data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hazardous</a:t>
            </a:r>
            <a:r>
              <a:rPr lang="es-ES_tradnl" dirty="0" smtClean="0"/>
              <a:t> </a:t>
            </a:r>
            <a:r>
              <a:rPr lang="es-ES_tradnl" dirty="0" err="1" smtClean="0"/>
              <a:t>chemicals</a:t>
            </a:r>
            <a:endParaRPr lang="es-ES_tradnl" dirty="0"/>
          </a:p>
          <a:p>
            <a:r>
              <a:rPr lang="es-ES_tradnl" dirty="0" smtClean="0"/>
              <a:t>Removed </a:t>
            </a:r>
            <a:r>
              <a:rPr lang="es-ES_tradnl" dirty="0" err="1" smtClean="0"/>
              <a:t>all</a:t>
            </a:r>
            <a:r>
              <a:rPr lang="es-ES_tradnl" dirty="0" smtClean="0"/>
              <a:t> </a:t>
            </a:r>
            <a:r>
              <a:rPr lang="es-ES_tradnl" dirty="0" err="1" smtClean="0"/>
              <a:t>PFCs</a:t>
            </a:r>
            <a:endParaRPr lang="es-ES_tradnl" dirty="0" smtClean="0"/>
          </a:p>
          <a:p>
            <a:r>
              <a:rPr lang="es-ES_tradnl" dirty="0" err="1" smtClean="0">
                <a:hlinkClick r:id="rId3"/>
              </a:rPr>
              <a:t>GreenPeace</a:t>
            </a:r>
            <a:r>
              <a:rPr lang="es-ES_tradnl" dirty="0" smtClean="0">
                <a:hlinkClick r:id="rId3"/>
              </a:rPr>
              <a:t> </a:t>
            </a:r>
            <a:r>
              <a:rPr lang="es-ES_tradnl" dirty="0" err="1" smtClean="0">
                <a:hlinkClick r:id="rId3"/>
              </a:rPr>
              <a:t>Detox</a:t>
            </a:r>
            <a:r>
              <a:rPr lang="es-ES_tradnl" dirty="0" smtClean="0">
                <a:hlinkClick r:id="rId3"/>
              </a:rPr>
              <a:t> </a:t>
            </a:r>
            <a:r>
              <a:rPr lang="es-ES_tradnl" dirty="0" err="1" smtClean="0">
                <a:hlinkClick r:id="rId3"/>
              </a:rPr>
              <a:t>Catwalk</a:t>
            </a:r>
            <a:r>
              <a:rPr lang="es-ES_tradnl" dirty="0" smtClean="0">
                <a:hlinkClick r:id="rId3"/>
              </a:rPr>
              <a:t>: </a:t>
            </a:r>
            <a:r>
              <a:rPr lang="es-ES_tradnl" dirty="0" err="1" smtClean="0">
                <a:hlinkClick r:id="rId3"/>
              </a:rPr>
              <a:t>Evolution</a:t>
            </a:r>
            <a:r>
              <a:rPr lang="es-ES_tradnl" dirty="0" smtClean="0">
                <a:hlinkClick r:id="rId3"/>
              </a:rPr>
              <a:t> </a:t>
            </a:r>
            <a:r>
              <a:rPr lang="es-ES_tradnl" dirty="0" err="1" smtClean="0">
                <a:hlinkClick r:id="rId3"/>
              </a:rPr>
              <a:t>Stage</a:t>
            </a:r>
            <a:endParaRPr lang="es-ES_tradnl" dirty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733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Water Legislation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UK water management is dealt at a regional level:</a:t>
            </a:r>
          </a:p>
          <a:p>
            <a:pPr lvl="1"/>
            <a:r>
              <a:rPr lang="en-GB" dirty="0" smtClean="0">
                <a:hlinkClick r:id="rId4"/>
              </a:rPr>
              <a:t>The Water Environment (Water Framework Directive) England and Wales Regulations 2003</a:t>
            </a:r>
            <a:endParaRPr lang="en-GB" dirty="0" smtClean="0"/>
          </a:p>
          <a:p>
            <a:pPr lvl="1"/>
            <a:r>
              <a:rPr lang="en-GB" dirty="0" smtClean="0">
                <a:hlinkClick r:id="rId5"/>
              </a:rPr>
              <a:t>The Water Environment (Water Framework Directive) Scotland Act 2003</a:t>
            </a:r>
            <a:endParaRPr lang="en-GB" dirty="0" smtClean="0"/>
          </a:p>
          <a:p>
            <a:pPr lvl="1"/>
            <a:r>
              <a:rPr lang="en-GB" dirty="0" smtClean="0">
                <a:hlinkClick r:id="rId6"/>
              </a:rPr>
              <a:t>The Water Environment (Water Framework Directive) Northern Ireland Regulations 2003</a:t>
            </a:r>
            <a:endParaRPr lang="en-GB" dirty="0" smtClean="0"/>
          </a:p>
          <a:p>
            <a:r>
              <a:rPr lang="en-GB" dirty="0" smtClean="0"/>
              <a:t>Competent Agencies in the UK</a:t>
            </a:r>
          </a:p>
          <a:p>
            <a:pPr lvl="1"/>
            <a:r>
              <a:rPr lang="en-GB" dirty="0" smtClean="0">
                <a:hlinkClick r:id="rId7"/>
              </a:rPr>
              <a:t>Environment Agency </a:t>
            </a:r>
            <a:r>
              <a:rPr lang="en-GB" dirty="0" smtClean="0"/>
              <a:t>(England and Wales)</a:t>
            </a:r>
          </a:p>
          <a:p>
            <a:pPr lvl="1"/>
            <a:r>
              <a:rPr lang="en-GB" dirty="0" smtClean="0">
                <a:hlinkClick r:id="rId8"/>
              </a:rPr>
              <a:t>Scottish Environment Protection Agency </a:t>
            </a:r>
            <a:r>
              <a:rPr lang="en-GB" dirty="0" smtClean="0"/>
              <a:t>(SEPA)</a:t>
            </a:r>
          </a:p>
          <a:p>
            <a:pPr lvl="1"/>
            <a:r>
              <a:rPr lang="en-GB" dirty="0" smtClean="0">
                <a:hlinkClick r:id="rId9"/>
              </a:rPr>
              <a:t>Northern Ireland Environment Agency </a:t>
            </a:r>
            <a:r>
              <a:rPr lang="en-GB" dirty="0" smtClean="0"/>
              <a:t>(NIEA)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95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works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373" y="1856514"/>
            <a:ext cx="8229600" cy="5436877"/>
          </a:xfrm>
        </p:spPr>
        <p:txBody>
          <a:bodyPr>
            <a:normAutofit/>
          </a:bodyPr>
          <a:lstStyle/>
          <a:p>
            <a:r>
              <a:rPr lang="es-ES_tradnl" dirty="0" smtClean="0"/>
              <a:t>UK </a:t>
            </a:r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been</a:t>
            </a:r>
            <a:r>
              <a:rPr lang="es-ES_tradnl" dirty="0" smtClean="0"/>
              <a:t> </a:t>
            </a:r>
            <a:r>
              <a:rPr lang="es-ES_tradnl" dirty="0" err="1" smtClean="0"/>
              <a:t>private</a:t>
            </a:r>
            <a:r>
              <a:rPr lang="es-ES_tradnl" dirty="0" smtClean="0"/>
              <a:t> </a:t>
            </a:r>
            <a:r>
              <a:rPr lang="es-ES_tradnl" dirty="0" err="1" smtClean="0"/>
              <a:t>entities</a:t>
            </a:r>
            <a:r>
              <a:rPr lang="es-ES_tradnl" dirty="0" smtClean="0"/>
              <a:t> </a:t>
            </a:r>
            <a:r>
              <a:rPr lang="es-ES_tradnl" dirty="0" err="1" smtClean="0"/>
              <a:t>since</a:t>
            </a:r>
            <a:r>
              <a:rPr lang="es-ES_tradnl" dirty="0" smtClean="0"/>
              <a:t> 1989</a:t>
            </a:r>
          </a:p>
          <a:p>
            <a:pPr marL="0" indent="0">
              <a:buNone/>
            </a:pPr>
            <a:endParaRPr lang="es-ES_tradnl" dirty="0">
              <a:sym typeface="Wingdings"/>
            </a:endParaRPr>
          </a:p>
          <a:p>
            <a:pPr marL="0" indent="0">
              <a:buNone/>
            </a:pPr>
            <a:r>
              <a:rPr lang="es-ES_tradnl" dirty="0" smtClean="0">
                <a:sym typeface="Wingdings"/>
              </a:rPr>
              <a:t>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extent</a:t>
            </a:r>
            <a:r>
              <a:rPr lang="es-ES_tradnl" dirty="0" smtClean="0"/>
              <a:t> </a:t>
            </a:r>
            <a:r>
              <a:rPr lang="es-ES_tradnl" dirty="0" err="1" smtClean="0"/>
              <a:t>they</a:t>
            </a:r>
            <a:r>
              <a:rPr lang="es-ES_tradnl" dirty="0" smtClean="0"/>
              <a:t> </a:t>
            </a:r>
            <a:r>
              <a:rPr lang="es-ES_tradnl" dirty="0" err="1" smtClean="0"/>
              <a:t>implement</a:t>
            </a:r>
            <a:r>
              <a:rPr lang="es-ES_tradnl" dirty="0" smtClean="0"/>
              <a:t> </a:t>
            </a:r>
            <a:r>
              <a:rPr lang="es-ES_tradnl" dirty="0" err="1" smtClean="0"/>
              <a:t>good</a:t>
            </a:r>
            <a:r>
              <a:rPr lang="es-ES_tradnl" dirty="0" smtClean="0"/>
              <a:t> </a:t>
            </a:r>
            <a:r>
              <a:rPr lang="es-ES_tradnl" dirty="0" err="1" smtClean="0"/>
              <a:t>environmental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depends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revenue</a:t>
            </a:r>
            <a:r>
              <a:rPr lang="es-ES_tradnl" dirty="0" smtClean="0"/>
              <a:t> (i.e. </a:t>
            </a:r>
            <a:r>
              <a:rPr lang="es-ES_tradnl" dirty="0" err="1" smtClean="0"/>
              <a:t>Prices</a:t>
            </a:r>
            <a:r>
              <a:rPr lang="es-ES_tradnl" dirty="0" smtClean="0"/>
              <a:t> </a:t>
            </a:r>
            <a:r>
              <a:rPr lang="es-ES_tradnl" dirty="0" err="1" smtClean="0"/>
              <a:t>they</a:t>
            </a:r>
            <a:r>
              <a:rPr lang="es-ES_tradnl" dirty="0" smtClean="0"/>
              <a:t> set).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4371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Implementation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Step</a:t>
            </a:r>
            <a:r>
              <a:rPr lang="es-ES_tradnl" dirty="0" smtClean="0"/>
              <a:t> 1: </a:t>
            </a:r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price</a:t>
            </a:r>
            <a:r>
              <a:rPr lang="es-ES_tradnl" dirty="0" smtClean="0"/>
              <a:t> set</a:t>
            </a:r>
          </a:p>
          <a:p>
            <a:pPr lvl="1"/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 </a:t>
            </a:r>
            <a:r>
              <a:rPr lang="es-ES_tradnl" dirty="0" err="1" smtClean="0"/>
              <a:t>submit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financial</a:t>
            </a:r>
            <a:r>
              <a:rPr lang="es-ES_tradnl" dirty="0" smtClean="0"/>
              <a:t> performance and </a:t>
            </a:r>
            <a:r>
              <a:rPr lang="es-ES_tradnl" dirty="0" err="1" smtClean="0"/>
              <a:t>annual</a:t>
            </a:r>
            <a:r>
              <a:rPr lang="es-ES_tradnl" dirty="0" smtClean="0"/>
              <a:t> </a:t>
            </a:r>
            <a:r>
              <a:rPr lang="es-ES_tradnl" dirty="0" err="1" smtClean="0"/>
              <a:t>business</a:t>
            </a:r>
            <a:r>
              <a:rPr lang="es-ES_tradnl" dirty="0" smtClean="0"/>
              <a:t> plan </a:t>
            </a:r>
            <a:r>
              <a:rPr lang="es-ES_tradnl" dirty="0" err="1" smtClean="0"/>
              <a:t>to</a:t>
            </a:r>
            <a:r>
              <a:rPr lang="es-ES_tradnl" dirty="0" smtClean="0"/>
              <a:t> OFWAT,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government</a:t>
            </a:r>
            <a:r>
              <a:rPr lang="es-ES_tradnl" dirty="0" smtClean="0"/>
              <a:t> </a:t>
            </a:r>
            <a:r>
              <a:rPr lang="es-ES_tradnl" dirty="0" err="1" smtClean="0"/>
              <a:t>agency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regulates</a:t>
            </a:r>
            <a:r>
              <a:rPr lang="es-ES_tradnl" dirty="0" smtClean="0"/>
              <a:t> </a:t>
            </a:r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tariffs</a:t>
            </a:r>
            <a:r>
              <a:rPr lang="es-ES_tradnl" dirty="0" smtClean="0"/>
              <a:t>, in </a:t>
            </a:r>
            <a:r>
              <a:rPr lang="es-ES_tradnl" dirty="0" err="1" smtClean="0"/>
              <a:t>the</a:t>
            </a:r>
            <a:r>
              <a:rPr lang="es-ES_tradnl" dirty="0" smtClean="0"/>
              <a:t> June </a:t>
            </a:r>
            <a:r>
              <a:rPr lang="es-ES_tradnl" dirty="0" err="1" smtClean="0"/>
              <a:t>Return</a:t>
            </a:r>
            <a:r>
              <a:rPr lang="es-ES_tradnl" dirty="0" smtClean="0"/>
              <a:t>(JR)</a:t>
            </a:r>
          </a:p>
          <a:p>
            <a:pPr lvl="1"/>
            <a:r>
              <a:rPr lang="es-ES_tradnl" dirty="0" err="1" smtClean="0"/>
              <a:t>Based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JR, OFWAT </a:t>
            </a:r>
            <a:r>
              <a:rPr lang="es-ES_tradnl" dirty="0" err="1" smtClean="0"/>
              <a:t>release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Price </a:t>
            </a:r>
            <a:r>
              <a:rPr lang="es-ES_tradnl" dirty="0" err="1" smtClean="0"/>
              <a:t>Review</a:t>
            </a:r>
            <a:r>
              <a:rPr lang="es-ES_tradnl" dirty="0" smtClean="0"/>
              <a:t>, i.e. </a:t>
            </a:r>
            <a:r>
              <a:rPr lang="es-ES_tradnl" dirty="0" err="1" smtClean="0"/>
              <a:t>Setting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prices</a:t>
            </a:r>
            <a:r>
              <a:rPr lang="es-ES_tradnl" dirty="0" smtClean="0"/>
              <a:t> </a:t>
            </a:r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 can </a:t>
            </a:r>
            <a:r>
              <a:rPr lang="es-ES_tradnl" dirty="0" err="1" smtClean="0"/>
              <a:t>charge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6468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Implementation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err="1" smtClean="0"/>
              <a:t>Step</a:t>
            </a:r>
            <a:r>
              <a:rPr lang="es-ES_tradnl" dirty="0" smtClean="0"/>
              <a:t> 2: </a:t>
            </a:r>
            <a:r>
              <a:rPr lang="es-ES_tradnl" dirty="0" err="1" smtClean="0"/>
              <a:t>How</a:t>
            </a:r>
            <a:r>
              <a:rPr lang="es-ES_tradnl" dirty="0" smtClean="0"/>
              <a:t> do </a:t>
            </a:r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 </a:t>
            </a:r>
            <a:r>
              <a:rPr lang="es-ES_tradnl" dirty="0" err="1" smtClean="0"/>
              <a:t>implement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WFD and </a:t>
            </a:r>
            <a:r>
              <a:rPr lang="es-ES_tradnl" dirty="0" err="1" smtClean="0"/>
              <a:t>its</a:t>
            </a:r>
            <a:r>
              <a:rPr lang="es-ES_tradnl" dirty="0" smtClean="0"/>
              <a:t> </a:t>
            </a:r>
            <a:r>
              <a:rPr lang="es-ES_tradnl" dirty="0" err="1" smtClean="0"/>
              <a:t>River</a:t>
            </a:r>
            <a:r>
              <a:rPr lang="es-ES_tradnl" dirty="0" smtClean="0"/>
              <a:t> </a:t>
            </a:r>
            <a:r>
              <a:rPr lang="es-ES_tradnl" dirty="0" err="1" smtClean="0"/>
              <a:t>Basin</a:t>
            </a:r>
            <a:r>
              <a:rPr lang="es-ES_tradnl" dirty="0" smtClean="0"/>
              <a:t> Management Plan (RBMP)</a:t>
            </a:r>
          </a:p>
          <a:p>
            <a:pPr lvl="1"/>
            <a:r>
              <a:rPr lang="es-ES_tradnl" dirty="0" err="1" smtClean="0"/>
              <a:t>Based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PR, </a:t>
            </a:r>
            <a:r>
              <a:rPr lang="es-ES_tradnl" dirty="0" err="1" smtClean="0"/>
              <a:t>water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 </a:t>
            </a:r>
            <a:r>
              <a:rPr lang="es-ES_tradnl" dirty="0" err="1" smtClean="0"/>
              <a:t>will</a:t>
            </a:r>
            <a:r>
              <a:rPr lang="es-ES_tradnl" dirty="0" smtClean="0"/>
              <a:t> </a:t>
            </a:r>
            <a:r>
              <a:rPr lang="es-ES_tradnl" dirty="0" err="1" smtClean="0"/>
              <a:t>create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Asset</a:t>
            </a:r>
            <a:r>
              <a:rPr lang="es-ES_tradnl" dirty="0" smtClean="0"/>
              <a:t> Management Plan (AMP)</a:t>
            </a:r>
          </a:p>
          <a:p>
            <a:pPr lvl="2"/>
            <a:r>
              <a:rPr lang="es-ES_tradnl" dirty="0" smtClean="0"/>
              <a:t>AMP = plan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maintain</a:t>
            </a:r>
            <a:r>
              <a:rPr lang="es-ES_tradnl" dirty="0" smtClean="0"/>
              <a:t> and </a:t>
            </a:r>
            <a:r>
              <a:rPr lang="es-ES_tradnl" dirty="0" err="1" smtClean="0"/>
              <a:t>renovate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assets</a:t>
            </a:r>
            <a:r>
              <a:rPr lang="es-ES_tradnl" dirty="0" smtClean="0"/>
              <a:t> </a:t>
            </a:r>
            <a:r>
              <a:rPr lang="es-ES_tradnl" dirty="0" err="1" smtClean="0"/>
              <a:t>through</a:t>
            </a:r>
            <a:r>
              <a:rPr lang="es-ES_tradnl" dirty="0" smtClean="0"/>
              <a:t> </a:t>
            </a:r>
            <a:r>
              <a:rPr lang="es-ES_tradnl" dirty="0" err="1" smtClean="0"/>
              <a:t>tendered</a:t>
            </a:r>
            <a:r>
              <a:rPr lang="es-ES_tradnl" dirty="0" smtClean="0"/>
              <a:t> </a:t>
            </a:r>
            <a:r>
              <a:rPr lang="es-ES_tradnl" dirty="0" err="1" smtClean="0"/>
              <a:t>contracts</a:t>
            </a:r>
            <a:endParaRPr lang="es-ES_tradnl" dirty="0" smtClean="0"/>
          </a:p>
          <a:p>
            <a:pPr lvl="2"/>
            <a:r>
              <a:rPr lang="es-ES_tradnl" dirty="0" err="1" smtClean="0"/>
              <a:t>AMPs</a:t>
            </a:r>
            <a:r>
              <a:rPr lang="es-ES_tradnl" dirty="0" smtClean="0"/>
              <a:t> are done in 5 </a:t>
            </a:r>
            <a:r>
              <a:rPr lang="es-ES_tradnl" dirty="0" err="1" smtClean="0"/>
              <a:t>year</a:t>
            </a:r>
            <a:r>
              <a:rPr lang="es-ES_tradnl" dirty="0" smtClean="0"/>
              <a:t> </a:t>
            </a:r>
            <a:r>
              <a:rPr lang="es-ES_tradnl" dirty="0" err="1" smtClean="0"/>
              <a:t>cycles</a:t>
            </a:r>
            <a:r>
              <a:rPr lang="es-ES_tradnl" dirty="0" smtClean="0"/>
              <a:t>, </a:t>
            </a:r>
            <a:r>
              <a:rPr lang="es-ES_tradnl" dirty="0" err="1" smtClean="0"/>
              <a:t>we</a:t>
            </a:r>
            <a:r>
              <a:rPr lang="es-ES_tradnl" dirty="0" smtClean="0"/>
              <a:t> are </a:t>
            </a:r>
            <a:r>
              <a:rPr lang="es-ES_tradnl" dirty="0" err="1" smtClean="0"/>
              <a:t>currently</a:t>
            </a:r>
            <a:r>
              <a:rPr lang="es-ES_tradnl" dirty="0" smtClean="0"/>
              <a:t> in AMP6 (</a:t>
            </a:r>
            <a:r>
              <a:rPr lang="es-ES_tradnl" dirty="0" err="1" smtClean="0"/>
              <a:t>started</a:t>
            </a:r>
            <a:r>
              <a:rPr lang="es-ES_tradnl" dirty="0" smtClean="0"/>
              <a:t> in </a:t>
            </a:r>
            <a:r>
              <a:rPr lang="es-ES_tradnl" dirty="0" err="1" smtClean="0"/>
              <a:t>April</a:t>
            </a:r>
            <a:r>
              <a:rPr lang="es-ES_tradnl" dirty="0" smtClean="0"/>
              <a:t> 2015)</a:t>
            </a:r>
          </a:p>
          <a:p>
            <a:pPr lvl="1"/>
            <a:r>
              <a:rPr lang="es-ES_tradnl" dirty="0" err="1" smtClean="0"/>
              <a:t>AMPs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 be in line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RBMP and </a:t>
            </a:r>
            <a:r>
              <a:rPr lang="es-ES_tradnl" dirty="0" err="1" smtClean="0"/>
              <a:t>approved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Environmental</a:t>
            </a:r>
            <a:r>
              <a:rPr lang="es-ES_tradnl" dirty="0" smtClean="0"/>
              <a:t> Agency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8127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Results</a:t>
            </a:r>
            <a:endParaRPr lang="es-ES_tradnl" dirty="0"/>
          </a:p>
        </p:txBody>
      </p:sp>
      <p:pic>
        <p:nvPicPr>
          <p:cNvPr id="5" name="Picture 4" descr="Screen Shot 2017-09-07 at 16.54.53.pn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416" b="91491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907"/>
          <a:stretch/>
        </p:blipFill>
        <p:spPr>
          <a:xfrm>
            <a:off x="457200" y="1808914"/>
            <a:ext cx="7904361" cy="50490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19220" y="1417638"/>
            <a:ext cx="5969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Failures to Implement WFD standards, 2013 (could not verify source of map)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27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Results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42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_tradnl" sz="2000" dirty="0" err="1" smtClean="0"/>
              <a:t>Reasons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for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negative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results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according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Environmental</a:t>
            </a:r>
            <a:r>
              <a:rPr lang="es-ES_tradnl" sz="2000" dirty="0" smtClean="0"/>
              <a:t> Agency (2012):</a:t>
            </a:r>
          </a:p>
          <a:p>
            <a:endParaRPr lang="es-ES_tradnl" dirty="0"/>
          </a:p>
        </p:txBody>
      </p:sp>
      <p:pic>
        <p:nvPicPr>
          <p:cNvPr id="5" name="Picture 4" descr="Screen Shot 2017-09-07 at 16.45.48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/>
          <a:stretch/>
        </p:blipFill>
        <p:spPr>
          <a:xfrm>
            <a:off x="-923539" y="1730053"/>
            <a:ext cx="11140191" cy="512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7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Results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The</a:t>
            </a:r>
            <a:r>
              <a:rPr lang="es-ES_tradnl" dirty="0" smtClean="0"/>
              <a:t> RBMP are </a:t>
            </a:r>
            <a:r>
              <a:rPr lang="es-ES_tradnl" dirty="0" err="1" smtClean="0"/>
              <a:t>challenging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UK</a:t>
            </a:r>
          </a:p>
          <a:p>
            <a:pPr lvl="1"/>
            <a:r>
              <a:rPr lang="es-ES_tradnl" dirty="0" err="1" smtClean="0"/>
              <a:t>because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AMPs</a:t>
            </a:r>
            <a:r>
              <a:rPr lang="es-ES_tradnl" dirty="0" smtClean="0"/>
              <a:t> are </a:t>
            </a:r>
            <a:r>
              <a:rPr lang="es-ES_tradnl" dirty="0" err="1" smtClean="0"/>
              <a:t>out</a:t>
            </a:r>
            <a:r>
              <a:rPr lang="es-ES_tradnl" dirty="0" smtClean="0"/>
              <a:t> of </a:t>
            </a:r>
            <a:r>
              <a:rPr lang="es-ES_tradnl" dirty="0" err="1" smtClean="0"/>
              <a:t>step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RMBP</a:t>
            </a:r>
          </a:p>
          <a:p>
            <a:pPr lvl="2"/>
            <a:r>
              <a:rPr lang="es-ES_tradnl" dirty="0" smtClean="0"/>
              <a:t>AMP = 5 </a:t>
            </a:r>
            <a:r>
              <a:rPr lang="es-ES_tradnl" dirty="0" err="1" smtClean="0"/>
              <a:t>year</a:t>
            </a:r>
            <a:r>
              <a:rPr lang="es-ES_tradnl" dirty="0" smtClean="0"/>
              <a:t> plan (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started</a:t>
            </a:r>
            <a:r>
              <a:rPr lang="es-ES_tradnl" dirty="0" smtClean="0"/>
              <a:t> in </a:t>
            </a:r>
            <a:r>
              <a:rPr lang="es-ES_tradnl" dirty="0" err="1" smtClean="0"/>
              <a:t>April</a:t>
            </a:r>
            <a:r>
              <a:rPr lang="es-ES_tradnl" dirty="0" smtClean="0"/>
              <a:t> 2015)</a:t>
            </a:r>
          </a:p>
          <a:p>
            <a:pPr lvl="2"/>
            <a:r>
              <a:rPr lang="es-ES_tradnl" dirty="0" smtClean="0"/>
              <a:t>RMBP = 6 </a:t>
            </a:r>
            <a:r>
              <a:rPr lang="es-ES_tradnl" dirty="0" err="1" smtClean="0"/>
              <a:t>year</a:t>
            </a:r>
            <a:r>
              <a:rPr lang="es-ES_tradnl" dirty="0" smtClean="0"/>
              <a:t> plan (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started</a:t>
            </a:r>
            <a:r>
              <a:rPr lang="es-ES_tradnl" dirty="0" smtClean="0"/>
              <a:t> in </a:t>
            </a:r>
            <a:r>
              <a:rPr lang="es-ES_tradnl" dirty="0" err="1" smtClean="0"/>
              <a:t>December</a:t>
            </a:r>
            <a:r>
              <a:rPr lang="es-ES_tradnl" dirty="0" smtClean="0"/>
              <a:t> 2015)</a:t>
            </a:r>
          </a:p>
          <a:p>
            <a:pPr lvl="1"/>
            <a:r>
              <a:rPr lang="es-ES_tradnl" dirty="0" err="1" smtClean="0"/>
              <a:t>Therefore</a:t>
            </a:r>
            <a:r>
              <a:rPr lang="es-ES_tradnl" dirty="0" smtClean="0"/>
              <a:t>, </a:t>
            </a:r>
            <a:r>
              <a:rPr lang="es-ES_tradnl" dirty="0" err="1" smtClean="0"/>
              <a:t>the</a:t>
            </a:r>
            <a:r>
              <a:rPr lang="es-ES_tradnl" dirty="0" smtClean="0"/>
              <a:t> capital </a:t>
            </a:r>
            <a:r>
              <a:rPr lang="es-ES_tradnl" dirty="0" err="1" smtClean="0"/>
              <a:t>expenditure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meet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RMBP targets </a:t>
            </a:r>
            <a:r>
              <a:rPr lang="es-ES_tradnl" dirty="0" err="1" smtClean="0"/>
              <a:t>will</a:t>
            </a:r>
            <a:r>
              <a:rPr lang="es-ES_tradnl" dirty="0" smtClean="0"/>
              <a:t> </a:t>
            </a:r>
            <a:r>
              <a:rPr lang="es-ES_tradnl" dirty="0" err="1" smtClean="0"/>
              <a:t>only</a:t>
            </a:r>
            <a:r>
              <a:rPr lang="es-ES_tradnl" dirty="0" smtClean="0"/>
              <a:t> be </a:t>
            </a:r>
            <a:r>
              <a:rPr lang="es-ES_tradnl" dirty="0" err="1" smtClean="0"/>
              <a:t>met</a:t>
            </a:r>
            <a:r>
              <a:rPr lang="es-ES_tradnl" dirty="0" smtClean="0"/>
              <a:t> in AMP 7 (</a:t>
            </a:r>
            <a:r>
              <a:rPr lang="es-ES_tradnl" dirty="0" err="1" smtClean="0"/>
              <a:t>Starts</a:t>
            </a:r>
            <a:r>
              <a:rPr lang="es-ES_tradnl" dirty="0" smtClean="0"/>
              <a:t> </a:t>
            </a:r>
            <a:r>
              <a:rPr lang="es-ES_tradnl" dirty="0" err="1" smtClean="0"/>
              <a:t>April</a:t>
            </a:r>
            <a:r>
              <a:rPr lang="es-ES_tradnl" dirty="0" smtClean="0"/>
              <a:t> 2020)</a:t>
            </a:r>
          </a:p>
          <a:p>
            <a:pPr lvl="2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8127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" b="42531"/>
          <a:stretch/>
        </p:blipFill>
        <p:spPr bwMode="auto">
          <a:xfrm>
            <a:off x="6035434" y="5629002"/>
            <a:ext cx="3108566" cy="122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Case </a:t>
            </a:r>
            <a:r>
              <a:rPr lang="es-ES_tradnl" dirty="0" err="1" smtClean="0"/>
              <a:t>Study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800" i="1" u="sng" dirty="0">
                <a:hlinkClick r:id="rId3"/>
              </a:rPr>
              <a:t>https://www.gov.uk/government/news/thames-water-ordered-to-pay-record-20-million-for-river-</a:t>
            </a:r>
            <a:r>
              <a:rPr lang="en-GB" sz="1800" i="1" u="sng" dirty="0" smtClean="0">
                <a:hlinkClick r:id="rId3"/>
              </a:rPr>
              <a:t>pollution</a:t>
            </a:r>
            <a:r>
              <a:rPr lang="en-GB" sz="1800" i="1" u="sng" dirty="0" smtClean="0"/>
              <a:t> </a:t>
            </a:r>
            <a:endParaRPr lang="en-GB" dirty="0"/>
          </a:p>
          <a:p>
            <a:r>
              <a:rPr lang="en-GB" dirty="0" smtClean="0"/>
              <a:t>Strict implementation?</a:t>
            </a:r>
          </a:p>
          <a:p>
            <a:r>
              <a:rPr lang="en-GB" dirty="0" smtClean="0"/>
              <a:t>Thames Water Utilities fined record £20 million for a </a:t>
            </a:r>
            <a:r>
              <a:rPr lang="en-GB" dirty="0" err="1" smtClean="0"/>
              <a:t>seried</a:t>
            </a:r>
            <a:r>
              <a:rPr lang="en-GB" dirty="0" smtClean="0"/>
              <a:t> of pollution incidents on the </a:t>
            </a:r>
            <a:r>
              <a:rPr lang="en-GB" dirty="0"/>
              <a:t>R</a:t>
            </a:r>
            <a:r>
              <a:rPr lang="en-GB" dirty="0" smtClean="0"/>
              <a:t>iver Thames</a:t>
            </a:r>
          </a:p>
          <a:p>
            <a:r>
              <a:rPr lang="en-GB" dirty="0" smtClean="0"/>
              <a:t>6 cases between 2012 to 2014</a:t>
            </a:r>
          </a:p>
          <a:p>
            <a:r>
              <a:rPr lang="en-GB" dirty="0" smtClean="0"/>
              <a:t>Environmental damage, sewage visible along 14km, death of wildlife, disruptions to farmers and business.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5" name="Picture 4" descr="thames-water-logo-cm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14"/>
            <a:ext cx="1403556" cy="14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7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685</Words>
  <Application>Microsoft Macintosh PowerPoint</Application>
  <PresentationFormat>On-screen Show (4:3)</PresentationFormat>
  <Paragraphs>64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Water Framework Directive: United Kingdom</vt:lpstr>
      <vt:lpstr>UK Water Legislation</vt:lpstr>
      <vt:lpstr>How it works</vt:lpstr>
      <vt:lpstr>Implementation</vt:lpstr>
      <vt:lpstr>Implementation</vt:lpstr>
      <vt:lpstr>Results</vt:lpstr>
      <vt:lpstr>Results</vt:lpstr>
      <vt:lpstr>Results</vt:lpstr>
      <vt:lpstr>Case Study</vt:lpstr>
      <vt:lpstr>Case Study: Burberry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Framework Directive: United Kingdom</dc:title>
  <dc:creator>Xavier Lewis Rodriguez</dc:creator>
  <cp:lastModifiedBy>Xavier Lewis Rodriguez</cp:lastModifiedBy>
  <cp:revision>14</cp:revision>
  <dcterms:created xsi:type="dcterms:W3CDTF">2017-09-07T16:24:54Z</dcterms:created>
  <dcterms:modified xsi:type="dcterms:W3CDTF">2017-09-12T06:57:08Z</dcterms:modified>
</cp:coreProperties>
</file>