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Lst>
  <p:notesMasterIdLst>
    <p:notesMasterId r:id="rId21"/>
  </p:notesMasterIdLst>
  <p:sldIdLst>
    <p:sldId id="257" r:id="rId2"/>
    <p:sldId id="287" r:id="rId3"/>
    <p:sldId id="336" r:id="rId4"/>
    <p:sldId id="337" r:id="rId5"/>
    <p:sldId id="338" r:id="rId6"/>
    <p:sldId id="331" r:id="rId7"/>
    <p:sldId id="327" r:id="rId8"/>
    <p:sldId id="328" r:id="rId9"/>
    <p:sldId id="326" r:id="rId10"/>
    <p:sldId id="316" r:id="rId11"/>
    <p:sldId id="325" r:id="rId12"/>
    <p:sldId id="330" r:id="rId13"/>
    <p:sldId id="329" r:id="rId14"/>
    <p:sldId id="332" r:id="rId15"/>
    <p:sldId id="333" r:id="rId16"/>
    <p:sldId id="334" r:id="rId17"/>
    <p:sldId id="335" r:id="rId18"/>
    <p:sldId id="304" r:id="rId19"/>
    <p:sldId id="307" r:id="rId2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9C4"/>
    <a:srgbClr val="ED3737"/>
    <a:srgbClr val="0DBBB7"/>
    <a:srgbClr val="EE8E00"/>
    <a:srgbClr val="F67B00"/>
    <a:srgbClr val="FA6050"/>
    <a:srgbClr val="1855DE"/>
    <a:srgbClr val="5987ED"/>
    <a:srgbClr val="CC6600"/>
    <a:srgbClr val="E28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3" autoAdjust="0"/>
    <p:restoredTop sz="94752" autoAdjust="0"/>
  </p:normalViewPr>
  <p:slideViewPr>
    <p:cSldViewPr>
      <p:cViewPr>
        <p:scale>
          <a:sx n="95" d="100"/>
          <a:sy n="95" d="100"/>
        </p:scale>
        <p:origin x="-1398" y="-60"/>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Zo&#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Zo&#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k-SK" sz="1600" b="1">
                <a:effectLst/>
              </a:rPr>
              <a:t>How informed do you feel about problems facing  groundwater, lakes and rivers in Slovakia?</a:t>
            </a:r>
            <a:endParaRPr lang="sk-SK" sz="1600">
              <a:effectLst/>
            </a:endParaRPr>
          </a:p>
        </c:rich>
      </c:tx>
      <c:layout/>
      <c:overlay val="0"/>
    </c:title>
    <c:autoTitleDeleted val="0"/>
    <c:plotArea>
      <c:layout/>
      <c:pieChart>
        <c:varyColors val="1"/>
        <c:ser>
          <c:idx val="0"/>
          <c:order val="0"/>
          <c:tx>
            <c:strRef>
              <c:f>Hárok1!$B$1</c:f>
              <c:strCache>
                <c:ptCount val="1"/>
                <c:pt idx="0">
                  <c:v>% Slovakia</c:v>
                </c:pt>
              </c:strCache>
            </c:strRef>
          </c:tx>
          <c:dLbls>
            <c:showLegendKey val="0"/>
            <c:showVal val="0"/>
            <c:showCatName val="0"/>
            <c:showSerName val="0"/>
            <c:showPercent val="1"/>
            <c:showBubbleSize val="0"/>
            <c:showLeaderLines val="1"/>
          </c:dLbls>
          <c:cat>
            <c:strRef>
              <c:f>Hárok1!$A$2:$A$6</c:f>
              <c:strCache>
                <c:ptCount val="5"/>
                <c:pt idx="0">
                  <c:v>Very well informed</c:v>
                </c:pt>
                <c:pt idx="1">
                  <c:v>Well informed</c:v>
                </c:pt>
                <c:pt idx="2">
                  <c:v>Not well informed</c:v>
                </c:pt>
                <c:pt idx="3">
                  <c:v>Not informed at all</c:v>
                </c:pt>
                <c:pt idx="4">
                  <c:v>Others</c:v>
                </c:pt>
              </c:strCache>
            </c:strRef>
          </c:cat>
          <c:val>
            <c:numRef>
              <c:f>Hárok1!$B$2:$B$6</c:f>
              <c:numCache>
                <c:formatCode>General</c:formatCode>
                <c:ptCount val="5"/>
                <c:pt idx="0">
                  <c:v>4</c:v>
                </c:pt>
                <c:pt idx="1">
                  <c:v>33</c:v>
                </c:pt>
                <c:pt idx="2">
                  <c:v>40</c:v>
                </c:pt>
                <c:pt idx="3">
                  <c:v>22</c:v>
                </c:pt>
                <c:pt idx="4">
                  <c:v>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k-SK" sz="1600" b="1">
                <a:effectLst/>
              </a:rPr>
              <a:t>Do you think that, over the last 10 years, the quality of groudwater, river, lakes in your Country...?</a:t>
            </a:r>
          </a:p>
        </c:rich>
      </c:tx>
      <c:layout/>
      <c:overlay val="0"/>
    </c:title>
    <c:autoTitleDeleted val="0"/>
    <c:plotArea>
      <c:layout/>
      <c:barChart>
        <c:barDir val="col"/>
        <c:grouping val="clustered"/>
        <c:varyColors val="0"/>
        <c:ser>
          <c:idx val="0"/>
          <c:order val="0"/>
          <c:tx>
            <c:strRef>
              <c:f>Hárok2!$B$1</c:f>
              <c:strCache>
                <c:ptCount val="1"/>
                <c:pt idx="0">
                  <c:v>Slovakia</c:v>
                </c:pt>
              </c:strCache>
            </c:strRef>
          </c:tx>
          <c:invertIfNegative val="0"/>
          <c:cat>
            <c:strRef>
              <c:f>Hárok2!$A$2:$A$5</c:f>
              <c:strCache>
                <c:ptCount val="4"/>
                <c:pt idx="0">
                  <c:v>Has improved</c:v>
                </c:pt>
                <c:pt idx="1">
                  <c:v>Stayed the same</c:v>
                </c:pt>
                <c:pt idx="2">
                  <c:v>Has deteriorated</c:v>
                </c:pt>
                <c:pt idx="3">
                  <c:v>Don´t know</c:v>
                </c:pt>
              </c:strCache>
            </c:strRef>
          </c:cat>
          <c:val>
            <c:numRef>
              <c:f>Hárok2!$B$2:$B$5</c:f>
              <c:numCache>
                <c:formatCode>0%</c:formatCode>
                <c:ptCount val="4"/>
                <c:pt idx="0">
                  <c:v>0.08</c:v>
                </c:pt>
                <c:pt idx="1">
                  <c:v>0.26</c:v>
                </c:pt>
                <c:pt idx="2">
                  <c:v>0.62</c:v>
                </c:pt>
                <c:pt idx="3">
                  <c:v>0.04</c:v>
                </c:pt>
              </c:numCache>
            </c:numRef>
          </c:val>
        </c:ser>
        <c:ser>
          <c:idx val="1"/>
          <c:order val="1"/>
          <c:tx>
            <c:strRef>
              <c:f>Hárok2!$C$1</c:f>
              <c:strCache>
                <c:ptCount val="1"/>
                <c:pt idx="0">
                  <c:v>EU average</c:v>
                </c:pt>
              </c:strCache>
            </c:strRef>
          </c:tx>
          <c:invertIfNegative val="0"/>
          <c:cat>
            <c:strRef>
              <c:f>Hárok2!$A$2:$A$5</c:f>
              <c:strCache>
                <c:ptCount val="4"/>
                <c:pt idx="0">
                  <c:v>Has improved</c:v>
                </c:pt>
                <c:pt idx="1">
                  <c:v>Stayed the same</c:v>
                </c:pt>
                <c:pt idx="2">
                  <c:v>Has deteriorated</c:v>
                </c:pt>
                <c:pt idx="3">
                  <c:v>Don´t know</c:v>
                </c:pt>
              </c:strCache>
            </c:strRef>
          </c:cat>
          <c:val>
            <c:numRef>
              <c:f>Hárok2!$C$2:$C$5</c:f>
              <c:numCache>
                <c:formatCode>0%</c:formatCode>
                <c:ptCount val="4"/>
                <c:pt idx="0">
                  <c:v>0.23</c:v>
                </c:pt>
                <c:pt idx="1">
                  <c:v>0.25</c:v>
                </c:pt>
                <c:pt idx="2">
                  <c:v>0.44</c:v>
                </c:pt>
                <c:pt idx="3">
                  <c:v>0.08</c:v>
                </c:pt>
              </c:numCache>
            </c:numRef>
          </c:val>
        </c:ser>
        <c:dLbls>
          <c:dLblPos val="outEnd"/>
          <c:showLegendKey val="0"/>
          <c:showVal val="1"/>
          <c:showCatName val="0"/>
          <c:showSerName val="0"/>
          <c:showPercent val="0"/>
          <c:showBubbleSize val="0"/>
        </c:dLbls>
        <c:gapWidth val="150"/>
        <c:axId val="74842880"/>
        <c:axId val="74899456"/>
      </c:barChart>
      <c:catAx>
        <c:axId val="74842880"/>
        <c:scaling>
          <c:orientation val="minMax"/>
        </c:scaling>
        <c:delete val="0"/>
        <c:axPos val="b"/>
        <c:majorTickMark val="out"/>
        <c:minorTickMark val="none"/>
        <c:tickLblPos val="nextTo"/>
        <c:crossAx val="74899456"/>
        <c:crosses val="autoZero"/>
        <c:auto val="1"/>
        <c:lblAlgn val="ctr"/>
        <c:lblOffset val="100"/>
        <c:noMultiLvlLbl val="0"/>
      </c:catAx>
      <c:valAx>
        <c:axId val="74899456"/>
        <c:scaling>
          <c:orientation val="minMax"/>
        </c:scaling>
        <c:delete val="0"/>
        <c:axPos val="l"/>
        <c:majorGridlines/>
        <c:numFmt formatCode="0%" sourceLinked="1"/>
        <c:majorTickMark val="out"/>
        <c:minorTickMark val="none"/>
        <c:tickLblPos val="nextTo"/>
        <c:crossAx val="7484288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70081-F597-49AA-8371-23F7DBE0F24A}" type="datetimeFigureOut">
              <a:rPr lang="hr-HR" smtClean="0"/>
              <a:pPr/>
              <a:t>13.9.2017.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F441-525E-475B-9A2C-DEEB6EC47457}" type="slidenum">
              <a:rPr lang="hr-HR" smtClean="0"/>
              <a:pPr/>
              <a:t>‹#›</a:t>
            </a:fld>
            <a:endParaRPr lang="hr-HR"/>
          </a:p>
        </p:txBody>
      </p:sp>
    </p:spTree>
    <p:extLst>
      <p:ext uri="{BB962C8B-B14F-4D97-AF65-F5344CB8AC3E}">
        <p14:creationId xmlns:p14="http://schemas.microsoft.com/office/powerpoint/2010/main" val="29295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8" name="Naslov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hr-HR"/>
              <a:t>Uredite stil naslova matrice</a:t>
            </a:r>
            <a:endParaRPr kumimoji="0"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Uredite stil podnaslova matrice</a:t>
            </a:r>
            <a:endParaRPr kumimoji="0" lang="en-US"/>
          </a:p>
        </p:txBody>
      </p:sp>
      <p:sp>
        <p:nvSpPr>
          <p:cNvPr id="28" name="Rezervirano mjesto datuma 27"/>
          <p:cNvSpPr>
            <a:spLocks noGrp="1"/>
          </p:cNvSpPr>
          <p:nvPr>
            <p:ph type="dt" sz="half" idx="10"/>
          </p:nvPr>
        </p:nvSpPr>
        <p:spPr>
          <a:xfrm>
            <a:off x="6400800" y="6355080"/>
            <a:ext cx="2286000" cy="365760"/>
          </a:xfrm>
        </p:spPr>
        <p:txBody>
          <a:bodyPr/>
          <a:lstStyle>
            <a:lvl1pPr>
              <a:defRPr sz="1400"/>
            </a:lvl1pPr>
          </a:lstStyle>
          <a:p>
            <a:endParaRPr lang="hr-HR"/>
          </a:p>
        </p:txBody>
      </p:sp>
      <p:sp>
        <p:nvSpPr>
          <p:cNvPr id="17" name="Rezervirano mjesto podnožja 16"/>
          <p:cNvSpPr>
            <a:spLocks noGrp="1"/>
          </p:cNvSpPr>
          <p:nvPr>
            <p:ph type="ftr" sz="quarter" idx="11"/>
          </p:nvPr>
        </p:nvSpPr>
        <p:spPr>
          <a:xfrm>
            <a:off x="2898648" y="6355080"/>
            <a:ext cx="3474720" cy="365760"/>
          </a:xfrm>
        </p:spPr>
        <p:txBody>
          <a:bodyPr/>
          <a:lstStyle/>
          <a:p>
            <a:endParaRPr lang="hr-HR"/>
          </a:p>
        </p:txBody>
      </p:sp>
      <p:sp>
        <p:nvSpPr>
          <p:cNvPr id="29" name="Rezervirano mjesto broja slajda 28"/>
          <p:cNvSpPr>
            <a:spLocks noGrp="1"/>
          </p:cNvSpPr>
          <p:nvPr>
            <p:ph type="sldNum" sz="quarter" idx="12"/>
          </p:nvPr>
        </p:nvSpPr>
        <p:spPr>
          <a:xfrm>
            <a:off x="1216152" y="6355080"/>
            <a:ext cx="1219200" cy="365760"/>
          </a:xfrm>
        </p:spPr>
        <p:txBody>
          <a:bodyPr/>
          <a:lstStyle/>
          <a:p>
            <a:fld id="{63C03A18-1BE2-487D-92D8-585057AF460F}" type="slidenum">
              <a:rPr lang="hr-HR" smtClean="0"/>
              <a:pPr/>
              <a:t>‹#›</a:t>
            </a:fld>
            <a:endParaRPr lang="hr-HR"/>
          </a:p>
        </p:txBody>
      </p:sp>
      <p:sp>
        <p:nvSpPr>
          <p:cNvPr id="21" name="Pravokutni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avokutni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avokutni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avokutni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7" name="Ravni poveznik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Jednakokračni trokut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401836" y="928687"/>
            <a:ext cx="8340328" cy="2232422"/>
          </a:xfrm>
          <a:prstGeom prst="rect">
            <a:avLst/>
          </a:prstGeom>
        </p:spPr>
        <p:txBody>
          <a:bodyPr/>
          <a:lstStyle/>
          <a:p>
            <a:pPr lvl="0">
              <a:defRPr sz="1800"/>
            </a:pPr>
            <a:r>
              <a:rPr sz="3000"/>
              <a:t>Title Text</a:t>
            </a:r>
          </a:p>
        </p:txBody>
      </p:sp>
      <p:sp>
        <p:nvSpPr>
          <p:cNvPr id="8" name="Shape 8"/>
          <p:cNvSpPr>
            <a:spLocks noGrp="1"/>
          </p:cNvSpPr>
          <p:nvPr>
            <p:ph type="body" idx="1"/>
          </p:nvPr>
        </p:nvSpPr>
        <p:spPr>
          <a:xfrm>
            <a:off x="401836" y="3527227"/>
            <a:ext cx="8340328" cy="714375"/>
          </a:xfrm>
          <a:prstGeom prst="rect">
            <a:avLst/>
          </a:prstGeom>
        </p:spPr>
        <p:txBody>
          <a:bodyPr/>
          <a:lstStyle>
            <a:lvl1pPr marL="0" indent="0">
              <a:spcBef>
                <a:spcPts val="0"/>
              </a:spcBef>
              <a:buSzTx/>
              <a:buFontTx/>
              <a:buNone/>
              <a:defRPr sz="1800">
                <a:latin typeface="Helvetica Neue"/>
                <a:ea typeface="Helvetica Neue"/>
                <a:cs typeface="Helvetica Neue"/>
                <a:sym typeface="Helvetica Neue"/>
              </a:defRPr>
            </a:lvl1pPr>
            <a:lvl2pPr marL="0" indent="160729">
              <a:spcBef>
                <a:spcPts val="0"/>
              </a:spcBef>
              <a:buSzTx/>
              <a:buFontTx/>
              <a:buNone/>
              <a:defRPr sz="1800">
                <a:latin typeface="Helvetica Neue"/>
                <a:ea typeface="Helvetica Neue"/>
                <a:cs typeface="Helvetica Neue"/>
                <a:sym typeface="Helvetica Neue"/>
              </a:defRPr>
            </a:lvl2pPr>
            <a:lvl3pPr marL="0" indent="321457">
              <a:spcBef>
                <a:spcPts val="0"/>
              </a:spcBef>
              <a:buSzTx/>
              <a:buFontTx/>
              <a:buNone/>
              <a:defRPr sz="1800">
                <a:latin typeface="Helvetica Neue"/>
                <a:ea typeface="Helvetica Neue"/>
                <a:cs typeface="Helvetica Neue"/>
                <a:sym typeface="Helvetica Neue"/>
              </a:defRPr>
            </a:lvl3pPr>
            <a:lvl4pPr marL="0" indent="482186">
              <a:spcBef>
                <a:spcPts val="0"/>
              </a:spcBef>
              <a:buSzTx/>
              <a:buFontTx/>
              <a:buNone/>
              <a:defRPr sz="1800">
                <a:latin typeface="Helvetica Neue"/>
                <a:ea typeface="Helvetica Neue"/>
                <a:cs typeface="Helvetica Neue"/>
                <a:sym typeface="Helvetica Neue"/>
              </a:defRPr>
            </a:lvl4pPr>
            <a:lvl5pPr marL="0" indent="642915">
              <a:spcBef>
                <a:spcPts val="0"/>
              </a:spcBef>
              <a:buSzTx/>
              <a:buFontTx/>
              <a:buNone/>
              <a:defRPr sz="1800">
                <a:latin typeface="Helvetica Neue"/>
                <a:ea typeface="Helvetica Neue"/>
                <a:cs typeface="Helvetica Neue"/>
                <a:sym typeface="Helvetica Neue"/>
              </a:defRPr>
            </a:lvl5pPr>
          </a:lstStyle>
          <a:p>
            <a:pPr lvl="0">
              <a:defRPr sz="1800">
                <a:solidFill>
                  <a:srgbClr val="000000"/>
                </a:solidFill>
              </a:defRPr>
            </a:pPr>
            <a:r>
              <a:rPr sz="1800">
                <a:solidFill>
                  <a:srgbClr val="747474"/>
                </a:solidFill>
              </a:rPr>
              <a:t>Body Level One</a:t>
            </a:r>
          </a:p>
          <a:p>
            <a:pPr lvl="1">
              <a:defRPr sz="1800">
                <a:solidFill>
                  <a:srgbClr val="000000"/>
                </a:solidFill>
              </a:defRPr>
            </a:pPr>
            <a:r>
              <a:rPr sz="1800">
                <a:solidFill>
                  <a:srgbClr val="747474"/>
                </a:solidFill>
              </a:rPr>
              <a:t>Body Level Two</a:t>
            </a:r>
          </a:p>
          <a:p>
            <a:pPr lvl="2">
              <a:defRPr sz="1800">
                <a:solidFill>
                  <a:srgbClr val="000000"/>
                </a:solidFill>
              </a:defRPr>
            </a:pPr>
            <a:r>
              <a:rPr sz="1800">
                <a:solidFill>
                  <a:srgbClr val="747474"/>
                </a:solidFill>
              </a:rPr>
              <a:t>Body Level Three</a:t>
            </a:r>
          </a:p>
          <a:p>
            <a:pPr lvl="3">
              <a:defRPr sz="1800">
                <a:solidFill>
                  <a:srgbClr val="000000"/>
                </a:solidFill>
              </a:defRPr>
            </a:pPr>
            <a:r>
              <a:rPr sz="1800">
                <a:solidFill>
                  <a:srgbClr val="747474"/>
                </a:solidFill>
              </a:rPr>
              <a:t>Body Level Four</a:t>
            </a:r>
          </a:p>
          <a:p>
            <a:pPr lvl="4">
              <a:defRPr sz="1800">
                <a:solidFill>
                  <a:srgbClr val="000000"/>
                </a:solidFill>
              </a:defRPr>
            </a:pPr>
            <a:r>
              <a:rPr sz="1800">
                <a:solidFill>
                  <a:srgbClr val="747474"/>
                </a:solidFill>
              </a:rPr>
              <a:t>Body Level Five</a:t>
            </a:r>
          </a:p>
        </p:txBody>
      </p:sp>
    </p:spTree>
    <p:extLst>
      <p:ext uri="{BB962C8B-B14F-4D97-AF65-F5344CB8AC3E}">
        <p14:creationId xmlns:p14="http://schemas.microsoft.com/office/powerpoint/2010/main" val="18466096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4" name="Rezervirano mjesto datuma 3"/>
          <p:cNvSpPr>
            <a:spLocks noGrp="1"/>
          </p:cNvSpPr>
          <p:nvPr>
            <p:ph type="dt" sz="half" idx="10"/>
          </p:nvPr>
        </p:nvSpPr>
        <p:spPr/>
        <p:txBody>
          <a:bodyPr/>
          <a:lstStyle/>
          <a:p>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pPr/>
              <a:t>‹#›</a:t>
            </a:fld>
            <a:endParaRPr lang="hr-HR"/>
          </a:p>
        </p:txBody>
      </p:sp>
      <p:sp>
        <p:nvSpPr>
          <p:cNvPr id="8" name="Rezervirano mjesto sadržaja 7"/>
          <p:cNvSpPr>
            <a:spLocks noGrp="1"/>
          </p:cNvSpPr>
          <p:nvPr>
            <p:ph sz="quarter" idx="1"/>
          </p:nvPr>
        </p:nvSpPr>
        <p:spPr>
          <a:xfrm>
            <a:off x="457200" y="1219200"/>
            <a:ext cx="8229600"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hr-HR"/>
              <a:t>Uredite stil naslova matrice</a:t>
            </a:r>
            <a:endParaRPr kumimoji="0" lang="en-US"/>
          </a:p>
        </p:txBody>
      </p:sp>
      <p:sp>
        <p:nvSpPr>
          <p:cNvPr id="3" name="Rezervirano mjesto teksta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6400800" y="6355080"/>
            <a:ext cx="2286000" cy="365760"/>
          </a:xfrm>
        </p:spPr>
        <p:txBody>
          <a:bodyPr/>
          <a:lstStyle/>
          <a:p>
            <a:endParaRPr lang="hr-HR"/>
          </a:p>
        </p:txBody>
      </p:sp>
      <p:sp>
        <p:nvSpPr>
          <p:cNvPr id="5" name="Rezervirano mjesto podnožja 4"/>
          <p:cNvSpPr>
            <a:spLocks noGrp="1"/>
          </p:cNvSpPr>
          <p:nvPr>
            <p:ph type="ftr" sz="quarter" idx="11"/>
          </p:nvPr>
        </p:nvSpPr>
        <p:spPr>
          <a:xfrm>
            <a:off x="2898648" y="6355080"/>
            <a:ext cx="3474720" cy="365760"/>
          </a:xfrm>
        </p:spPr>
        <p:txBody>
          <a:bodyPr/>
          <a:lstStyle/>
          <a:p>
            <a:endParaRPr lang="hr-HR"/>
          </a:p>
        </p:txBody>
      </p:sp>
      <p:sp>
        <p:nvSpPr>
          <p:cNvPr id="6" name="Rezervirano mjesto broja slajda 5"/>
          <p:cNvSpPr>
            <a:spLocks noGrp="1"/>
          </p:cNvSpPr>
          <p:nvPr>
            <p:ph type="sldNum" sz="quarter" idx="12"/>
          </p:nvPr>
        </p:nvSpPr>
        <p:spPr>
          <a:xfrm>
            <a:off x="1069848" y="6355080"/>
            <a:ext cx="1520952" cy="365760"/>
          </a:xfrm>
        </p:spPr>
        <p:txBody>
          <a:bodyPr/>
          <a:lstStyle/>
          <a:p>
            <a:fld id="{63C03A18-1BE2-487D-92D8-585057AF460F}" type="slidenum">
              <a:rPr lang="hr-HR" smtClean="0"/>
              <a:pPr/>
              <a:t>‹#›</a:t>
            </a:fld>
            <a:endParaRPr lang="hr-HR"/>
          </a:p>
        </p:txBody>
      </p:sp>
      <p:sp>
        <p:nvSpPr>
          <p:cNvPr id="7" name="Pravokutni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9" name="Rezervirano mjesto sadržaja 8"/>
          <p:cNvSpPr>
            <a:spLocks noGrp="1"/>
          </p:cNvSpPr>
          <p:nvPr>
            <p:ph sz="quarter" idx="1"/>
          </p:nvPr>
        </p:nvSpPr>
        <p:spPr>
          <a:xfrm>
            <a:off x="457200" y="1219200"/>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632198" y="1216152"/>
            <a:ext cx="4041648" cy="493776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kumimoji="0" lang="hr-HR"/>
              <a:t>Uredite stil naslova matrice</a:t>
            </a:r>
            <a:endParaRPr kumimoji="0" lang="en-US"/>
          </a:p>
        </p:txBody>
      </p:sp>
      <p:sp>
        <p:nvSpPr>
          <p:cNvPr id="3" name="Rezervirano mjesto teksta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Uredite stilove teksta matrice</a:t>
            </a:r>
          </a:p>
        </p:txBody>
      </p:sp>
      <p:sp>
        <p:nvSpPr>
          <p:cNvPr id="7" name="Rezervirano mjesto datuma 6"/>
          <p:cNvSpPr>
            <a:spLocks noGrp="1"/>
          </p:cNvSpPr>
          <p:nvPr>
            <p:ph type="dt" sz="half" idx="10"/>
          </p:nvPr>
        </p:nvSpPr>
        <p:spPr/>
        <p:txBody>
          <a:bodyPr/>
          <a:lstStyle/>
          <a:p>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pPr/>
              <a:t>‹#›</a:t>
            </a:fld>
            <a:endParaRPr lang="hr-HR"/>
          </a:p>
        </p:txBody>
      </p:sp>
      <p:sp>
        <p:nvSpPr>
          <p:cNvPr id="11" name="Rezervirano mjesto sadržaja 10"/>
          <p:cNvSpPr>
            <a:spLocks noGrp="1"/>
          </p:cNvSpPr>
          <p:nvPr>
            <p:ph sz="quarter" idx="2"/>
          </p:nvPr>
        </p:nvSpPr>
        <p:spPr>
          <a:xfrm>
            <a:off x="457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quarter" idx="4"/>
          </p:nvPr>
        </p:nvSpPr>
        <p:spPr>
          <a:xfrm>
            <a:off x="4648200" y="2133600"/>
            <a:ext cx="4038600" cy="40386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pPr/>
              <a:t>‹#›</a:t>
            </a:fld>
            <a:endParaRPr lang="hr-HR"/>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pPr/>
              <a:t>‹#›</a:t>
            </a:fld>
            <a:endParaRPr lang="hr-HR"/>
          </a:p>
        </p:txBody>
      </p:sp>
      <p:sp>
        <p:nvSpPr>
          <p:cNvPr id="5" name="Ravni poveznik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Jednakokračni trokut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hr-HR"/>
              <a:t>Uredite stil naslova matrice</a:t>
            </a:r>
            <a:endParaRPr kumimoji="0" lang="en-US"/>
          </a:p>
        </p:txBody>
      </p:sp>
      <p:sp>
        <p:nvSpPr>
          <p:cNvPr id="3" name="Rezervirano mjesto tekst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avni poveznik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zervirano mjesto sadržaja 11"/>
          <p:cNvSpPr>
            <a:spLocks noGrp="1"/>
          </p:cNvSpPr>
          <p:nvPr>
            <p:ph sz="quarter" idx="1"/>
          </p:nvPr>
        </p:nvSpPr>
        <p:spPr>
          <a:xfrm>
            <a:off x="304800" y="304800"/>
            <a:ext cx="5715000" cy="5715000"/>
          </a:xfrm>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hr-HR"/>
              <a:t>Uredite stil naslova matrice</a:t>
            </a:r>
            <a:endParaRPr kumimoji="0" lang="en-US"/>
          </a:p>
        </p:txBody>
      </p:sp>
      <p:sp>
        <p:nvSpPr>
          <p:cNvPr id="3" name="Rezervirano mjesto slik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hr-HR"/>
              <a:t>Kliknite ikonu da biste dodali  sliku</a:t>
            </a:r>
            <a:endParaRPr kumimoji="0" lang="en-US" dirty="0"/>
          </a:p>
        </p:txBody>
      </p:sp>
      <p:sp>
        <p:nvSpPr>
          <p:cNvPr id="4" name="Rezervirano mjesto teksta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hr-HR"/>
              <a:t>Uredite stilove teksta matrice</a:t>
            </a:r>
          </a:p>
        </p:txBody>
      </p:sp>
      <p:sp>
        <p:nvSpPr>
          <p:cNvPr id="5" name="Rezervirano mjesto datuma 4"/>
          <p:cNvSpPr>
            <a:spLocks noGrp="1"/>
          </p:cNvSpPr>
          <p:nvPr>
            <p:ph type="dt" sz="half" idx="10"/>
          </p:nvPr>
        </p:nvSpPr>
        <p:spPr/>
        <p:txBody>
          <a:bodyPr/>
          <a:lstStyle/>
          <a:p>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pPr/>
              <a:t>‹#›</a:t>
            </a:fld>
            <a:endParaRPr lang="hr-HR"/>
          </a:p>
        </p:txBody>
      </p:sp>
      <p:sp>
        <p:nvSpPr>
          <p:cNvPr id="8" name="Ravni poveznik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Jednakokračni trokut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zervirano mjesto naslova 21"/>
          <p:cNvSpPr>
            <a:spLocks noGrp="1"/>
          </p:cNvSpPr>
          <p:nvPr>
            <p:ph type="title"/>
          </p:nvPr>
        </p:nvSpPr>
        <p:spPr>
          <a:xfrm>
            <a:off x="457200" y="152400"/>
            <a:ext cx="8229600" cy="990600"/>
          </a:xfrm>
          <a:prstGeom prst="rect">
            <a:avLst/>
          </a:prstGeom>
        </p:spPr>
        <p:txBody>
          <a:bodyPr vert="horz" anchor="b" anchorCtr="0">
            <a:normAutofit/>
          </a:bodyPr>
          <a:lstStyle/>
          <a:p>
            <a:r>
              <a:rPr kumimoji="0" lang="hr-HR"/>
              <a:t>Uredite stil naslova matrice</a:t>
            </a:r>
            <a:endParaRPr kumimoji="0" lang="en-US"/>
          </a:p>
        </p:txBody>
      </p:sp>
      <p:sp>
        <p:nvSpPr>
          <p:cNvPr id="13" name="Rezervirano mjesto teksta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hr-HR"/>
          </a:p>
        </p:txBody>
      </p:sp>
      <p:sp>
        <p:nvSpPr>
          <p:cNvPr id="3" name="Rezervirano mjesto podnožj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3C03A18-1BE2-487D-92D8-585057AF460F}" type="slidenum">
              <a:rPr lang="hr-HR" smtClean="0"/>
              <a:pPr/>
              <a:t>‹#›</a:t>
            </a:fld>
            <a:endParaRPr lang="hr-HR"/>
          </a:p>
        </p:txBody>
      </p:sp>
      <p:sp>
        <p:nvSpPr>
          <p:cNvPr id="28" name="Ravni poveznik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avni poveznik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Jednakokračni trokut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ec.europa.eu/environment/water/participation/map_mc/countries/slovakia_en.htm" TargetMode="External"/><Relationship Id="rId5" Type="http://schemas.openxmlformats.org/officeDocument/2006/relationships/hyperlink" Target="http://ec.europa.eu/environment/water/water-framework/pdf/3rd_report/CWD-2012-379_EN-Vol3_SK.pdf" TargetMode="External"/><Relationship Id="rId4" Type="http://schemas.openxmlformats.org/officeDocument/2006/relationships/hyperlink" Target="http://www.enviro.gov.sk/servlets/page/868?c_id=5382&amp;o_id=83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ec.europa.eu/environment/water/participation/map_mc/countries/slovakia_en.htm" TargetMode="External"/><Relationship Id="rId4" Type="http://schemas.openxmlformats.org/officeDocument/2006/relationships/hyperlink" Target="http://www.rokovania.sk/Rokovanie.aspx/BodRokovaniaDetail?idMaterial=2525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ur-lex.europa.eu/legal-content/EN/TXT/?uri=NIM:166155" TargetMode="External"/><Relationship Id="rId3" Type="http://schemas.openxmlformats.org/officeDocument/2006/relationships/image" Target="../media/image5.png"/><Relationship Id="rId7" Type="http://schemas.openxmlformats.org/officeDocument/2006/relationships/hyperlink" Target="http://eur-lex.europa.eu/legal-content/EN/TXT/?uri=NIM:164187"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hyperlink" Target="http://eur-lex.europa.eu/legal-content/EN/TXT/?uri=NIM:121809" TargetMode="External"/><Relationship Id="rId11" Type="http://schemas.openxmlformats.org/officeDocument/2006/relationships/hyperlink" Target="http://eur-lex.europa.eu/legal-content/EN/TXT/?uri=NIM:239660" TargetMode="External"/><Relationship Id="rId5" Type="http://schemas.openxmlformats.org/officeDocument/2006/relationships/hyperlink" Target="http://eur-lex.europa.eu/legal-content/EN/TXT/?uri=NIM:30033" TargetMode="External"/><Relationship Id="rId10" Type="http://schemas.openxmlformats.org/officeDocument/2006/relationships/hyperlink" Target="http://eur-lex.europa.eu/legal-content/EN/TXT/?uri=NIM:223026" TargetMode="External"/><Relationship Id="rId4" Type="http://schemas.openxmlformats.org/officeDocument/2006/relationships/hyperlink" Target="http://eur-lex.europa.eu/legal-content/EN/NIM/?uri=CELEX%3A32000L0060" TargetMode="External"/><Relationship Id="rId9" Type="http://schemas.openxmlformats.org/officeDocument/2006/relationships/hyperlink" Target="http://eur-lex.europa.eu/legal-content/EN/TXT/?uri=NIM:17348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atiana.caplova@pontisfoundation.sk" TargetMode="Externa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346701" y="2492896"/>
            <a:ext cx="8340328" cy="1145413"/>
          </a:xfrm>
          <a:prstGeom prst="rect">
            <a:avLst/>
          </a:prstGeom>
        </p:spPr>
        <p:txBody>
          <a:bodyPr>
            <a:normAutofit fontScale="90000"/>
          </a:bodyPr>
          <a:lstStyle/>
          <a:p>
            <a:pPr defTabSz="336816">
              <a:defRPr sz="1800"/>
            </a:pPr>
            <a:endParaRPr sz="2100" dirty="0"/>
          </a:p>
          <a:p>
            <a:pPr algn="ctr" defTabSz="336816">
              <a:defRPr sz="1800"/>
            </a:pPr>
            <a:r>
              <a:rPr lang="sk-SK" sz="3600" b="1" dirty="0" err="1" smtClean="0">
                <a:solidFill>
                  <a:srgbClr val="1289C4"/>
                </a:solidFill>
              </a:rPr>
              <a:t>The</a:t>
            </a:r>
            <a:r>
              <a:rPr lang="sk-SK" sz="3600" b="1" dirty="0" smtClean="0">
                <a:solidFill>
                  <a:srgbClr val="1289C4"/>
                </a:solidFill>
              </a:rPr>
              <a:t> </a:t>
            </a:r>
            <a:r>
              <a:rPr lang="sk-SK" sz="3600" b="1" dirty="0" err="1" smtClean="0">
                <a:solidFill>
                  <a:srgbClr val="1289C4"/>
                </a:solidFill>
              </a:rPr>
              <a:t>Water</a:t>
            </a:r>
            <a:r>
              <a:rPr lang="sk-SK" sz="3600" b="1" dirty="0" smtClean="0">
                <a:solidFill>
                  <a:srgbClr val="1289C4"/>
                </a:solidFill>
              </a:rPr>
              <a:t> </a:t>
            </a:r>
            <a:r>
              <a:rPr lang="sk-SK" sz="3600" b="1" dirty="0" err="1" smtClean="0">
                <a:solidFill>
                  <a:srgbClr val="1289C4"/>
                </a:solidFill>
              </a:rPr>
              <a:t>Framework</a:t>
            </a:r>
            <a:r>
              <a:rPr lang="sk-SK" sz="3600" b="1" dirty="0" smtClean="0">
                <a:solidFill>
                  <a:srgbClr val="1289C4"/>
                </a:solidFill>
              </a:rPr>
              <a:t> </a:t>
            </a:r>
            <a:r>
              <a:rPr lang="sk-SK" sz="3600" b="1" dirty="0" err="1" smtClean="0">
                <a:solidFill>
                  <a:srgbClr val="1289C4"/>
                </a:solidFill>
              </a:rPr>
              <a:t>Directive</a:t>
            </a:r>
            <a:r>
              <a:rPr lang="sk-SK" sz="3600" b="1" dirty="0" smtClean="0">
                <a:solidFill>
                  <a:srgbClr val="1289C4"/>
                </a:solidFill>
              </a:rPr>
              <a:t>:</a:t>
            </a:r>
            <a:r>
              <a:rPr lang="sk-SK" b="1" dirty="0" smtClean="0">
                <a:solidFill>
                  <a:srgbClr val="1289C4"/>
                </a:solidFill>
              </a:rPr>
              <a:t/>
            </a:r>
            <a:br>
              <a:rPr lang="sk-SK" b="1" dirty="0" smtClean="0">
                <a:solidFill>
                  <a:srgbClr val="1289C4"/>
                </a:solidFill>
              </a:rPr>
            </a:br>
            <a:r>
              <a:rPr lang="sk-SK" sz="3200" b="1" dirty="0" smtClean="0"/>
              <a:t> </a:t>
            </a:r>
            <a:r>
              <a:rPr lang="sk-SK" sz="3200" b="1" dirty="0" err="1" smtClean="0"/>
              <a:t>Directive</a:t>
            </a:r>
            <a:r>
              <a:rPr lang="sk-SK" sz="3200" b="1" dirty="0" smtClean="0"/>
              <a:t> 2000/60/EC</a:t>
            </a:r>
            <a:br>
              <a:rPr lang="sk-SK" sz="3200" b="1" dirty="0" smtClean="0"/>
            </a:br>
            <a:r>
              <a:rPr lang="sk-SK" sz="2700" b="1" dirty="0" smtClean="0">
                <a:solidFill>
                  <a:srgbClr val="ED3737"/>
                </a:solidFill>
              </a:rPr>
              <a:t>SLOVAKIA</a:t>
            </a:r>
            <a:endParaRPr sz="4400" b="1" dirty="0">
              <a:solidFill>
                <a:srgbClr val="ED3737"/>
              </a:solidFill>
            </a:endParaRPr>
          </a:p>
        </p:txBody>
      </p:sp>
      <p:sp>
        <p:nvSpPr>
          <p:cNvPr id="45" name="Shape 45"/>
          <p:cNvSpPr>
            <a:spLocks noGrp="1"/>
          </p:cNvSpPr>
          <p:nvPr>
            <p:ph type="body" idx="1"/>
          </p:nvPr>
        </p:nvSpPr>
        <p:spPr>
          <a:xfrm>
            <a:off x="324106" y="3717032"/>
            <a:ext cx="8058596" cy="1494789"/>
          </a:xfrm>
          <a:prstGeom prst="rect">
            <a:avLst/>
          </a:prstGeom>
        </p:spPr>
        <p:txBody>
          <a:bodyPr>
            <a:normAutofit/>
          </a:bodyPr>
          <a:lstStyle>
            <a:lvl1pPr algn="ctr"/>
          </a:lstStyle>
          <a:p>
            <a:pPr lvl="0">
              <a:defRPr sz="1800">
                <a:solidFill>
                  <a:srgbClr val="000000"/>
                </a:solidFill>
              </a:defRPr>
            </a:pPr>
            <a:r>
              <a:rPr lang="hr-HR" sz="2000" dirty="0" smtClean="0">
                <a:solidFill>
                  <a:srgbClr val="747474"/>
                </a:solidFill>
              </a:rPr>
              <a:t>Tatiana Čaplová / Pontis Foundation</a:t>
            </a:r>
          </a:p>
          <a:p>
            <a:pPr lvl="0">
              <a:defRPr sz="1800">
                <a:solidFill>
                  <a:srgbClr val="000000"/>
                </a:solidFill>
              </a:defRPr>
            </a:pPr>
            <a:r>
              <a:rPr lang="hr-HR" sz="1400" dirty="0" smtClean="0">
                <a:solidFill>
                  <a:srgbClr val="747474"/>
                </a:solidFill>
                <a:hlinkClick r:id="rId2"/>
              </a:rPr>
              <a:t>tatiana.caplova@pontisfoundation.sk</a:t>
            </a:r>
            <a:endParaRPr lang="hr-HR" sz="1400" dirty="0" smtClean="0">
              <a:solidFill>
                <a:srgbClr val="747474"/>
              </a:solidFill>
            </a:endParaRPr>
          </a:p>
          <a:p>
            <a:pPr lvl="0">
              <a:defRPr sz="1800">
                <a:solidFill>
                  <a:srgbClr val="000000"/>
                </a:solidFill>
              </a:defRPr>
            </a:pPr>
            <a:endParaRPr lang="hr-HR" sz="1300" dirty="0" smtClean="0">
              <a:solidFill>
                <a:srgbClr val="747474"/>
              </a:solidFill>
            </a:endParaRPr>
          </a:p>
          <a:p>
            <a:pPr lvl="0" algn="r">
              <a:defRPr sz="1800">
                <a:solidFill>
                  <a:srgbClr val="000000"/>
                </a:solidFill>
              </a:defRPr>
            </a:pPr>
            <a:endParaRPr lang="hr-HR" sz="1300" dirty="0">
              <a:solidFill>
                <a:srgbClr val="747474"/>
              </a:solidFill>
            </a:endParaRPr>
          </a:p>
          <a:p>
            <a:pPr lvl="0" algn="r">
              <a:defRPr sz="1800">
                <a:solidFill>
                  <a:srgbClr val="000000"/>
                </a:solidFill>
              </a:defRPr>
            </a:pPr>
            <a:r>
              <a:rPr lang="hr-HR" dirty="0" smtClean="0">
                <a:solidFill>
                  <a:srgbClr val="747474"/>
                </a:solidFill>
              </a:rPr>
              <a:t>September </a:t>
            </a:r>
            <a:r>
              <a:rPr lang="hr-HR" dirty="0" smtClean="0">
                <a:solidFill>
                  <a:srgbClr val="747474"/>
                </a:solidFill>
              </a:rPr>
              <a:t>14 </a:t>
            </a:r>
            <a:r>
              <a:rPr lang="hr-HR" dirty="0" smtClean="0">
                <a:solidFill>
                  <a:srgbClr val="747474"/>
                </a:solidFill>
              </a:rPr>
              <a:t>/ 2017 / Brussels </a:t>
            </a:r>
            <a:endParaRPr dirty="0">
              <a:solidFill>
                <a:srgbClr val="747474"/>
              </a:solidFill>
            </a:endParaRPr>
          </a:p>
        </p:txBody>
      </p:sp>
      <p:sp>
        <p:nvSpPr>
          <p:cNvPr id="46" name="Shape 46"/>
          <p:cNvSpPr/>
          <p:nvPr/>
        </p:nvSpPr>
        <p:spPr>
          <a:xfrm>
            <a:off x="324106" y="4676969"/>
            <a:ext cx="8340329" cy="442020"/>
          </a:xfrm>
          <a:prstGeom prst="rect">
            <a:avLst/>
          </a:prstGeom>
          <a:ln w="12700">
            <a:miter lim="400000"/>
          </a:ln>
        </p:spPr>
        <p:txBody>
          <a:bodyPr lIns="0" tIns="0" rIns="0" bIns="0"/>
          <a:lstStyle/>
          <a:p>
            <a:pPr lvl="0">
              <a:defRPr sz="2600">
                <a:solidFill>
                  <a:srgbClr val="747474"/>
                </a:solidFill>
                <a:latin typeface="Helvetica Neue"/>
                <a:ea typeface="Helvetica Neue"/>
                <a:cs typeface="Helvetica Neue"/>
                <a:sym typeface="Helvetica Neue"/>
              </a:defRPr>
            </a:pPr>
            <a:endParaRPr/>
          </a:p>
        </p:txBody>
      </p:sp>
      <p:pic>
        <p:nvPicPr>
          <p:cNvPr id="6"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b="43300"/>
          <a:stretch/>
        </p:blipFill>
        <p:spPr>
          <a:xfrm>
            <a:off x="2220377" y="182455"/>
            <a:ext cx="4521778" cy="1833241"/>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9" y="5013176"/>
            <a:ext cx="8674939" cy="152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90026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a:solidFill>
                  <a:srgbClr val="1289C4"/>
                </a:solidFill>
                <a:latin typeface="Helvetica Neue"/>
              </a:rPr>
              <a:t>STATE OF IMPLEMENTATION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478798" cy="5170646"/>
          </a:xfrm>
          <a:prstGeom prst="rect">
            <a:avLst/>
          </a:prstGeom>
          <a:noFill/>
        </p:spPr>
        <p:txBody>
          <a:bodyPr wrap="square" rtlCol="0">
            <a:spAutoFit/>
          </a:bodyPr>
          <a:lstStyle/>
          <a:p>
            <a:r>
              <a:rPr lang="sk-SK" sz="2800" b="1" dirty="0" smtClean="0">
                <a:solidFill>
                  <a:srgbClr val="1289C4"/>
                </a:solidFill>
                <a:latin typeface="Helvetica Neue"/>
                <a:ea typeface="+mj-ea"/>
                <a:cs typeface="+mj-cs"/>
              </a:rPr>
              <a:t>1st </a:t>
            </a:r>
            <a:r>
              <a:rPr lang="sk-SK" sz="2800" b="1" dirty="0" err="1" smtClean="0">
                <a:solidFill>
                  <a:srgbClr val="1289C4"/>
                </a:solidFill>
                <a:latin typeface="Helvetica Neue"/>
                <a:ea typeface="+mj-ea"/>
                <a:cs typeface="+mj-cs"/>
              </a:rPr>
              <a:t>RBMPs</a:t>
            </a:r>
            <a:r>
              <a:rPr lang="sk-SK" sz="2800" b="1" dirty="0" smtClean="0">
                <a:solidFill>
                  <a:srgbClr val="1289C4"/>
                </a:solidFill>
                <a:latin typeface="Helvetica Neue"/>
                <a:ea typeface="+mj-ea"/>
                <a:cs typeface="+mj-cs"/>
              </a:rPr>
              <a:t> (2009-2015)</a:t>
            </a:r>
          </a:p>
          <a:p>
            <a:endParaRPr lang="sk-SK" sz="1400" b="1" dirty="0" smtClean="0">
              <a:solidFill>
                <a:srgbClr val="1289C4"/>
              </a:solidFill>
              <a:latin typeface="Helvetica Neue"/>
              <a:ea typeface="+mj-ea"/>
              <a:cs typeface="+mj-cs"/>
            </a:endParaRPr>
          </a:p>
          <a:p>
            <a:pPr marL="285750" indent="-285750">
              <a:buFont typeface="Arial" panose="020B0604020202020204" pitchFamily="34" charset="0"/>
              <a:buChar char="•"/>
            </a:pPr>
            <a:r>
              <a:rPr lang="sk-SK" sz="1600" dirty="0">
                <a:latin typeface="Helvetica Neue"/>
              </a:rPr>
              <a:t>Slovak </a:t>
            </a:r>
            <a:r>
              <a:rPr lang="sk-SK" sz="1600" dirty="0" err="1">
                <a:latin typeface="Helvetica Neue"/>
              </a:rPr>
              <a:t>Republic</a:t>
            </a:r>
            <a:r>
              <a:rPr lang="sk-SK" sz="1600" dirty="0">
                <a:latin typeface="Helvetica Neue"/>
              </a:rPr>
              <a:t> has 2 </a:t>
            </a:r>
            <a:r>
              <a:rPr lang="sk-SK" sz="1600" dirty="0" err="1">
                <a:latin typeface="Helvetica Neue"/>
              </a:rPr>
              <a:t>river</a:t>
            </a:r>
            <a:r>
              <a:rPr lang="sk-SK" sz="1600" dirty="0">
                <a:latin typeface="Helvetica Neue"/>
              </a:rPr>
              <a:t> </a:t>
            </a:r>
            <a:r>
              <a:rPr lang="sk-SK" sz="1600" dirty="0" err="1">
                <a:latin typeface="Helvetica Neue"/>
              </a:rPr>
              <a:t>basin</a:t>
            </a:r>
            <a:r>
              <a:rPr lang="sk-SK" sz="1600" dirty="0">
                <a:latin typeface="Helvetica Neue"/>
              </a:rPr>
              <a:t> </a:t>
            </a:r>
            <a:r>
              <a:rPr lang="sk-SK" sz="1600" dirty="0" err="1">
                <a:latin typeface="Helvetica Neue"/>
              </a:rPr>
              <a:t>districts</a:t>
            </a:r>
            <a:r>
              <a:rPr lang="sk-SK" sz="1600" dirty="0">
                <a:latin typeface="Helvetica Neue"/>
              </a:rPr>
              <a:t>, </a:t>
            </a:r>
            <a:r>
              <a:rPr lang="sk-SK" sz="1600" dirty="0" err="1">
                <a:latin typeface="Helvetica Neue"/>
              </a:rPr>
              <a:t>out</a:t>
            </a:r>
            <a:r>
              <a:rPr lang="sk-SK" sz="1600" dirty="0">
                <a:latin typeface="Helvetica Neue"/>
              </a:rPr>
              <a:t> of </a:t>
            </a:r>
            <a:r>
              <a:rPr lang="sk-SK" sz="1600" dirty="0" err="1">
                <a:latin typeface="Helvetica Neue"/>
              </a:rPr>
              <a:t>which</a:t>
            </a:r>
            <a:r>
              <a:rPr lang="sk-SK" sz="1600" dirty="0">
                <a:latin typeface="Helvetica Neue"/>
              </a:rPr>
              <a:t> 2 are </a:t>
            </a:r>
            <a:r>
              <a:rPr lang="sk-SK" sz="1600" dirty="0" err="1">
                <a:latin typeface="Helvetica Neue"/>
              </a:rPr>
              <a:t>international</a:t>
            </a:r>
            <a:r>
              <a:rPr lang="sk-SK" sz="1600" dirty="0">
                <a:latin typeface="Helvetica Neue"/>
              </a:rPr>
              <a:t> </a:t>
            </a:r>
            <a:r>
              <a:rPr lang="sk-SK" sz="1600" dirty="0" err="1">
                <a:latin typeface="Helvetica Neue"/>
              </a:rPr>
              <a:t>sharing</a:t>
            </a:r>
            <a:r>
              <a:rPr lang="sk-SK" sz="1600" dirty="0">
                <a:latin typeface="Helvetica Neue"/>
              </a:rPr>
              <a:t> </a:t>
            </a:r>
            <a:r>
              <a:rPr lang="sk-SK" sz="1600" dirty="0" err="1">
                <a:latin typeface="Helvetica Neue"/>
              </a:rPr>
              <a:t>water</a:t>
            </a:r>
            <a:r>
              <a:rPr lang="sk-SK" sz="1600" dirty="0">
                <a:latin typeface="Helvetica Neue"/>
              </a:rPr>
              <a:t> </a:t>
            </a:r>
            <a:r>
              <a:rPr lang="sk-SK" sz="1600" dirty="0" err="1">
                <a:latin typeface="Helvetica Neue"/>
              </a:rPr>
              <a:t>courses</a:t>
            </a:r>
            <a:r>
              <a:rPr lang="sk-SK" sz="1600" dirty="0">
                <a:latin typeface="Helvetica Neue"/>
              </a:rPr>
              <a:t> </a:t>
            </a:r>
            <a:r>
              <a:rPr lang="sk-SK" sz="1600" dirty="0" err="1">
                <a:latin typeface="Helvetica Neue"/>
              </a:rPr>
              <a:t>with</a:t>
            </a:r>
            <a:r>
              <a:rPr lang="sk-SK" sz="1600" dirty="0">
                <a:latin typeface="Helvetica Neue"/>
              </a:rPr>
              <a:t> </a:t>
            </a:r>
            <a:r>
              <a:rPr lang="sk-SK" sz="1600" dirty="0" err="1">
                <a:latin typeface="Helvetica Neue"/>
              </a:rPr>
              <a:t>Austria</a:t>
            </a:r>
            <a:r>
              <a:rPr lang="sk-SK" sz="1600" dirty="0">
                <a:latin typeface="Helvetica Neue"/>
              </a:rPr>
              <a:t> to </a:t>
            </a:r>
            <a:r>
              <a:rPr lang="sk-SK" sz="1600" dirty="0" err="1">
                <a:latin typeface="Helvetica Neue"/>
              </a:rPr>
              <a:t>the</a:t>
            </a:r>
            <a:r>
              <a:rPr lang="sk-SK" sz="1600" dirty="0">
                <a:latin typeface="Helvetica Neue"/>
              </a:rPr>
              <a:t> </a:t>
            </a:r>
            <a:r>
              <a:rPr lang="sk-SK" sz="1600" dirty="0" err="1">
                <a:latin typeface="Helvetica Neue"/>
              </a:rPr>
              <a:t>west</a:t>
            </a:r>
            <a:r>
              <a:rPr lang="sk-SK" sz="1600" dirty="0">
                <a:latin typeface="Helvetica Neue"/>
              </a:rPr>
              <a:t>, </a:t>
            </a:r>
            <a:r>
              <a:rPr lang="sk-SK" sz="1600" dirty="0" err="1">
                <a:latin typeface="Helvetica Neue"/>
              </a:rPr>
              <a:t>Poland</a:t>
            </a:r>
            <a:r>
              <a:rPr lang="sk-SK" sz="1600" dirty="0">
                <a:latin typeface="Helvetica Neue"/>
              </a:rPr>
              <a:t> and </a:t>
            </a:r>
            <a:r>
              <a:rPr lang="sk-SK" sz="1600" dirty="0" err="1">
                <a:latin typeface="Helvetica Neue"/>
              </a:rPr>
              <a:t>Czech</a:t>
            </a:r>
            <a:r>
              <a:rPr lang="sk-SK" sz="1600" dirty="0">
                <a:latin typeface="Helvetica Neue"/>
              </a:rPr>
              <a:t> </a:t>
            </a:r>
            <a:r>
              <a:rPr lang="sk-SK" sz="1600" dirty="0" err="1">
                <a:latin typeface="Helvetica Neue"/>
              </a:rPr>
              <a:t>Republic</a:t>
            </a:r>
            <a:r>
              <a:rPr lang="sk-SK" sz="1600" dirty="0">
                <a:latin typeface="Helvetica Neue"/>
              </a:rPr>
              <a:t> to </a:t>
            </a:r>
            <a:r>
              <a:rPr lang="sk-SK" sz="1600" dirty="0" err="1">
                <a:latin typeface="Helvetica Neue"/>
              </a:rPr>
              <a:t>the</a:t>
            </a:r>
            <a:r>
              <a:rPr lang="sk-SK" sz="1600" dirty="0">
                <a:latin typeface="Helvetica Neue"/>
              </a:rPr>
              <a:t> </a:t>
            </a:r>
            <a:r>
              <a:rPr lang="sk-SK" sz="1600" dirty="0" err="1">
                <a:latin typeface="Helvetica Neue"/>
              </a:rPr>
              <a:t>north</a:t>
            </a:r>
            <a:r>
              <a:rPr lang="sk-SK" sz="1600" dirty="0">
                <a:latin typeface="Helvetica Neue"/>
              </a:rPr>
              <a:t> and </a:t>
            </a:r>
            <a:r>
              <a:rPr lang="sk-SK" sz="1600" dirty="0" err="1">
                <a:latin typeface="Helvetica Neue"/>
              </a:rPr>
              <a:t>Hungary</a:t>
            </a:r>
            <a:r>
              <a:rPr lang="sk-SK" sz="1600" dirty="0">
                <a:latin typeface="Helvetica Neue"/>
              </a:rPr>
              <a:t> to </a:t>
            </a:r>
            <a:r>
              <a:rPr lang="sk-SK" sz="1600" dirty="0" err="1">
                <a:latin typeface="Helvetica Neue"/>
              </a:rPr>
              <a:t>the</a:t>
            </a:r>
            <a:r>
              <a:rPr lang="sk-SK" sz="1600" dirty="0">
                <a:latin typeface="Helvetica Neue"/>
              </a:rPr>
              <a:t> </a:t>
            </a:r>
            <a:r>
              <a:rPr lang="sk-SK" sz="1600" dirty="0" err="1">
                <a:latin typeface="Helvetica Neue"/>
              </a:rPr>
              <a:t>South</a:t>
            </a:r>
            <a:r>
              <a:rPr lang="sk-SK" sz="1600" dirty="0" smtClean="0">
                <a:latin typeface="Helvetica Neue"/>
              </a:rPr>
              <a:t>.</a:t>
            </a:r>
          </a:p>
          <a:p>
            <a:pPr marL="285750" indent="-285750">
              <a:buFont typeface="Arial" panose="020B0604020202020204" pitchFamily="34" charset="0"/>
              <a:buChar char="•"/>
            </a:pPr>
            <a:r>
              <a:rPr lang="sk-SK" sz="1600" dirty="0" err="1"/>
              <a:t>Consultation</a:t>
            </a:r>
            <a:r>
              <a:rPr lang="sk-SK" sz="1600" dirty="0"/>
              <a:t> on </a:t>
            </a:r>
            <a:r>
              <a:rPr lang="sk-SK" sz="1600" dirty="0" err="1"/>
              <a:t>the</a:t>
            </a:r>
            <a:r>
              <a:rPr lang="sk-SK" sz="1600" dirty="0"/>
              <a:t> </a:t>
            </a:r>
            <a:r>
              <a:rPr lang="sk-SK" sz="1600" dirty="0" err="1"/>
              <a:t>draft</a:t>
            </a:r>
            <a:r>
              <a:rPr lang="sk-SK" sz="1600" dirty="0"/>
              <a:t> </a:t>
            </a:r>
            <a:r>
              <a:rPr lang="sk-SK" sz="1600" dirty="0" err="1"/>
              <a:t>River</a:t>
            </a:r>
            <a:r>
              <a:rPr lang="sk-SK" sz="1600" dirty="0"/>
              <a:t> </a:t>
            </a:r>
            <a:r>
              <a:rPr lang="sk-SK" sz="1600" dirty="0" err="1"/>
              <a:t>Basin</a:t>
            </a:r>
            <a:r>
              <a:rPr lang="sk-SK" sz="1600" dirty="0"/>
              <a:t> Management </a:t>
            </a:r>
            <a:r>
              <a:rPr lang="sk-SK" sz="1600" dirty="0" err="1"/>
              <a:t>Plans</a:t>
            </a:r>
            <a:r>
              <a:rPr lang="sk-SK" sz="1600" dirty="0"/>
              <a:t> </a:t>
            </a:r>
            <a:r>
              <a:rPr lang="sk-SK" sz="1600" dirty="0" err="1"/>
              <a:t>took</a:t>
            </a:r>
            <a:r>
              <a:rPr lang="sk-SK" sz="1600" dirty="0"/>
              <a:t> </a:t>
            </a:r>
            <a:r>
              <a:rPr lang="sk-SK" sz="1600" dirty="0" err="1"/>
              <a:t>place</a:t>
            </a:r>
            <a:r>
              <a:rPr lang="sk-SK" sz="1600" dirty="0"/>
              <a:t> </a:t>
            </a:r>
            <a:r>
              <a:rPr lang="sk-SK" sz="1600" dirty="0" err="1"/>
              <a:t>between</a:t>
            </a:r>
            <a:r>
              <a:rPr lang="sk-SK" sz="1600" dirty="0"/>
              <a:t> 23 </a:t>
            </a:r>
            <a:r>
              <a:rPr lang="sk-SK" sz="1600" dirty="0" err="1"/>
              <a:t>January</a:t>
            </a:r>
            <a:r>
              <a:rPr lang="sk-SK" sz="1600" dirty="0"/>
              <a:t> 2009 and 22 </a:t>
            </a:r>
            <a:r>
              <a:rPr lang="sk-SK" sz="1600" dirty="0" err="1"/>
              <a:t>July</a:t>
            </a:r>
            <a:r>
              <a:rPr lang="sk-SK" sz="1600" dirty="0"/>
              <a:t> 2009</a:t>
            </a:r>
          </a:p>
          <a:p>
            <a:pPr marL="285750" indent="-285750">
              <a:buFont typeface="Arial" panose="020B0604020202020204" pitchFamily="34" charset="0"/>
              <a:buChar char="•"/>
            </a:pPr>
            <a:r>
              <a:rPr lang="sk-SK" sz="1600" dirty="0" err="1"/>
              <a:t>The</a:t>
            </a:r>
            <a:r>
              <a:rPr lang="sk-SK" sz="1600" dirty="0"/>
              <a:t> </a:t>
            </a:r>
            <a:r>
              <a:rPr lang="sk-SK" sz="1600" dirty="0" err="1"/>
              <a:t>Water</a:t>
            </a:r>
            <a:r>
              <a:rPr lang="sk-SK" sz="1600" dirty="0"/>
              <a:t> Management </a:t>
            </a:r>
            <a:r>
              <a:rPr lang="sk-SK" sz="1600" dirty="0" err="1"/>
              <a:t>Plan</a:t>
            </a:r>
            <a:r>
              <a:rPr lang="sk-SK" sz="1600" dirty="0"/>
              <a:t> (</a:t>
            </a:r>
            <a:r>
              <a:rPr lang="sk-SK" sz="1600" dirty="0" err="1"/>
              <a:t>River</a:t>
            </a:r>
            <a:r>
              <a:rPr lang="sk-SK" sz="1600" dirty="0"/>
              <a:t> </a:t>
            </a:r>
            <a:r>
              <a:rPr lang="sk-SK" sz="1600" dirty="0" err="1"/>
              <a:t>Basin</a:t>
            </a:r>
            <a:r>
              <a:rPr lang="sk-SK" sz="1600" dirty="0"/>
              <a:t> Management </a:t>
            </a:r>
            <a:r>
              <a:rPr lang="sk-SK" sz="1600" dirty="0" err="1"/>
              <a:t>Plan</a:t>
            </a:r>
            <a:r>
              <a:rPr lang="sk-SK" sz="1600" dirty="0"/>
              <a:t>) of </a:t>
            </a:r>
            <a:r>
              <a:rPr lang="sk-SK" sz="1600" dirty="0" err="1"/>
              <a:t>the</a:t>
            </a:r>
            <a:r>
              <a:rPr lang="sk-SK" sz="1600" dirty="0"/>
              <a:t> Slovak </a:t>
            </a:r>
            <a:r>
              <a:rPr lang="sk-SK" sz="1600" dirty="0" err="1"/>
              <a:t>Republic</a:t>
            </a:r>
            <a:r>
              <a:rPr lang="sk-SK" sz="1600" dirty="0"/>
              <a:t> </a:t>
            </a:r>
            <a:r>
              <a:rPr lang="sk-SK" sz="1600" dirty="0" err="1"/>
              <a:t>was</a:t>
            </a:r>
            <a:r>
              <a:rPr lang="sk-SK" sz="1600" dirty="0"/>
              <a:t> </a:t>
            </a:r>
            <a:r>
              <a:rPr lang="sk-SK" sz="1600" dirty="0" err="1"/>
              <a:t>approved</a:t>
            </a:r>
            <a:r>
              <a:rPr lang="sk-SK" sz="1600" dirty="0"/>
              <a:t> by </a:t>
            </a:r>
            <a:r>
              <a:rPr lang="sk-SK" sz="1600" dirty="0" err="1"/>
              <a:t>the</a:t>
            </a:r>
            <a:r>
              <a:rPr lang="sk-SK" sz="1600" dirty="0"/>
              <a:t> </a:t>
            </a:r>
            <a:r>
              <a:rPr lang="sk-SK" sz="1600" dirty="0" err="1"/>
              <a:t>Government</a:t>
            </a:r>
            <a:r>
              <a:rPr lang="sk-SK" sz="1600" dirty="0"/>
              <a:t> on </a:t>
            </a:r>
            <a:r>
              <a:rPr lang="sk-SK" sz="1600" dirty="0" err="1"/>
              <a:t>February</a:t>
            </a:r>
            <a:r>
              <a:rPr lang="sk-SK" sz="1600" dirty="0"/>
              <a:t> 10, 2010, and </a:t>
            </a:r>
            <a:r>
              <a:rPr lang="sk-SK" sz="1600" dirty="0" err="1"/>
              <a:t>is</a:t>
            </a:r>
            <a:r>
              <a:rPr lang="sk-SK" sz="1600" dirty="0"/>
              <a:t> </a:t>
            </a:r>
            <a:r>
              <a:rPr lang="sk-SK" sz="1600" dirty="0" err="1"/>
              <a:t>available</a:t>
            </a:r>
            <a:r>
              <a:rPr lang="sk-SK" sz="1600" dirty="0"/>
              <a:t> on </a:t>
            </a:r>
            <a:r>
              <a:rPr lang="sk-SK" sz="1600" dirty="0" err="1"/>
              <a:t>the</a:t>
            </a:r>
            <a:r>
              <a:rPr lang="sk-SK" sz="1600" dirty="0"/>
              <a:t> web </a:t>
            </a:r>
            <a:r>
              <a:rPr lang="sk-SK" sz="1600" dirty="0" err="1"/>
              <a:t>page</a:t>
            </a:r>
            <a:r>
              <a:rPr lang="sk-SK" sz="1600" dirty="0"/>
              <a:t> of </a:t>
            </a:r>
            <a:r>
              <a:rPr lang="sk-SK" sz="1600" dirty="0" err="1"/>
              <a:t>the</a:t>
            </a:r>
            <a:r>
              <a:rPr lang="sk-SK" sz="1600" dirty="0"/>
              <a:t> </a:t>
            </a:r>
            <a:r>
              <a:rPr lang="sk-SK" sz="1600" u="sng" dirty="0" err="1">
                <a:hlinkClick r:id="rId4"/>
              </a:rPr>
              <a:t>Ministry</a:t>
            </a:r>
            <a:r>
              <a:rPr lang="sk-SK" sz="1600" u="sng" dirty="0">
                <a:hlinkClick r:id="rId4"/>
              </a:rPr>
              <a:t> </a:t>
            </a:r>
            <a:r>
              <a:rPr lang="sk-SK" sz="1600" u="sng" dirty="0" err="1">
                <a:hlinkClick r:id="rId4"/>
              </a:rPr>
              <a:t>of</a:t>
            </a:r>
            <a:r>
              <a:rPr lang="sk-SK" sz="1600" u="sng" dirty="0">
                <a:hlinkClick r:id="rId4"/>
              </a:rPr>
              <a:t> </a:t>
            </a:r>
            <a:r>
              <a:rPr lang="sk-SK" sz="1600" u="sng" dirty="0" err="1">
                <a:hlinkClick r:id="rId4"/>
              </a:rPr>
              <a:t>Environment</a:t>
            </a:r>
            <a:r>
              <a:rPr lang="sk-SK" sz="1600" u="sng" dirty="0">
                <a:hlinkClick r:id="rId4"/>
              </a:rPr>
              <a:t> </a:t>
            </a:r>
            <a:r>
              <a:rPr lang="sk-SK" sz="1600" u="sng" dirty="0" err="1">
                <a:hlinkClick r:id="rId4"/>
              </a:rPr>
              <a:t>of</a:t>
            </a:r>
            <a:r>
              <a:rPr lang="sk-SK" sz="1600" u="sng" dirty="0">
                <a:hlinkClick r:id="rId4"/>
              </a:rPr>
              <a:t> </a:t>
            </a:r>
            <a:r>
              <a:rPr lang="sk-SK" sz="1600" u="sng" dirty="0" err="1">
                <a:hlinkClick r:id="rId4"/>
              </a:rPr>
              <a:t>the</a:t>
            </a:r>
            <a:r>
              <a:rPr lang="sk-SK" sz="1600" u="sng" dirty="0">
                <a:hlinkClick r:id="rId4"/>
              </a:rPr>
              <a:t> Slovak </a:t>
            </a:r>
            <a:r>
              <a:rPr lang="sk-SK" sz="1600" u="sng" dirty="0" err="1" smtClean="0">
                <a:hlinkClick r:id="rId4"/>
              </a:rPr>
              <a:t>Republic</a:t>
            </a:r>
            <a:r>
              <a:rPr lang="sk-SK" sz="1600" u="sng" dirty="0" smtClean="0"/>
              <a:t>. </a:t>
            </a:r>
            <a:r>
              <a:rPr lang="en-US" sz="1600" dirty="0"/>
              <a:t>The Water plan of the Slovak Republic was elaborated in the framework of the first WFD planning </a:t>
            </a:r>
            <a:r>
              <a:rPr lang="en-US" sz="1600" dirty="0" smtClean="0"/>
              <a:t>cycle</a:t>
            </a:r>
            <a:r>
              <a:rPr lang="sk-SK" sz="1600" dirty="0" smtClean="0"/>
              <a:t> </a:t>
            </a:r>
            <a:r>
              <a:rPr lang="en-US" sz="1600" dirty="0" smtClean="0"/>
              <a:t>ending </a:t>
            </a:r>
            <a:r>
              <a:rPr lang="en-US" sz="1600" dirty="0"/>
              <a:t>up in year 2015. Further two planning cycles will follow after year 2015, ending up in years 2021 </a:t>
            </a:r>
            <a:r>
              <a:rPr lang="en-US" sz="1600" dirty="0" smtClean="0"/>
              <a:t>and</a:t>
            </a:r>
            <a:r>
              <a:rPr lang="sk-SK" sz="1600" dirty="0" smtClean="0"/>
              <a:t> 2027</a:t>
            </a:r>
            <a:r>
              <a:rPr lang="sk-SK" sz="1600" dirty="0"/>
              <a:t>.</a:t>
            </a:r>
            <a:endParaRPr lang="sk-SK" sz="1600" u="sng" dirty="0"/>
          </a:p>
          <a:p>
            <a:pPr marL="285750" indent="-285750">
              <a:buFont typeface="Arial" panose="020B0604020202020204" pitchFamily="34" charset="0"/>
              <a:buChar char="•"/>
            </a:pPr>
            <a:r>
              <a:rPr lang="sk-SK" sz="1600" dirty="0" err="1" smtClean="0"/>
              <a:t>The</a:t>
            </a:r>
            <a:r>
              <a:rPr lang="sk-SK" sz="1600" dirty="0" smtClean="0"/>
              <a:t> </a:t>
            </a:r>
            <a:r>
              <a:rPr lang="sk-SK" sz="1600" dirty="0" err="1"/>
              <a:t>Commissions</a:t>
            </a:r>
            <a:r>
              <a:rPr lang="sk-SK" sz="1600" dirty="0"/>
              <a:t> </a:t>
            </a:r>
            <a:r>
              <a:rPr lang="sk-SK" sz="1600" dirty="0" err="1"/>
              <a:t>assessment</a:t>
            </a:r>
            <a:r>
              <a:rPr lang="sk-SK" sz="1600" dirty="0"/>
              <a:t> of </a:t>
            </a:r>
            <a:r>
              <a:rPr lang="sk-SK" sz="1600" dirty="0" err="1"/>
              <a:t>the</a:t>
            </a:r>
            <a:r>
              <a:rPr lang="sk-SK" sz="1600" dirty="0"/>
              <a:t> Slovak </a:t>
            </a:r>
            <a:r>
              <a:rPr lang="sk-SK" sz="1600" dirty="0" err="1"/>
              <a:t>River</a:t>
            </a:r>
            <a:r>
              <a:rPr lang="sk-SK" sz="1600" dirty="0"/>
              <a:t> </a:t>
            </a:r>
            <a:r>
              <a:rPr lang="sk-SK" sz="1600" dirty="0" err="1"/>
              <a:t>Basin</a:t>
            </a:r>
            <a:r>
              <a:rPr lang="sk-SK" sz="1600" dirty="0"/>
              <a:t> </a:t>
            </a:r>
            <a:r>
              <a:rPr lang="sk-SK" sz="1600" dirty="0" err="1"/>
              <a:t>management</a:t>
            </a:r>
            <a:r>
              <a:rPr lang="sk-SK" sz="1600" dirty="0"/>
              <a:t> </a:t>
            </a:r>
            <a:r>
              <a:rPr lang="sk-SK" sz="1600" dirty="0" err="1"/>
              <a:t>plans</a:t>
            </a:r>
            <a:r>
              <a:rPr lang="sk-SK" sz="1600" dirty="0"/>
              <a:t> </a:t>
            </a:r>
            <a:r>
              <a:rPr lang="sk-SK" sz="1600" dirty="0" err="1"/>
              <a:t>is</a:t>
            </a:r>
            <a:r>
              <a:rPr lang="sk-SK" sz="1600" dirty="0"/>
              <a:t> </a:t>
            </a:r>
            <a:r>
              <a:rPr lang="sk-SK" sz="1600" dirty="0" err="1"/>
              <a:t>now</a:t>
            </a:r>
            <a:r>
              <a:rPr lang="sk-SK" sz="1600" dirty="0"/>
              <a:t> </a:t>
            </a:r>
            <a:r>
              <a:rPr lang="sk-SK" sz="1600" dirty="0" err="1"/>
              <a:t>available</a:t>
            </a:r>
            <a:r>
              <a:rPr lang="sk-SK" sz="1600" dirty="0"/>
              <a:t> </a:t>
            </a:r>
            <a:r>
              <a:rPr lang="sk-SK" sz="1600" dirty="0" err="1"/>
              <a:t>here</a:t>
            </a:r>
            <a:r>
              <a:rPr lang="sk-SK" sz="1600" dirty="0"/>
              <a:t> :</a:t>
            </a:r>
          </a:p>
          <a:p>
            <a:pPr marL="1200150" lvl="2" indent="-285750">
              <a:buFont typeface="Arial" panose="020B0604020202020204" pitchFamily="34" charset="0"/>
              <a:buChar char="•"/>
            </a:pPr>
            <a:r>
              <a:rPr lang="sk-SK" sz="1600" u="sng" dirty="0">
                <a:hlinkClick r:id="rId5"/>
              </a:rPr>
              <a:t>SWD(2012)379 </a:t>
            </a:r>
            <a:r>
              <a:rPr lang="sk-SK" sz="1600" u="sng" dirty="0" err="1">
                <a:hlinkClick r:id="rId5"/>
              </a:rPr>
              <a:t>Volume</a:t>
            </a:r>
            <a:r>
              <a:rPr lang="sk-SK" sz="1600" u="sng" dirty="0">
                <a:hlinkClick r:id="rId5"/>
              </a:rPr>
              <a:t> 28/30 - </a:t>
            </a:r>
            <a:r>
              <a:rPr lang="sk-SK" sz="1600" u="sng" dirty="0" err="1">
                <a:hlinkClick r:id="rId5"/>
              </a:rPr>
              <a:t>English</a:t>
            </a:r>
            <a:r>
              <a:rPr lang="sk-SK" sz="1600" u="sng" dirty="0">
                <a:hlinkClick r:id="rId5"/>
              </a:rPr>
              <a:t>  </a:t>
            </a:r>
            <a:r>
              <a:rPr lang="sk-SK" sz="1600" u="sng" dirty="0" err="1">
                <a:hlinkClick r:id="rId5"/>
              </a:rPr>
              <a:t>version</a:t>
            </a:r>
            <a:endParaRPr lang="sk-SK" sz="1600" dirty="0"/>
          </a:p>
          <a:p>
            <a:pPr marL="285750" indent="-285750">
              <a:buFont typeface="Arial" panose="020B0604020202020204" pitchFamily="34" charset="0"/>
              <a:buChar char="•"/>
            </a:pPr>
            <a:endParaRPr lang="sk-SK" dirty="0"/>
          </a:p>
          <a:p>
            <a:pPr marL="457200" indent="-457200">
              <a:buFont typeface="Arial" panose="020B0604020202020204" pitchFamily="34" charset="0"/>
              <a:buChar char="•"/>
            </a:pPr>
            <a:endParaRPr lang="sk-SK" dirty="0">
              <a:latin typeface="Helvetica Neue"/>
            </a:endParaRPr>
          </a:p>
          <a:p>
            <a:endParaRPr lang="sk-SK" sz="2800" b="1" dirty="0">
              <a:solidFill>
                <a:srgbClr val="1289C4"/>
              </a:solidFill>
              <a:latin typeface="Helvetica Neue"/>
            </a:endParaRPr>
          </a:p>
        </p:txBody>
      </p:sp>
      <p:sp>
        <p:nvSpPr>
          <p:cNvPr id="11" name="BlokTextu 10"/>
          <p:cNvSpPr txBox="1"/>
          <p:nvPr/>
        </p:nvSpPr>
        <p:spPr>
          <a:xfrm>
            <a:off x="448155" y="6425967"/>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a:latin typeface="Helvetica Neue"/>
                <a:hlinkClick r:id="rId6"/>
              </a:rPr>
              <a:t>http://</a:t>
            </a:r>
            <a:r>
              <a:rPr lang="sk-SK" sz="1400" i="1" dirty="0" smtClean="0">
                <a:latin typeface="Helvetica Neue"/>
                <a:hlinkClick r:id="rId6"/>
              </a:rPr>
              <a:t>ec.europa.eu/environment/water/participation/map_mc/countries/slovakia_en.htm</a:t>
            </a:r>
            <a:r>
              <a:rPr lang="sk-SK" sz="1400" i="1" dirty="0" smtClean="0">
                <a:latin typeface="Helvetica Neue"/>
              </a:rPr>
              <a:t> </a:t>
            </a:r>
            <a:endParaRPr lang="sk-SK" sz="1400" i="1" dirty="0">
              <a:latin typeface="Helvetica Neue"/>
            </a:endParaRPr>
          </a:p>
        </p:txBody>
      </p:sp>
      <p:pic>
        <p:nvPicPr>
          <p:cNvPr id="8" name="Obrázok 7" descr="C:\Users\tatiana.caplova\Desktop\slovakia.jpg"/>
          <p:cNvPicPr/>
          <p:nvPr/>
        </p:nvPicPr>
        <p:blipFill>
          <a:blip r:embed="rId7">
            <a:extLst>
              <a:ext uri="{28A0092B-C50C-407E-A947-70E740481C1C}">
                <a14:useLocalDpi xmlns:a14="http://schemas.microsoft.com/office/drawing/2010/main" val="0"/>
              </a:ext>
            </a:extLst>
          </a:blip>
          <a:srcRect/>
          <a:stretch>
            <a:fillRect/>
          </a:stretch>
        </p:blipFill>
        <p:spPr bwMode="auto">
          <a:xfrm>
            <a:off x="6156176" y="4941168"/>
            <a:ext cx="2333283" cy="1484799"/>
          </a:xfrm>
          <a:prstGeom prst="rect">
            <a:avLst/>
          </a:prstGeom>
          <a:noFill/>
          <a:ln>
            <a:noFill/>
          </a:ln>
        </p:spPr>
      </p:pic>
    </p:spTree>
    <p:extLst>
      <p:ext uri="{BB962C8B-B14F-4D97-AF65-F5344CB8AC3E}">
        <p14:creationId xmlns:p14="http://schemas.microsoft.com/office/powerpoint/2010/main" val="350169506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a:solidFill>
                  <a:srgbClr val="1289C4"/>
                </a:solidFill>
                <a:latin typeface="Helvetica Neue"/>
              </a:rPr>
              <a:t>STATE OF IMPLEMENTATION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2215991"/>
          </a:xfrm>
          <a:prstGeom prst="rect">
            <a:avLst/>
          </a:prstGeom>
          <a:noFill/>
        </p:spPr>
        <p:txBody>
          <a:bodyPr wrap="square" rtlCol="0">
            <a:spAutoFit/>
          </a:bodyPr>
          <a:lstStyle/>
          <a:p>
            <a:r>
              <a:rPr lang="sk-SK" sz="2800" b="1" dirty="0" smtClean="0">
                <a:solidFill>
                  <a:srgbClr val="1289C4"/>
                </a:solidFill>
                <a:latin typeface="Helvetica Neue"/>
                <a:ea typeface="+mj-ea"/>
                <a:cs typeface="+mj-cs"/>
              </a:rPr>
              <a:t>2nd </a:t>
            </a:r>
            <a:r>
              <a:rPr lang="sk-SK" sz="2800" b="1" dirty="0" err="1" smtClean="0">
                <a:solidFill>
                  <a:srgbClr val="1289C4"/>
                </a:solidFill>
                <a:latin typeface="Helvetica Neue"/>
                <a:ea typeface="+mj-ea"/>
                <a:cs typeface="+mj-cs"/>
              </a:rPr>
              <a:t>RBMPs</a:t>
            </a:r>
            <a:r>
              <a:rPr lang="sk-SK" sz="2800" b="1" dirty="0" smtClean="0">
                <a:solidFill>
                  <a:srgbClr val="1289C4"/>
                </a:solidFill>
                <a:latin typeface="Helvetica Neue"/>
                <a:ea typeface="+mj-ea"/>
                <a:cs typeface="+mj-cs"/>
              </a:rPr>
              <a:t> (2016-2021)</a:t>
            </a:r>
          </a:p>
          <a:p>
            <a:endParaRPr lang="sk-SK" sz="2800" b="1" dirty="0" smtClean="0">
              <a:solidFill>
                <a:srgbClr val="1289C4"/>
              </a:solidFill>
              <a:latin typeface="Helvetica Neue"/>
              <a:ea typeface="+mj-ea"/>
              <a:cs typeface="+mj-cs"/>
            </a:endParaRPr>
          </a:p>
          <a:p>
            <a:pPr marL="285750" indent="-285750">
              <a:buFont typeface="Arial" panose="020B0604020202020204" pitchFamily="34" charset="0"/>
              <a:buChar char="•"/>
            </a:pPr>
            <a:r>
              <a:rPr lang="en-US" dirty="0">
                <a:hlinkClick r:id="rId4"/>
              </a:rPr>
              <a:t>The 2nd RBMPs were adopted on 13 January 2016</a:t>
            </a:r>
            <a:r>
              <a:rPr lang="en-US" dirty="0" smtClean="0"/>
              <a:t>.</a:t>
            </a:r>
            <a:endParaRPr lang="sk-SK" dirty="0" smtClean="0"/>
          </a:p>
          <a:p>
            <a:pPr marL="285750" indent="-285750">
              <a:buFont typeface="Arial" panose="020B0604020202020204" pitchFamily="34" charset="0"/>
              <a:buChar char="•"/>
            </a:pPr>
            <a:r>
              <a:rPr lang="sk-SK" dirty="0" smtClean="0"/>
              <a:t>A new </a:t>
            </a:r>
            <a:r>
              <a:rPr lang="sk-SK" dirty="0" err="1" smtClean="0"/>
              <a:t>Water</a:t>
            </a:r>
            <a:r>
              <a:rPr lang="sk-SK" dirty="0" smtClean="0"/>
              <a:t> </a:t>
            </a:r>
            <a:r>
              <a:rPr lang="sk-SK" dirty="0" err="1"/>
              <a:t>p</a:t>
            </a:r>
            <a:r>
              <a:rPr lang="sk-SK" dirty="0" err="1" smtClean="0"/>
              <a:t>lan</a:t>
            </a:r>
            <a:r>
              <a:rPr lang="sk-SK" dirty="0" smtClean="0"/>
              <a:t> of </a:t>
            </a:r>
            <a:r>
              <a:rPr lang="sk-SK" dirty="0" err="1" smtClean="0"/>
              <a:t>the</a:t>
            </a:r>
            <a:r>
              <a:rPr lang="sk-SK" dirty="0" smtClean="0"/>
              <a:t> Slovak </a:t>
            </a:r>
            <a:r>
              <a:rPr lang="sk-SK" dirty="0" err="1" smtClean="0"/>
              <a:t>republic</a:t>
            </a:r>
            <a:r>
              <a:rPr lang="sk-SK" dirty="0" smtClean="0"/>
              <a:t> -&gt; December 2015 (503 </a:t>
            </a:r>
            <a:r>
              <a:rPr lang="sk-SK" dirty="0" err="1" smtClean="0"/>
              <a:t>pages</a:t>
            </a:r>
            <a:r>
              <a:rPr lang="sk-SK" dirty="0" smtClean="0"/>
              <a:t> </a:t>
            </a:r>
            <a:r>
              <a:rPr lang="sk-SK" dirty="0" smtClean="0">
                <a:sym typeface="Wingdings" panose="05000000000000000000" pitchFamily="2" charset="2"/>
              </a:rPr>
              <a:t> )</a:t>
            </a:r>
            <a:endParaRPr lang="sk-SK" dirty="0"/>
          </a:p>
          <a:p>
            <a:pPr marL="457200" indent="-457200">
              <a:buFont typeface="Arial" panose="020B0604020202020204" pitchFamily="34" charset="0"/>
              <a:buChar char="•"/>
            </a:pPr>
            <a:endParaRPr lang="sk-SK" dirty="0">
              <a:latin typeface="Helvetica Neue"/>
            </a:endParaRPr>
          </a:p>
          <a:p>
            <a:endParaRPr lang="sk-SK" sz="2800" b="1" dirty="0">
              <a:solidFill>
                <a:srgbClr val="1289C4"/>
              </a:solidFill>
              <a:latin typeface="Helvetica Neue"/>
            </a:endParaRPr>
          </a:p>
        </p:txBody>
      </p:sp>
      <p:sp>
        <p:nvSpPr>
          <p:cNvPr id="11" name="BlokTextu 10"/>
          <p:cNvSpPr txBox="1"/>
          <p:nvPr/>
        </p:nvSpPr>
        <p:spPr>
          <a:xfrm>
            <a:off x="448156" y="6210524"/>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a:latin typeface="Helvetica Neue"/>
                <a:hlinkClick r:id="rId5"/>
              </a:rPr>
              <a:t>http://</a:t>
            </a:r>
            <a:r>
              <a:rPr lang="sk-SK" sz="1400" i="1" dirty="0" smtClean="0">
                <a:latin typeface="Helvetica Neue"/>
                <a:hlinkClick r:id="rId5"/>
              </a:rPr>
              <a:t>ec.europa.eu/environment/water/participation/map_mc/countries/slovakia_en.htm</a:t>
            </a:r>
            <a:r>
              <a:rPr lang="sk-SK" sz="1400" i="1" dirty="0" smtClean="0">
                <a:latin typeface="Helvetica Neue"/>
              </a:rPr>
              <a:t> </a:t>
            </a:r>
            <a:endParaRPr lang="sk-SK" sz="1400" i="1" dirty="0">
              <a:latin typeface="Helvetica Neue"/>
            </a:endParaRPr>
          </a:p>
        </p:txBody>
      </p:sp>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9329" y="3011727"/>
            <a:ext cx="2232248" cy="317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4254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NATIONAL LEGISLATION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1384995"/>
          </a:xfrm>
          <a:prstGeom prst="rect">
            <a:avLst/>
          </a:prstGeom>
          <a:noFill/>
        </p:spPr>
        <p:txBody>
          <a:bodyPr wrap="square" rtlCol="0">
            <a:spAutoFit/>
          </a:bodyPr>
          <a:lstStyle/>
          <a:p>
            <a:r>
              <a:rPr lang="sk-SK" sz="2800" b="1" dirty="0" smtClean="0">
                <a:solidFill>
                  <a:srgbClr val="1289C4"/>
                </a:solidFill>
                <a:latin typeface="Helvetica Neue"/>
                <a:ea typeface="+mj-ea"/>
                <a:cs typeface="+mj-cs"/>
              </a:rPr>
              <a:t>WFD – </a:t>
            </a:r>
            <a:r>
              <a:rPr lang="sk-SK" sz="2800" b="1" dirty="0" err="1" smtClean="0">
                <a:solidFill>
                  <a:srgbClr val="1289C4"/>
                </a:solidFill>
                <a:latin typeface="Helvetica Neue"/>
                <a:ea typeface="+mj-ea"/>
                <a:cs typeface="+mj-cs"/>
              </a:rPr>
              <a:t>National</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transposition</a:t>
            </a:r>
            <a:endParaRPr lang="sk-SK" sz="2800" b="1" dirty="0" smtClean="0">
              <a:solidFill>
                <a:srgbClr val="1289C4"/>
              </a:solidFill>
              <a:latin typeface="Helvetica Neue"/>
              <a:ea typeface="+mj-ea"/>
              <a:cs typeface="+mj-cs"/>
            </a:endParaRPr>
          </a:p>
          <a:p>
            <a:endParaRPr lang="sk-SK" sz="28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p:txBody>
      </p:sp>
      <p:sp>
        <p:nvSpPr>
          <p:cNvPr id="11" name="BlokTextu 10"/>
          <p:cNvSpPr txBox="1"/>
          <p:nvPr/>
        </p:nvSpPr>
        <p:spPr>
          <a:xfrm>
            <a:off x="448156" y="6375103"/>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a:latin typeface="Helvetica Neue"/>
                <a:hlinkClick r:id="rId4"/>
              </a:rPr>
              <a:t>http://eur-lex.europa.eu/legal-content/EN/NIM/?</a:t>
            </a:r>
            <a:r>
              <a:rPr lang="sk-SK" sz="1400" i="1" dirty="0" smtClean="0">
                <a:latin typeface="Helvetica Neue"/>
                <a:hlinkClick r:id="rId4"/>
              </a:rPr>
              <a:t>uri=CELEX%3A32000L0060</a:t>
            </a:r>
            <a:r>
              <a:rPr lang="sk-SK" sz="1400" i="1" dirty="0" smtClean="0">
                <a:latin typeface="Helvetica Neue"/>
              </a:rPr>
              <a:t> </a:t>
            </a:r>
            <a:endParaRPr lang="sk-SK" sz="1400" i="1" dirty="0">
              <a:latin typeface="Helvetica Neue"/>
            </a:endParaRPr>
          </a:p>
        </p:txBody>
      </p:sp>
      <p:graphicFrame>
        <p:nvGraphicFramePr>
          <p:cNvPr id="3" name="Tabuľka 2"/>
          <p:cNvGraphicFramePr>
            <a:graphicFrameLocks noGrp="1"/>
          </p:cNvGraphicFramePr>
          <p:nvPr>
            <p:extLst>
              <p:ext uri="{D42A27DB-BD31-4B8C-83A1-F6EECF244321}">
                <p14:modId xmlns:p14="http://schemas.microsoft.com/office/powerpoint/2010/main" val="2118956869"/>
              </p:ext>
            </p:extLst>
          </p:nvPr>
        </p:nvGraphicFramePr>
        <p:xfrm>
          <a:off x="251520" y="1940252"/>
          <a:ext cx="8766830" cy="4424160"/>
        </p:xfrm>
        <a:graphic>
          <a:graphicData uri="http://schemas.openxmlformats.org/drawingml/2006/table">
            <a:tbl>
              <a:tblPr/>
              <a:tblGrid>
                <a:gridCol w="8766830"/>
              </a:tblGrid>
              <a:tr h="476777">
                <a:tc>
                  <a:txBody>
                    <a:bodyPr/>
                    <a:lstStyle/>
                    <a:p>
                      <a:pPr marL="171450" indent="-171450">
                        <a:buFont typeface="Arial" panose="020B0604020202020204" pitchFamily="34" charset="0"/>
                        <a:buChar char="•"/>
                      </a:pPr>
                      <a:r>
                        <a:rPr lang="sk-SK" sz="1100" dirty="0">
                          <a:latin typeface="Helvetica Neue"/>
                          <a:hlinkClick r:id="rId5"/>
                        </a:rPr>
                        <a:t>Zákon č. 364/2004 Z. z. o vodách a o zmene zákona Slovenskej národnej rady č. 372/1990 Zb. o priestupkoch v znení neskorších predpisov (vodný zákon)</a:t>
                      </a:r>
                      <a:r>
                        <a:rPr lang="sk-SK" sz="1100" dirty="0">
                          <a:latin typeface="Helvetica Neue"/>
                        </a:rPr>
                        <a:t> </a:t>
                      </a:r>
                      <a:br>
                        <a:rPr lang="sk-SK" sz="1100" dirty="0">
                          <a:latin typeface="Helvetica Neue"/>
                        </a:rPr>
                      </a:br>
                      <a:r>
                        <a:rPr lang="sk-SK" sz="1100" dirty="0" err="1">
                          <a:latin typeface="Helvetica Neue"/>
                        </a:rPr>
                        <a:t>Official</a:t>
                      </a:r>
                      <a:r>
                        <a:rPr lang="sk-SK" sz="1100" dirty="0">
                          <a:latin typeface="Helvetica Neue"/>
                        </a:rPr>
                        <a:t> </a:t>
                      </a:r>
                      <a:r>
                        <a:rPr lang="sk-SK" sz="1100" dirty="0" err="1">
                          <a:latin typeface="Helvetica Neue"/>
                        </a:rPr>
                        <a:t>publication</a:t>
                      </a:r>
                      <a:r>
                        <a:rPr lang="sk-SK" sz="1100" dirty="0">
                          <a:latin typeface="Helvetica Neue"/>
                        </a:rPr>
                        <a:t>: Zbierka zákonov SR; </a:t>
                      </a:r>
                      <a:r>
                        <a:rPr lang="sk-SK" sz="1100" dirty="0" err="1">
                          <a:latin typeface="Helvetica Neue"/>
                        </a:rPr>
                        <a:t>Number</a:t>
                      </a:r>
                      <a:r>
                        <a:rPr lang="sk-SK" sz="1100" dirty="0">
                          <a:latin typeface="Helvetica Neue"/>
                        </a:rPr>
                        <a:t>: 153; </a:t>
                      </a:r>
                      <a:r>
                        <a:rPr lang="sk-SK" sz="1100" dirty="0" err="1">
                          <a:latin typeface="Helvetica Neue"/>
                        </a:rPr>
                        <a:t>Publication</a:t>
                      </a:r>
                      <a:r>
                        <a:rPr lang="sk-SK" sz="1100" dirty="0">
                          <a:latin typeface="Helvetica Neue"/>
                        </a:rPr>
                        <a:t> </a:t>
                      </a:r>
                      <a:r>
                        <a:rPr lang="sk-SK" sz="1100" dirty="0" err="1">
                          <a:latin typeface="Helvetica Neue"/>
                        </a:rPr>
                        <a:t>date</a:t>
                      </a:r>
                      <a:r>
                        <a:rPr lang="sk-SK" sz="1100" dirty="0">
                          <a:latin typeface="Helvetica Neue"/>
                        </a:rPr>
                        <a:t>: 2004-06-24 </a:t>
                      </a:r>
                    </a:p>
                  </a:txBody>
                  <a:tcPr marL="42697" marR="42697" marT="21348" marB="21348" anchor="ctr">
                    <a:lnL>
                      <a:noFill/>
                    </a:lnL>
                    <a:lnR>
                      <a:noFill/>
                    </a:lnR>
                    <a:lnT>
                      <a:noFill/>
                    </a:lnT>
                    <a:lnB>
                      <a:noFill/>
                    </a:lnB>
                  </a:tcPr>
                </a:tc>
              </a:tr>
              <a:tr h="586803">
                <a:tc>
                  <a:txBody>
                    <a:bodyPr/>
                    <a:lstStyle/>
                    <a:p>
                      <a:pPr marL="171450" indent="-171450">
                        <a:buFont typeface="Arial" panose="020B0604020202020204" pitchFamily="34" charset="0"/>
                        <a:buChar char="•"/>
                      </a:pPr>
                      <a:r>
                        <a:rPr lang="sk-SK" sz="1100">
                          <a:latin typeface="Helvetica Neue"/>
                          <a:hlinkClick r:id="rId6"/>
                        </a:rPr>
                        <a:t>Vyhláška Ministerstva životného prostredia Slovenskej republiky č. 224/2005 Z. z., ktorou sa ustanovujú podrobnosti o vymedzení oblasti povodí, environmentálnych cieľoch a o vodnom plánovaní</a:t>
                      </a:r>
                      <a:r>
                        <a:rPr lang="sk-SK" sz="1100">
                          <a:latin typeface="Helvetica Neue"/>
                        </a:rPr>
                        <a:t> </a:t>
                      </a:r>
                      <a:br>
                        <a:rPr lang="sk-SK" sz="1100">
                          <a:latin typeface="Helvetica Neue"/>
                        </a:rPr>
                      </a:br>
                      <a:r>
                        <a:rPr lang="sk-SK" sz="1100">
                          <a:latin typeface="Helvetica Neue"/>
                        </a:rPr>
                        <a:t>Official publication: Zbierka zákonov SR; Number: 98; Publication date: 2005-05-31 </a:t>
                      </a:r>
                    </a:p>
                  </a:txBody>
                  <a:tcPr marL="42697" marR="42697" marT="21348" marB="21348" anchor="ctr">
                    <a:lnL>
                      <a:noFill/>
                    </a:lnL>
                    <a:lnR>
                      <a:noFill/>
                    </a:lnR>
                    <a:lnT>
                      <a:noFill/>
                    </a:lnT>
                    <a:lnB>
                      <a:noFill/>
                    </a:lnB>
                  </a:tcPr>
                </a:tc>
              </a:tr>
              <a:tr h="806853">
                <a:tc>
                  <a:txBody>
                    <a:bodyPr/>
                    <a:lstStyle/>
                    <a:p>
                      <a:pPr marL="171450" indent="-171450">
                        <a:buFont typeface="Arial" panose="020B0604020202020204" pitchFamily="34" charset="0"/>
                        <a:buChar char="•"/>
                      </a:pPr>
                      <a:r>
                        <a:rPr lang="sk-SK" sz="1100">
                          <a:latin typeface="Helvetica Neue"/>
                          <a:hlinkClick r:id="rId7"/>
                        </a:rPr>
                        <a:t>Zákon č. 384/2009 Z. z., ktorým sa mení a dopĺňa zákon č. 364/2004 Z. z. o vodách a o zmene zákona Slovenskej národnej rady č. 372/1990 Zb. o priestupkoch v znení neskorších predpisov (vodný zákon) v znení neskorších predpisov a ktorým sa mení a dopĺňa zákon č. 569/2007 Z. z. o geologických prácach (geologický zákon) v znení zákona č. 515/2008 Z. z.</a:t>
                      </a:r>
                      <a:r>
                        <a:rPr lang="sk-SK" sz="1100">
                          <a:latin typeface="Helvetica Neue"/>
                        </a:rPr>
                        <a:t> </a:t>
                      </a:r>
                      <a:br>
                        <a:rPr lang="sk-SK" sz="1100">
                          <a:latin typeface="Helvetica Neue"/>
                        </a:rPr>
                      </a:br>
                      <a:r>
                        <a:rPr lang="sk-SK" sz="1100">
                          <a:latin typeface="Helvetica Neue"/>
                        </a:rPr>
                        <a:t>Official publication: Zbierka zákonov SR; Number: 139; Publication date: 2009-10-08 </a:t>
                      </a:r>
                    </a:p>
                  </a:txBody>
                  <a:tcPr marL="42697" marR="42697" marT="21348" marB="21348" anchor="ctr">
                    <a:lnL>
                      <a:noFill/>
                    </a:lnL>
                    <a:lnR>
                      <a:noFill/>
                    </a:lnR>
                    <a:lnT>
                      <a:noFill/>
                    </a:lnT>
                    <a:lnB>
                      <a:noFill/>
                    </a:lnB>
                  </a:tcPr>
                </a:tc>
              </a:tr>
              <a:tr h="366751">
                <a:tc>
                  <a:txBody>
                    <a:bodyPr/>
                    <a:lstStyle/>
                    <a:p>
                      <a:pPr marL="171450" indent="-171450">
                        <a:buFont typeface="Arial" panose="020B0604020202020204" pitchFamily="34" charset="0"/>
                        <a:buChar char="•"/>
                      </a:pPr>
                      <a:r>
                        <a:rPr lang="sk-SK" sz="1100">
                          <a:latin typeface="Helvetica Neue"/>
                          <a:hlinkClick r:id="rId8"/>
                        </a:rPr>
                        <a:t>Zákon č. 7/2010 Z. z. o ochrane pred povodňami</a:t>
                      </a:r>
                      <a:r>
                        <a:rPr lang="sk-SK" sz="1100">
                          <a:latin typeface="Helvetica Neue"/>
                        </a:rPr>
                        <a:t> </a:t>
                      </a:r>
                      <a:br>
                        <a:rPr lang="sk-SK" sz="1100">
                          <a:latin typeface="Helvetica Neue"/>
                        </a:rPr>
                      </a:br>
                      <a:r>
                        <a:rPr lang="sk-SK" sz="1100">
                          <a:latin typeface="Helvetica Neue"/>
                        </a:rPr>
                        <a:t>Official publication: Zbierka zákonov SR; Number: 3; Publication date: 2010-01-12 </a:t>
                      </a:r>
                    </a:p>
                  </a:txBody>
                  <a:tcPr marL="42697" marR="42697" marT="21348" marB="21348" anchor="ctr">
                    <a:lnL>
                      <a:noFill/>
                    </a:lnL>
                    <a:lnR>
                      <a:noFill/>
                    </a:lnR>
                    <a:lnT>
                      <a:noFill/>
                    </a:lnT>
                    <a:lnB>
                      <a:noFill/>
                    </a:lnB>
                  </a:tcPr>
                </a:tc>
              </a:tr>
              <a:tr h="586803">
                <a:tc>
                  <a:txBody>
                    <a:bodyPr/>
                    <a:lstStyle/>
                    <a:p>
                      <a:pPr marL="171450" indent="-171450">
                        <a:buFont typeface="Arial" panose="020B0604020202020204" pitchFamily="34" charset="0"/>
                        <a:buChar char="•"/>
                      </a:pPr>
                      <a:r>
                        <a:rPr lang="sk-SK" sz="1100" dirty="0">
                          <a:latin typeface="Helvetica Neue"/>
                          <a:hlinkClick r:id="rId9"/>
                        </a:rPr>
                        <a:t>Vyhláška Ministerstva pôdohospodárstva, životného prostredia a regionálneho rozvoja Slovenskej republiky č. 418/2010 Z. z. o vykonaní niektorých ustanovení vodného zákona</a:t>
                      </a:r>
                      <a:r>
                        <a:rPr lang="sk-SK" sz="1100" dirty="0">
                          <a:latin typeface="Helvetica Neue"/>
                        </a:rPr>
                        <a:t> </a:t>
                      </a:r>
                      <a:br>
                        <a:rPr lang="sk-SK" sz="1100" dirty="0">
                          <a:latin typeface="Helvetica Neue"/>
                        </a:rPr>
                      </a:br>
                      <a:r>
                        <a:rPr lang="sk-SK" sz="1100" dirty="0" err="1">
                          <a:latin typeface="Helvetica Neue"/>
                        </a:rPr>
                        <a:t>Official</a:t>
                      </a:r>
                      <a:r>
                        <a:rPr lang="sk-SK" sz="1100" dirty="0">
                          <a:latin typeface="Helvetica Neue"/>
                        </a:rPr>
                        <a:t> </a:t>
                      </a:r>
                      <a:r>
                        <a:rPr lang="sk-SK" sz="1100" dirty="0" err="1">
                          <a:latin typeface="Helvetica Neue"/>
                        </a:rPr>
                        <a:t>publication</a:t>
                      </a:r>
                      <a:r>
                        <a:rPr lang="sk-SK" sz="1100" dirty="0">
                          <a:latin typeface="Helvetica Neue"/>
                        </a:rPr>
                        <a:t>: Zbierka zákonov SR; </a:t>
                      </a:r>
                      <a:r>
                        <a:rPr lang="sk-SK" sz="1100" dirty="0" err="1">
                          <a:latin typeface="Helvetica Neue"/>
                        </a:rPr>
                        <a:t>Number</a:t>
                      </a:r>
                      <a:r>
                        <a:rPr lang="sk-SK" sz="1100" dirty="0">
                          <a:latin typeface="Helvetica Neue"/>
                        </a:rPr>
                        <a:t>: 159; </a:t>
                      </a:r>
                      <a:r>
                        <a:rPr lang="sk-SK" sz="1100" dirty="0" err="1">
                          <a:latin typeface="Helvetica Neue"/>
                        </a:rPr>
                        <a:t>Publication</a:t>
                      </a:r>
                      <a:r>
                        <a:rPr lang="sk-SK" sz="1100" dirty="0">
                          <a:latin typeface="Helvetica Neue"/>
                        </a:rPr>
                        <a:t> </a:t>
                      </a:r>
                      <a:r>
                        <a:rPr lang="sk-SK" sz="1100" dirty="0" err="1">
                          <a:latin typeface="Helvetica Neue"/>
                        </a:rPr>
                        <a:t>date</a:t>
                      </a:r>
                      <a:r>
                        <a:rPr lang="sk-SK" sz="1100" dirty="0">
                          <a:latin typeface="Helvetica Neue"/>
                        </a:rPr>
                        <a:t>: 2010-11-10 </a:t>
                      </a:r>
                    </a:p>
                  </a:txBody>
                  <a:tcPr marL="42697" marR="42697" marT="21348" marB="21348" anchor="ctr">
                    <a:lnL>
                      <a:noFill/>
                    </a:lnL>
                    <a:lnR>
                      <a:noFill/>
                    </a:lnR>
                    <a:lnT>
                      <a:noFill/>
                    </a:lnT>
                    <a:lnB>
                      <a:noFill/>
                    </a:lnB>
                  </a:tcPr>
                </a:tc>
              </a:tr>
              <a:tr h="806853">
                <a:tc>
                  <a:txBody>
                    <a:bodyPr/>
                    <a:lstStyle/>
                    <a:p>
                      <a:pPr marL="171450" indent="-171450">
                        <a:buFont typeface="Arial" panose="020B0604020202020204" pitchFamily="34" charset="0"/>
                        <a:buChar char="•"/>
                      </a:pPr>
                      <a:r>
                        <a:rPr lang="sk-SK" sz="1100" dirty="0">
                          <a:latin typeface="Helvetica Neue"/>
                          <a:hlinkClick r:id="rId10"/>
                        </a:rPr>
                        <a:t>Zákon č. 409/2014 Z. z., ktorým sa mení a dopĺňa zákon č. 364/2004 Z. z. o vodách a o zmene zákona Slovenskej národnej rady č. 372/1990 Zb. o priestupkoch v znení neskorších predpisov (vodný zákon) v znení neskorších predpisov a ktorým sa dopĺňa zákon č. 401/1998 Z. z. o poplatkoch za znečisťovanie ovzdušia v znení neskorších predpisov</a:t>
                      </a:r>
                      <a:r>
                        <a:rPr lang="sk-SK" sz="1100" dirty="0">
                          <a:latin typeface="Helvetica Neue"/>
                        </a:rPr>
                        <a:t> </a:t>
                      </a:r>
                      <a:br>
                        <a:rPr lang="sk-SK" sz="1100" dirty="0">
                          <a:latin typeface="Helvetica Neue"/>
                        </a:rPr>
                      </a:br>
                      <a:r>
                        <a:rPr lang="sk-SK" sz="1100" dirty="0" err="1">
                          <a:latin typeface="Helvetica Neue"/>
                        </a:rPr>
                        <a:t>Official</a:t>
                      </a:r>
                      <a:r>
                        <a:rPr lang="sk-SK" sz="1100" dirty="0">
                          <a:latin typeface="Helvetica Neue"/>
                        </a:rPr>
                        <a:t> </a:t>
                      </a:r>
                      <a:r>
                        <a:rPr lang="sk-SK" sz="1100" dirty="0" err="1">
                          <a:latin typeface="Helvetica Neue"/>
                        </a:rPr>
                        <a:t>publication</a:t>
                      </a:r>
                      <a:r>
                        <a:rPr lang="sk-SK" sz="1100" dirty="0">
                          <a:latin typeface="Helvetica Neue"/>
                        </a:rPr>
                        <a:t>: Zbierka zákonov SR; </a:t>
                      </a:r>
                      <a:r>
                        <a:rPr lang="sk-SK" sz="1100" dirty="0" err="1">
                          <a:latin typeface="Helvetica Neue"/>
                        </a:rPr>
                        <a:t>Number</a:t>
                      </a:r>
                      <a:r>
                        <a:rPr lang="sk-SK" sz="1100" dirty="0">
                          <a:latin typeface="Helvetica Neue"/>
                        </a:rPr>
                        <a:t>: 116; </a:t>
                      </a:r>
                      <a:r>
                        <a:rPr lang="sk-SK" sz="1100" dirty="0" err="1">
                          <a:latin typeface="Helvetica Neue"/>
                        </a:rPr>
                        <a:t>Publication</a:t>
                      </a:r>
                      <a:r>
                        <a:rPr lang="sk-SK" sz="1100" dirty="0">
                          <a:latin typeface="Helvetica Neue"/>
                        </a:rPr>
                        <a:t> </a:t>
                      </a:r>
                      <a:r>
                        <a:rPr lang="sk-SK" sz="1100" dirty="0" err="1">
                          <a:latin typeface="Helvetica Neue"/>
                        </a:rPr>
                        <a:t>date</a:t>
                      </a:r>
                      <a:r>
                        <a:rPr lang="sk-SK" sz="1100" dirty="0">
                          <a:latin typeface="Helvetica Neue"/>
                        </a:rPr>
                        <a:t>: 2014-12-31 </a:t>
                      </a:r>
                    </a:p>
                  </a:txBody>
                  <a:tcPr marL="42697" marR="42697" marT="21348" marB="21348" anchor="ctr">
                    <a:lnL>
                      <a:noFill/>
                    </a:lnL>
                    <a:lnR>
                      <a:noFill/>
                    </a:lnR>
                    <a:lnT>
                      <a:noFill/>
                    </a:lnT>
                    <a:lnB>
                      <a:noFill/>
                    </a:lnB>
                  </a:tcPr>
                </a:tc>
              </a:tr>
              <a:tr h="586803">
                <a:tc>
                  <a:txBody>
                    <a:bodyPr/>
                    <a:lstStyle/>
                    <a:p>
                      <a:pPr marL="171450" indent="-171450">
                        <a:buFont typeface="Arial" panose="020B0604020202020204" pitchFamily="34" charset="0"/>
                        <a:buChar char="•"/>
                      </a:pPr>
                      <a:r>
                        <a:rPr lang="sk-SK" sz="1100" dirty="0">
                          <a:latin typeface="Helvetica Neue"/>
                          <a:hlinkClick r:id="rId11"/>
                        </a:rPr>
                        <a:t>Vyhláška Ministerstva životného prostredia Slovenskej republiky č. 212/2016 Z. z., ktorou sa mení a dopĺňa vyhláška Ministerstva pôdohospodárstva, životného prostredia a regionálneho rozvoja Slovenskej republiky č. 418/2010 Z. z. o vykonaní niektorých ustanovení vodného zákona</a:t>
                      </a:r>
                      <a:r>
                        <a:rPr lang="sk-SK" sz="1100" dirty="0">
                          <a:latin typeface="Helvetica Neue"/>
                        </a:rPr>
                        <a:t> </a:t>
                      </a:r>
                      <a:br>
                        <a:rPr lang="sk-SK" sz="1100" dirty="0">
                          <a:latin typeface="Helvetica Neue"/>
                        </a:rPr>
                      </a:br>
                      <a:r>
                        <a:rPr lang="sk-SK" sz="1100" dirty="0" err="1">
                          <a:latin typeface="Helvetica Neue"/>
                        </a:rPr>
                        <a:t>Official</a:t>
                      </a:r>
                      <a:r>
                        <a:rPr lang="sk-SK" sz="1100" dirty="0">
                          <a:latin typeface="Helvetica Neue"/>
                        </a:rPr>
                        <a:t> </a:t>
                      </a:r>
                      <a:r>
                        <a:rPr lang="sk-SK" sz="1100" dirty="0" err="1">
                          <a:latin typeface="Helvetica Neue"/>
                        </a:rPr>
                        <a:t>publication</a:t>
                      </a:r>
                      <a:r>
                        <a:rPr lang="sk-SK" sz="1100" dirty="0">
                          <a:latin typeface="Helvetica Neue"/>
                        </a:rPr>
                        <a:t>: Zbierka zákonov SR; </a:t>
                      </a:r>
                      <a:r>
                        <a:rPr lang="sk-SK" sz="1100" dirty="0" err="1">
                          <a:latin typeface="Helvetica Neue"/>
                        </a:rPr>
                        <a:t>Publication</a:t>
                      </a:r>
                      <a:r>
                        <a:rPr lang="sk-SK" sz="1100" dirty="0">
                          <a:latin typeface="Helvetica Neue"/>
                        </a:rPr>
                        <a:t> </a:t>
                      </a:r>
                      <a:r>
                        <a:rPr lang="sk-SK" sz="1100" dirty="0" err="1">
                          <a:latin typeface="Helvetica Neue"/>
                        </a:rPr>
                        <a:t>date</a:t>
                      </a:r>
                      <a:r>
                        <a:rPr lang="sk-SK" sz="1100" dirty="0">
                          <a:latin typeface="Helvetica Neue"/>
                        </a:rPr>
                        <a:t>: 2016-07-13</a:t>
                      </a:r>
                    </a:p>
                  </a:txBody>
                  <a:tcPr marL="42697" marR="42697" marT="21348" marB="21348" anchor="ctr">
                    <a:lnL>
                      <a:noFill/>
                    </a:lnL>
                    <a:lnR>
                      <a:noFill/>
                    </a:lnR>
                    <a:lnT>
                      <a:noFill/>
                    </a:lnT>
                    <a:lnB>
                      <a:noFill/>
                    </a:lnB>
                  </a:tcPr>
                </a:tc>
              </a:tr>
            </a:tbl>
          </a:graphicData>
        </a:graphic>
      </p:graphicFrame>
    </p:spTree>
    <p:extLst>
      <p:ext uri="{BB962C8B-B14F-4D97-AF65-F5344CB8AC3E}">
        <p14:creationId xmlns:p14="http://schemas.microsoft.com/office/powerpoint/2010/main" val="40910479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NATIONAL LEGISLATION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4616648"/>
          </a:xfrm>
          <a:prstGeom prst="rect">
            <a:avLst/>
          </a:prstGeom>
          <a:noFill/>
        </p:spPr>
        <p:txBody>
          <a:bodyPr wrap="square" rtlCol="0">
            <a:spAutoFit/>
          </a:bodyPr>
          <a:lstStyle/>
          <a:p>
            <a:r>
              <a:rPr lang="sk-SK" sz="2800" b="1" dirty="0" smtClean="0">
                <a:solidFill>
                  <a:srgbClr val="1289C4"/>
                </a:solidFill>
                <a:latin typeface="Helvetica Neue"/>
                <a:ea typeface="+mj-ea"/>
                <a:cs typeface="+mj-cs"/>
              </a:rPr>
              <a:t>Slovak </a:t>
            </a:r>
            <a:r>
              <a:rPr lang="sk-SK" sz="2800" b="1" dirty="0" err="1" smtClean="0">
                <a:solidFill>
                  <a:srgbClr val="1289C4"/>
                </a:solidFill>
                <a:latin typeface="Helvetica Neue"/>
                <a:ea typeface="+mj-ea"/>
                <a:cs typeface="+mj-cs"/>
              </a:rPr>
              <a:t>national</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strategy</a:t>
            </a:r>
            <a:r>
              <a:rPr lang="sk-SK" sz="2800" b="1" dirty="0" smtClean="0">
                <a:solidFill>
                  <a:srgbClr val="1289C4"/>
                </a:solidFill>
                <a:latin typeface="Helvetica Neue"/>
                <a:ea typeface="+mj-ea"/>
                <a:cs typeface="+mj-cs"/>
              </a:rPr>
              <a:t> in </a:t>
            </a:r>
            <a:r>
              <a:rPr lang="sk-SK" sz="2800" b="1" dirty="0" err="1" smtClean="0">
                <a:solidFill>
                  <a:srgbClr val="1289C4"/>
                </a:solidFill>
                <a:latin typeface="Helvetica Neue"/>
                <a:ea typeface="+mj-ea"/>
                <a:cs typeface="+mj-cs"/>
              </a:rPr>
              <a:t>the</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area</a:t>
            </a:r>
            <a:r>
              <a:rPr lang="sk-SK" sz="2800" b="1" dirty="0" smtClean="0">
                <a:solidFill>
                  <a:srgbClr val="1289C4"/>
                </a:solidFill>
                <a:latin typeface="Helvetica Neue"/>
                <a:ea typeface="+mj-ea"/>
                <a:cs typeface="+mj-cs"/>
              </a:rPr>
              <a:t> of </a:t>
            </a:r>
            <a:r>
              <a:rPr lang="sk-SK" sz="2800" b="1" dirty="0" err="1" smtClean="0">
                <a:solidFill>
                  <a:srgbClr val="1289C4"/>
                </a:solidFill>
                <a:latin typeface="Helvetica Neue"/>
                <a:ea typeface="+mj-ea"/>
                <a:cs typeface="+mj-cs"/>
              </a:rPr>
              <a:t>water</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protection</a:t>
            </a:r>
            <a:endParaRPr lang="sk-SK" sz="2800" b="1" dirty="0" smtClean="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a:p>
            <a:pPr marL="285750" indent="-285750">
              <a:buFont typeface="Arial" panose="020B0604020202020204" pitchFamily="34" charset="0"/>
              <a:buChar char="•"/>
            </a:pPr>
            <a:r>
              <a:rPr lang="sk-SK" sz="1400" dirty="0" smtClean="0"/>
              <a:t>Stratégia </a:t>
            </a:r>
            <a:r>
              <a:rPr lang="sk-SK" sz="1400" dirty="0"/>
              <a:t>pre implementáciu rámcovej smernice o vode v Slovenskej republike, ktorá bola</a:t>
            </a:r>
          </a:p>
          <a:p>
            <a:pPr marL="285750" indent="-285750">
              <a:buFont typeface="Arial" panose="020B0604020202020204" pitchFamily="34" charset="0"/>
              <a:buChar char="•"/>
            </a:pPr>
            <a:r>
              <a:rPr lang="sk-SK" sz="1400" dirty="0"/>
              <a:t>schválená uznesením vlády SR č. 46/2004 z 21. januára 2004</a:t>
            </a:r>
            <a:r>
              <a:rPr lang="sk-SK" sz="1400" dirty="0" smtClean="0"/>
              <a:t>;</a:t>
            </a:r>
          </a:p>
          <a:p>
            <a:pPr marL="285750" indent="-285750">
              <a:buFont typeface="Arial" panose="020B0604020202020204" pitchFamily="34" charset="0"/>
              <a:buChar char="•"/>
            </a:pPr>
            <a:r>
              <a:rPr lang="sk-SK" sz="1400" dirty="0" smtClean="0"/>
              <a:t>Stratégia</a:t>
            </a:r>
            <a:r>
              <a:rPr lang="sk-SK" sz="1400" dirty="0"/>
              <a:t>, zásady a priority štátnej environmentálnej politiky, schváleného uznesením Národnej</a:t>
            </a:r>
          </a:p>
          <a:p>
            <a:pPr marL="285750" indent="-285750">
              <a:buFont typeface="Arial" panose="020B0604020202020204" pitchFamily="34" charset="0"/>
              <a:buChar char="•"/>
            </a:pPr>
            <a:r>
              <a:rPr lang="pl-PL" sz="1400" dirty="0"/>
              <a:t>rady SR č. 339/1993 a uzneseniami vlády SR č. 619/1993, č. 894/1993 a č. 531/1994;</a:t>
            </a:r>
          </a:p>
          <a:p>
            <a:pPr marL="285750" indent="-285750">
              <a:buFont typeface="Arial" panose="020B0604020202020204" pitchFamily="34" charset="0"/>
              <a:buChar char="•"/>
            </a:pPr>
            <a:r>
              <a:rPr lang="sk-SK" sz="1400" dirty="0" smtClean="0"/>
              <a:t>Národná </a:t>
            </a:r>
            <a:r>
              <a:rPr lang="sk-SK" sz="1400" dirty="0"/>
              <a:t>stratégia trvalo udržateľného rozvoja (NSTUR), schválenej uznesením Národnej rady</a:t>
            </a:r>
          </a:p>
          <a:p>
            <a:pPr marL="285750" indent="-285750">
              <a:buFont typeface="Arial" panose="020B0604020202020204" pitchFamily="34" charset="0"/>
              <a:buChar char="•"/>
            </a:pPr>
            <a:r>
              <a:rPr lang="pt-BR" sz="1400" dirty="0"/>
              <a:t>SR č. 1989/2002 a uznesením vlády SR č. 978/2001;</a:t>
            </a:r>
          </a:p>
          <a:p>
            <a:pPr marL="285750" indent="-285750">
              <a:buFont typeface="Arial" panose="020B0604020202020204" pitchFamily="34" charset="0"/>
              <a:buChar char="•"/>
            </a:pPr>
            <a:r>
              <a:rPr lang="sk-SK" sz="1400" dirty="0" smtClean="0"/>
              <a:t>Národná </a:t>
            </a:r>
            <a:r>
              <a:rPr lang="sk-SK" sz="1400" dirty="0"/>
              <a:t>stratégia regionálneho rozvoja SR (NSRR, schválená uznesením vlády SR č.</a:t>
            </a:r>
          </a:p>
          <a:p>
            <a:pPr marL="285750" indent="-285750">
              <a:buFont typeface="Arial" panose="020B0604020202020204" pitchFamily="34" charset="0"/>
              <a:buChar char="•"/>
            </a:pPr>
            <a:r>
              <a:rPr lang="sk-SK" sz="1400" dirty="0"/>
              <a:t>222/2014);</a:t>
            </a:r>
          </a:p>
          <a:p>
            <a:pPr marL="285750" indent="-285750">
              <a:buFont typeface="Arial" panose="020B0604020202020204" pitchFamily="34" charset="0"/>
              <a:buChar char="•"/>
            </a:pPr>
            <a:r>
              <a:rPr lang="pt-BR" sz="1400" dirty="0" smtClean="0"/>
              <a:t>Stratégia </a:t>
            </a:r>
            <a:r>
              <a:rPr lang="pt-BR" sz="1400" dirty="0"/>
              <a:t>adaptácie SR na zmenu klímy;</a:t>
            </a:r>
          </a:p>
          <a:p>
            <a:pPr marL="285750" indent="-285750">
              <a:buFont typeface="Arial" panose="020B0604020202020204" pitchFamily="34" charset="0"/>
              <a:buChar char="•"/>
            </a:pPr>
            <a:r>
              <a:rPr lang="sk-SK" sz="1400" dirty="0" smtClean="0"/>
              <a:t>Koncepcia </a:t>
            </a:r>
            <a:r>
              <a:rPr lang="sk-SK" sz="1400" dirty="0"/>
              <a:t>územného rozvoja Slovenska 2011 (schválenú uznesením vlády SR č. 513/2011);</a:t>
            </a:r>
          </a:p>
          <a:p>
            <a:pPr marL="285750" indent="-285750">
              <a:buFont typeface="Arial" panose="020B0604020202020204" pitchFamily="34" charset="0"/>
              <a:buChar char="•"/>
            </a:pPr>
            <a:r>
              <a:rPr lang="sk-SK" sz="1400" dirty="0" smtClean="0"/>
              <a:t>Vodný </a:t>
            </a:r>
            <a:r>
              <a:rPr lang="sk-SK" sz="1400" dirty="0"/>
              <a:t>plán Slovenska (VPS, schválený uznesením vlády SR č. 109/2010);</a:t>
            </a:r>
          </a:p>
          <a:p>
            <a:pPr marL="285750" indent="-285750">
              <a:buFont typeface="Arial" panose="020B0604020202020204" pitchFamily="34" charset="0"/>
              <a:buChar char="•"/>
            </a:pPr>
            <a:r>
              <a:rPr lang="sk-SK" sz="1400" dirty="0" smtClean="0"/>
              <a:t>Plány </a:t>
            </a:r>
            <a:r>
              <a:rPr lang="sk-SK" sz="1400" dirty="0"/>
              <a:t>manažmentu povodňového rizika;</a:t>
            </a:r>
          </a:p>
          <a:p>
            <a:pPr marL="285750" indent="-285750">
              <a:buFont typeface="Arial" panose="020B0604020202020204" pitchFamily="34" charset="0"/>
              <a:buChar char="•"/>
            </a:pPr>
            <a:r>
              <a:rPr lang="sk-SK" sz="1400" dirty="0" smtClean="0"/>
              <a:t>Plán </a:t>
            </a:r>
            <a:r>
              <a:rPr lang="sk-SK" sz="1400" dirty="0"/>
              <a:t>rozvoja verejných vodovodov a verejných kanalizácií pre územie Slovenskej republiky;</a:t>
            </a:r>
          </a:p>
          <a:p>
            <a:pPr marL="285750" indent="-285750">
              <a:buFont typeface="Arial" panose="020B0604020202020204" pitchFamily="34" charset="0"/>
              <a:buChar char="•"/>
            </a:pPr>
            <a:r>
              <a:rPr lang="sk-SK" sz="1400" dirty="0" smtClean="0"/>
              <a:t>Aktualizovaná </a:t>
            </a:r>
            <a:r>
              <a:rPr lang="sk-SK" sz="1400" dirty="0"/>
              <a:t>národná stratégia ochrany biodiverzity do roku 2020 (schválená uznesením</a:t>
            </a:r>
          </a:p>
          <a:p>
            <a:pPr marL="285750" indent="-285750">
              <a:buFont typeface="Arial" panose="020B0604020202020204" pitchFamily="34" charset="0"/>
              <a:buChar char="•"/>
            </a:pPr>
            <a:r>
              <a:rPr lang="sk-SK" sz="1400" dirty="0"/>
              <a:t>vlády SR č. 12/2014).</a:t>
            </a:r>
            <a:endParaRPr lang="sk-SK" sz="1400" b="1" dirty="0">
              <a:solidFill>
                <a:srgbClr val="1289C4"/>
              </a:solidFill>
              <a:latin typeface="Helvetica Neue"/>
            </a:endParaRPr>
          </a:p>
        </p:txBody>
      </p:sp>
      <p:sp>
        <p:nvSpPr>
          <p:cNvPr id="11" name="BlokTextu 10"/>
          <p:cNvSpPr txBox="1"/>
          <p:nvPr/>
        </p:nvSpPr>
        <p:spPr>
          <a:xfrm>
            <a:off x="448156" y="6210524"/>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err="1" smtClean="0">
                <a:latin typeface="Helvetica Neue"/>
              </a:rPr>
              <a:t>Water</a:t>
            </a:r>
            <a:r>
              <a:rPr lang="sk-SK" sz="1400" i="1" dirty="0" smtClean="0">
                <a:latin typeface="Helvetica Neue"/>
              </a:rPr>
              <a:t> </a:t>
            </a:r>
            <a:r>
              <a:rPr lang="sk-SK" sz="1400" i="1" dirty="0" err="1" smtClean="0">
                <a:latin typeface="Helvetica Neue"/>
              </a:rPr>
              <a:t>plan</a:t>
            </a:r>
            <a:r>
              <a:rPr lang="sk-SK" sz="1400" i="1" dirty="0" smtClean="0">
                <a:latin typeface="Helvetica Neue"/>
              </a:rPr>
              <a:t> of Slovak </a:t>
            </a:r>
            <a:r>
              <a:rPr lang="sk-SK" sz="1400" i="1" dirty="0" err="1" smtClean="0">
                <a:latin typeface="Helvetica Neue"/>
              </a:rPr>
              <a:t>republic</a:t>
            </a:r>
            <a:r>
              <a:rPr lang="sk-SK" sz="1400" i="1" dirty="0" smtClean="0">
                <a:latin typeface="Helvetica Neue"/>
              </a:rPr>
              <a:t>, 2010</a:t>
            </a:r>
            <a:endParaRPr lang="sk-SK" sz="1400" i="1" dirty="0">
              <a:latin typeface="Helvetica Neue"/>
            </a:endParaRPr>
          </a:p>
        </p:txBody>
      </p:sp>
    </p:spTree>
    <p:extLst>
      <p:ext uri="{BB962C8B-B14F-4D97-AF65-F5344CB8AC3E}">
        <p14:creationId xmlns:p14="http://schemas.microsoft.com/office/powerpoint/2010/main" val="156141339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ASSESSMENT</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4770537"/>
          </a:xfrm>
          <a:prstGeom prst="rect">
            <a:avLst/>
          </a:prstGeom>
          <a:noFill/>
        </p:spPr>
        <p:txBody>
          <a:bodyPr wrap="square" rtlCol="0">
            <a:spAutoFit/>
          </a:bodyPr>
          <a:lstStyle/>
          <a:p>
            <a:r>
              <a:rPr lang="sk-SK" sz="1600" b="1" dirty="0" smtClean="0">
                <a:solidFill>
                  <a:srgbClr val="1289C4"/>
                </a:solidFill>
                <a:latin typeface="Helvetica Neue"/>
                <a:ea typeface="+mj-ea"/>
                <a:cs typeface="+mj-cs"/>
              </a:rPr>
              <a:t>Slovakia: </a:t>
            </a:r>
            <a:r>
              <a:rPr lang="en-US" sz="1600" b="1" dirty="0" smtClean="0">
                <a:solidFill>
                  <a:srgbClr val="1289C4"/>
                </a:solidFill>
                <a:latin typeface="Helvetica Neue"/>
                <a:ea typeface="+mj-ea"/>
                <a:cs typeface="+mj-cs"/>
              </a:rPr>
              <a:t>Assessment </a:t>
            </a:r>
            <a:r>
              <a:rPr lang="en-US" sz="1600" b="1" dirty="0">
                <a:solidFill>
                  <a:srgbClr val="1289C4"/>
                </a:solidFill>
                <a:latin typeface="Helvetica Neue"/>
                <a:ea typeface="+mj-ea"/>
                <a:cs typeface="+mj-cs"/>
              </a:rPr>
              <a:t>of Member States’ progress in the implementation of </a:t>
            </a:r>
            <a:r>
              <a:rPr lang="en-US" sz="1600" b="1" dirty="0" err="1">
                <a:solidFill>
                  <a:srgbClr val="1289C4"/>
                </a:solidFill>
                <a:latin typeface="Helvetica Neue"/>
                <a:ea typeface="+mj-ea"/>
                <a:cs typeface="+mj-cs"/>
              </a:rPr>
              <a:t>Programmes</a:t>
            </a:r>
            <a:r>
              <a:rPr lang="en-US" sz="1600" b="1" dirty="0">
                <a:solidFill>
                  <a:srgbClr val="1289C4"/>
                </a:solidFill>
                <a:latin typeface="Helvetica Neue"/>
                <a:ea typeface="+mj-ea"/>
                <a:cs typeface="+mj-cs"/>
              </a:rPr>
              <a:t> of Measures during the first planning cycle of the Water Framework </a:t>
            </a:r>
            <a:r>
              <a:rPr lang="en-US" sz="1600" b="1" dirty="0" smtClean="0">
                <a:solidFill>
                  <a:srgbClr val="1289C4"/>
                </a:solidFill>
                <a:latin typeface="Helvetica Neue"/>
                <a:ea typeface="+mj-ea"/>
                <a:cs typeface="+mj-cs"/>
              </a:rPr>
              <a:t>Directive</a:t>
            </a:r>
            <a:r>
              <a:rPr lang="sk-SK" sz="1600" b="1" dirty="0" smtClean="0">
                <a:solidFill>
                  <a:srgbClr val="1289C4"/>
                </a:solidFill>
                <a:latin typeface="Helvetica Neue"/>
                <a:ea typeface="+mj-ea"/>
                <a:cs typeface="+mj-cs"/>
              </a:rPr>
              <a:t> (</a:t>
            </a:r>
            <a:r>
              <a:rPr lang="sk-SK" sz="1600" b="1" dirty="0" err="1" smtClean="0">
                <a:solidFill>
                  <a:srgbClr val="1289C4"/>
                </a:solidFill>
                <a:latin typeface="Helvetica Neue"/>
                <a:ea typeface="+mj-ea"/>
                <a:cs typeface="+mj-cs"/>
              </a:rPr>
              <a:t>March</a:t>
            </a:r>
            <a:r>
              <a:rPr lang="sk-SK" sz="1600" b="1" dirty="0" smtClean="0">
                <a:solidFill>
                  <a:srgbClr val="1289C4"/>
                </a:solidFill>
                <a:latin typeface="Helvetica Neue"/>
                <a:ea typeface="+mj-ea"/>
                <a:cs typeface="+mj-cs"/>
              </a:rPr>
              <a:t> 2015)</a:t>
            </a:r>
          </a:p>
          <a:p>
            <a:endParaRPr lang="sk-SK" sz="1600" b="1" dirty="0" smtClean="0">
              <a:solidFill>
                <a:srgbClr val="1289C4"/>
              </a:solidFill>
              <a:latin typeface="Helvetica Neue"/>
              <a:ea typeface="+mj-ea"/>
              <a:cs typeface="+mj-cs"/>
            </a:endParaRPr>
          </a:p>
          <a:p>
            <a:r>
              <a:rPr lang="sk-SK" sz="1600" b="1" dirty="0"/>
              <a:t>Main </a:t>
            </a:r>
            <a:r>
              <a:rPr lang="sk-SK" sz="1600" b="1" dirty="0" err="1"/>
              <a:t>achievements</a:t>
            </a:r>
            <a:r>
              <a:rPr lang="sk-SK" sz="1600" b="1" dirty="0"/>
              <a:t> </a:t>
            </a:r>
            <a:endParaRPr lang="sk-SK" sz="1600" dirty="0"/>
          </a:p>
          <a:p>
            <a:pPr marL="285750" indent="-285750">
              <a:buFont typeface="Arial" panose="020B0604020202020204" pitchFamily="34" charset="0"/>
              <a:buChar char="•"/>
            </a:pPr>
            <a:r>
              <a:rPr lang="en-US" sz="1600" dirty="0"/>
              <a:t>Basic measures are being implemented. Most of the other basic measures and supplementary measures are ongoing, some have been completed and some not started. The measures requiring construction are often delayed because the necessary finances exceed the available state budget. The missing financial means will be secured primarily by setting appropriate priorities in the new EU funding policy 2014-2020. </a:t>
            </a:r>
          </a:p>
          <a:p>
            <a:pPr marL="285750" indent="-285750">
              <a:buFont typeface="Arial" panose="020B0604020202020204" pitchFamily="34" charset="0"/>
              <a:buChar char="•"/>
            </a:pPr>
            <a:r>
              <a:rPr lang="en-US" sz="1600" dirty="0"/>
              <a:t>In terms of ecological status in Slovakia, 64.6% of water bodies were reported to be good or better in 2009, which was expected to increase by 0.2% to 64.8% by 2015. In 2009, 95.9% of natural surface water bodies were at good chemical status and this was expected to increase to 100% in 2015. In Slovakia as a whole, 61.4% of groundwater bodies were reported to be at good chemical status in 2009, and this number was not expected to increase any further by 2015. 69.3 % of groundwater bodies were reported to be at good quantitative status in 2009, increasing to 74.3% in 2015. </a:t>
            </a:r>
          </a:p>
        </p:txBody>
      </p:sp>
    </p:spTree>
    <p:extLst>
      <p:ext uri="{BB962C8B-B14F-4D97-AF65-F5344CB8AC3E}">
        <p14:creationId xmlns:p14="http://schemas.microsoft.com/office/powerpoint/2010/main" val="274149098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ASESSMENT</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4770537"/>
          </a:xfrm>
          <a:prstGeom prst="rect">
            <a:avLst/>
          </a:prstGeom>
          <a:noFill/>
        </p:spPr>
        <p:txBody>
          <a:bodyPr wrap="square" rtlCol="0">
            <a:spAutoFit/>
          </a:bodyPr>
          <a:lstStyle/>
          <a:p>
            <a:r>
              <a:rPr lang="sk-SK" sz="1600" b="1" dirty="0" smtClean="0">
                <a:solidFill>
                  <a:srgbClr val="1289C4"/>
                </a:solidFill>
                <a:latin typeface="Helvetica Neue"/>
                <a:ea typeface="+mj-ea"/>
                <a:cs typeface="+mj-cs"/>
              </a:rPr>
              <a:t>Slovakia: </a:t>
            </a:r>
            <a:r>
              <a:rPr lang="en-US" sz="1600" b="1" dirty="0" smtClean="0">
                <a:solidFill>
                  <a:srgbClr val="1289C4"/>
                </a:solidFill>
                <a:latin typeface="Helvetica Neue"/>
                <a:ea typeface="+mj-ea"/>
                <a:cs typeface="+mj-cs"/>
              </a:rPr>
              <a:t>Assessment </a:t>
            </a:r>
            <a:r>
              <a:rPr lang="en-US" sz="1600" b="1" dirty="0">
                <a:solidFill>
                  <a:srgbClr val="1289C4"/>
                </a:solidFill>
                <a:latin typeface="Helvetica Neue"/>
                <a:ea typeface="+mj-ea"/>
                <a:cs typeface="+mj-cs"/>
              </a:rPr>
              <a:t>of Member States’ progress in the implementation of </a:t>
            </a:r>
            <a:r>
              <a:rPr lang="en-US" sz="1600" b="1" dirty="0" err="1">
                <a:solidFill>
                  <a:srgbClr val="1289C4"/>
                </a:solidFill>
                <a:latin typeface="Helvetica Neue"/>
                <a:ea typeface="+mj-ea"/>
                <a:cs typeface="+mj-cs"/>
              </a:rPr>
              <a:t>Programmes</a:t>
            </a:r>
            <a:r>
              <a:rPr lang="en-US" sz="1600" b="1" dirty="0">
                <a:solidFill>
                  <a:srgbClr val="1289C4"/>
                </a:solidFill>
                <a:latin typeface="Helvetica Neue"/>
                <a:ea typeface="+mj-ea"/>
                <a:cs typeface="+mj-cs"/>
              </a:rPr>
              <a:t> of Measures during the first planning cycle of the Water Framework </a:t>
            </a:r>
            <a:r>
              <a:rPr lang="en-US" sz="1600" b="1" dirty="0" smtClean="0">
                <a:solidFill>
                  <a:srgbClr val="1289C4"/>
                </a:solidFill>
                <a:latin typeface="Helvetica Neue"/>
                <a:ea typeface="+mj-ea"/>
                <a:cs typeface="+mj-cs"/>
              </a:rPr>
              <a:t>Directive</a:t>
            </a:r>
            <a:r>
              <a:rPr lang="sk-SK" sz="1600" b="1" dirty="0" smtClean="0">
                <a:solidFill>
                  <a:srgbClr val="1289C4"/>
                </a:solidFill>
                <a:latin typeface="Helvetica Neue"/>
                <a:ea typeface="+mj-ea"/>
                <a:cs typeface="+mj-cs"/>
              </a:rPr>
              <a:t> (</a:t>
            </a:r>
            <a:r>
              <a:rPr lang="sk-SK" sz="1600" b="1" dirty="0" err="1" smtClean="0">
                <a:solidFill>
                  <a:srgbClr val="1289C4"/>
                </a:solidFill>
                <a:latin typeface="Helvetica Neue"/>
                <a:ea typeface="+mj-ea"/>
                <a:cs typeface="+mj-cs"/>
              </a:rPr>
              <a:t>March</a:t>
            </a:r>
            <a:r>
              <a:rPr lang="sk-SK" sz="1600" b="1" dirty="0" smtClean="0">
                <a:solidFill>
                  <a:srgbClr val="1289C4"/>
                </a:solidFill>
                <a:latin typeface="Helvetica Neue"/>
                <a:ea typeface="+mj-ea"/>
                <a:cs typeface="+mj-cs"/>
              </a:rPr>
              <a:t> 2015)</a:t>
            </a:r>
          </a:p>
          <a:p>
            <a:endParaRPr lang="sk-SK" sz="1600" b="1" dirty="0" smtClean="0">
              <a:solidFill>
                <a:srgbClr val="1289C4"/>
              </a:solidFill>
              <a:latin typeface="Helvetica Neue"/>
              <a:ea typeface="+mj-ea"/>
              <a:cs typeface="+mj-cs"/>
            </a:endParaRPr>
          </a:p>
          <a:p>
            <a:r>
              <a:rPr lang="sk-SK" sz="1600" b="1" dirty="0"/>
              <a:t>Main </a:t>
            </a:r>
            <a:r>
              <a:rPr lang="sk-SK" sz="1600" b="1" dirty="0" err="1"/>
              <a:t>obstacles</a:t>
            </a:r>
            <a:r>
              <a:rPr lang="sk-SK" sz="1600" b="1" dirty="0"/>
              <a:t> </a:t>
            </a:r>
            <a:endParaRPr lang="sk-SK" sz="1600" dirty="0"/>
          </a:p>
          <a:p>
            <a:pPr marL="285750" indent="-285750">
              <a:buFont typeface="Arial" panose="020B0604020202020204" pitchFamily="34" charset="0"/>
              <a:buChar char="•"/>
            </a:pPr>
            <a:r>
              <a:rPr lang="en-US" sz="1600" dirty="0"/>
              <a:t>The measures requiring construction are often delayed because the necessary finances exceed the available state budget. The missing financial means will be secured primarily by setting appropriate priorities in the new EU funding policy 2014-2020. As far as the Urban Waste Water Treatment Directive (91/271/EEC) is concerned, the Slovak government creates good conditions for the construction of measures but the progress in implementation depends mainly on the owners of the infrastructure. </a:t>
            </a:r>
          </a:p>
          <a:p>
            <a:endParaRPr lang="sk-SK" sz="1600" b="1" dirty="0" smtClean="0"/>
          </a:p>
          <a:p>
            <a:r>
              <a:rPr lang="sk-SK" sz="1600" b="1" dirty="0" err="1" smtClean="0"/>
              <a:t>Overall</a:t>
            </a:r>
            <a:r>
              <a:rPr lang="sk-SK" sz="1600" b="1" dirty="0" smtClean="0"/>
              <a:t> </a:t>
            </a:r>
            <a:r>
              <a:rPr lang="sk-SK" sz="1600" b="1" dirty="0" err="1"/>
              <a:t>Progress</a:t>
            </a:r>
            <a:r>
              <a:rPr lang="sk-SK" sz="1600" b="1" dirty="0"/>
              <a:t> </a:t>
            </a:r>
            <a:endParaRPr lang="sk-SK" sz="1600" dirty="0"/>
          </a:p>
          <a:p>
            <a:pPr marL="285750" indent="-285750">
              <a:buFont typeface="Arial" panose="020B0604020202020204" pitchFamily="34" charset="0"/>
              <a:buChar char="•"/>
            </a:pPr>
            <a:r>
              <a:rPr lang="en-US" sz="1600" dirty="0"/>
              <a:t>Basic measures are under implementation. Most of the other basic measures and supplementary measures are ongoing, some have been completed and some not started. The measures requiring construction are often delayed because the necessary finances exceed the available budget. The missing financial means will be secured primarily by setting appropriate priorities</a:t>
            </a:r>
            <a:endParaRPr lang="sk-SK" sz="1600" b="1" dirty="0" smtClean="0">
              <a:solidFill>
                <a:srgbClr val="1289C4"/>
              </a:solidFill>
              <a:latin typeface="Helvetica Neue"/>
              <a:ea typeface="+mj-ea"/>
              <a:cs typeface="+mj-cs"/>
            </a:endParaRPr>
          </a:p>
        </p:txBody>
      </p:sp>
    </p:spTree>
    <p:extLst>
      <p:ext uri="{BB962C8B-B14F-4D97-AF65-F5344CB8AC3E}">
        <p14:creationId xmlns:p14="http://schemas.microsoft.com/office/powerpoint/2010/main" val="42717378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RECOMMENDATIONS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622814" cy="5262979"/>
          </a:xfrm>
          <a:prstGeom prst="rect">
            <a:avLst/>
          </a:prstGeom>
          <a:noFill/>
        </p:spPr>
        <p:txBody>
          <a:bodyPr wrap="square" rtlCol="0">
            <a:spAutoFit/>
          </a:bodyPr>
          <a:lstStyle/>
          <a:p>
            <a:r>
              <a:rPr lang="sk-SK" sz="2400" b="1" dirty="0" err="1">
                <a:solidFill>
                  <a:srgbClr val="1289C4"/>
                </a:solidFill>
                <a:latin typeface="Helvetica Neue"/>
                <a:ea typeface="+mj-ea"/>
                <a:cs typeface="+mj-cs"/>
              </a:rPr>
              <a:t>Recommendations</a:t>
            </a:r>
            <a:r>
              <a:rPr lang="sk-SK" sz="2400" b="1" dirty="0">
                <a:solidFill>
                  <a:srgbClr val="1289C4"/>
                </a:solidFill>
                <a:latin typeface="Helvetica Neue"/>
                <a:ea typeface="+mj-ea"/>
                <a:cs typeface="+mj-cs"/>
              </a:rPr>
              <a:t> </a:t>
            </a:r>
            <a:r>
              <a:rPr lang="sk-SK" sz="2400" b="1" dirty="0" err="1">
                <a:solidFill>
                  <a:srgbClr val="1289C4"/>
                </a:solidFill>
                <a:latin typeface="Helvetica Neue"/>
                <a:ea typeface="+mj-ea"/>
                <a:cs typeface="+mj-cs"/>
              </a:rPr>
              <a:t>for</a:t>
            </a:r>
            <a:r>
              <a:rPr lang="sk-SK" sz="2400" b="1" dirty="0">
                <a:solidFill>
                  <a:srgbClr val="1289C4"/>
                </a:solidFill>
                <a:latin typeface="Helvetica Neue"/>
                <a:ea typeface="+mj-ea"/>
                <a:cs typeface="+mj-cs"/>
              </a:rPr>
              <a:t> </a:t>
            </a:r>
            <a:r>
              <a:rPr lang="sk-SK" sz="2400" b="1" dirty="0" smtClean="0">
                <a:solidFill>
                  <a:srgbClr val="1289C4"/>
                </a:solidFill>
                <a:latin typeface="Helvetica Neue"/>
                <a:ea typeface="+mj-ea"/>
                <a:cs typeface="+mj-cs"/>
              </a:rPr>
              <a:t>Slovakia (</a:t>
            </a:r>
            <a:r>
              <a:rPr lang="sk-SK" sz="2400" b="1" dirty="0" err="1" smtClean="0">
                <a:solidFill>
                  <a:srgbClr val="1289C4"/>
                </a:solidFill>
                <a:latin typeface="Helvetica Neue"/>
                <a:ea typeface="+mj-ea"/>
                <a:cs typeface="+mj-cs"/>
              </a:rPr>
              <a:t>selection</a:t>
            </a:r>
            <a:r>
              <a:rPr lang="sk-SK" sz="2400" b="1" dirty="0" smtClean="0">
                <a:solidFill>
                  <a:srgbClr val="1289C4"/>
                </a:solidFill>
                <a:latin typeface="Helvetica Neue"/>
                <a:ea typeface="+mj-ea"/>
                <a:cs typeface="+mj-cs"/>
              </a:rPr>
              <a:t>):</a:t>
            </a:r>
            <a:endParaRPr lang="sk-SK" sz="2400" b="1" dirty="0">
              <a:solidFill>
                <a:srgbClr val="1289C4"/>
              </a:solidFill>
              <a:latin typeface="Helvetica Neue"/>
              <a:ea typeface="+mj-ea"/>
              <a:cs typeface="+mj-cs"/>
            </a:endParaRPr>
          </a:p>
          <a:p>
            <a:endParaRPr lang="sk-SK" sz="1600" dirty="0" smtClean="0"/>
          </a:p>
          <a:p>
            <a:pPr marL="285750" indent="-285750">
              <a:buFont typeface="Arial" panose="020B0604020202020204" pitchFamily="34" charset="0"/>
              <a:buChar char="•"/>
            </a:pPr>
            <a:r>
              <a:rPr lang="sk-SK" sz="1400" dirty="0" err="1"/>
              <a:t>Ensure</a:t>
            </a:r>
            <a:r>
              <a:rPr lang="sk-SK" sz="1400" dirty="0"/>
              <a:t> </a:t>
            </a:r>
            <a:r>
              <a:rPr lang="sk-SK" sz="1400" dirty="0" err="1"/>
              <a:t>good</a:t>
            </a:r>
            <a:r>
              <a:rPr lang="sk-SK" sz="1400" dirty="0"/>
              <a:t> </a:t>
            </a:r>
            <a:r>
              <a:rPr lang="sk-SK" sz="1400" dirty="0" err="1"/>
              <a:t>coordination</a:t>
            </a:r>
            <a:r>
              <a:rPr lang="sk-SK" sz="1400" dirty="0"/>
              <a:t> </a:t>
            </a:r>
            <a:r>
              <a:rPr lang="sk-SK" sz="1400" dirty="0" err="1"/>
              <a:t>between</a:t>
            </a:r>
            <a:r>
              <a:rPr lang="sk-SK" sz="1400" dirty="0"/>
              <a:t> </a:t>
            </a:r>
            <a:r>
              <a:rPr lang="sk-SK" sz="1400" dirty="0" err="1"/>
              <a:t>public</a:t>
            </a:r>
            <a:r>
              <a:rPr lang="sk-SK" sz="1400" dirty="0"/>
              <a:t> </a:t>
            </a:r>
            <a:r>
              <a:rPr lang="sk-SK" sz="1400" dirty="0" err="1"/>
              <a:t>administration</a:t>
            </a:r>
            <a:r>
              <a:rPr lang="sk-SK" sz="1400" dirty="0"/>
              <a:t> and </a:t>
            </a:r>
            <a:r>
              <a:rPr lang="sk-SK" sz="1400" dirty="0" err="1"/>
              <a:t>other</a:t>
            </a:r>
            <a:r>
              <a:rPr lang="sk-SK" sz="1400" dirty="0"/>
              <a:t> </a:t>
            </a:r>
            <a:r>
              <a:rPr lang="sk-SK" sz="1400" dirty="0" err="1"/>
              <a:t>stakeholders</a:t>
            </a:r>
            <a:r>
              <a:rPr lang="sk-SK" sz="1400" dirty="0"/>
              <a:t> </a:t>
            </a:r>
            <a:r>
              <a:rPr lang="sk-SK" sz="1400" dirty="0" smtClean="0"/>
              <a:t>to </a:t>
            </a:r>
            <a:r>
              <a:rPr lang="sk-SK" sz="1400" dirty="0" err="1" smtClean="0"/>
              <a:t>improve</a:t>
            </a:r>
            <a:r>
              <a:rPr lang="sk-SK" sz="1400" dirty="0" smtClean="0"/>
              <a:t> </a:t>
            </a:r>
            <a:r>
              <a:rPr lang="sk-SK" sz="1400" dirty="0" err="1"/>
              <a:t>the</a:t>
            </a:r>
            <a:r>
              <a:rPr lang="sk-SK" sz="1400" dirty="0"/>
              <a:t> </a:t>
            </a:r>
            <a:r>
              <a:rPr lang="sk-SK" sz="1400" dirty="0" err="1"/>
              <a:t>planning</a:t>
            </a:r>
            <a:r>
              <a:rPr lang="sk-SK" sz="1400" dirty="0"/>
              <a:t> and </a:t>
            </a:r>
            <a:r>
              <a:rPr lang="sk-SK" sz="1400" dirty="0" err="1"/>
              <a:t>implementation</a:t>
            </a:r>
            <a:r>
              <a:rPr lang="sk-SK" sz="1400" dirty="0"/>
              <a:t> of </a:t>
            </a:r>
            <a:r>
              <a:rPr lang="sk-SK" sz="1400" dirty="0" err="1"/>
              <a:t>PoMs</a:t>
            </a:r>
            <a:r>
              <a:rPr lang="sk-SK" sz="1400" dirty="0"/>
              <a:t> and to monitor </a:t>
            </a:r>
            <a:r>
              <a:rPr lang="sk-SK" sz="1400" dirty="0" err="1"/>
              <a:t>their</a:t>
            </a:r>
            <a:r>
              <a:rPr lang="sk-SK" sz="1400" dirty="0"/>
              <a:t> </a:t>
            </a:r>
            <a:r>
              <a:rPr lang="sk-SK" sz="1400" dirty="0" err="1" smtClean="0"/>
              <a:t>effectiveness</a:t>
            </a:r>
            <a:r>
              <a:rPr lang="sk-SK" sz="1400" dirty="0" smtClean="0"/>
              <a:t>, </a:t>
            </a:r>
            <a:r>
              <a:rPr lang="sk-SK" sz="1400" dirty="0" err="1" smtClean="0"/>
              <a:t>i.e</a:t>
            </a:r>
            <a:r>
              <a:rPr lang="sk-SK" sz="1400" dirty="0"/>
              <a:t>. a more </a:t>
            </a:r>
            <a:r>
              <a:rPr lang="sk-SK" sz="1400" dirty="0" err="1"/>
              <a:t>detailed</a:t>
            </a:r>
            <a:r>
              <a:rPr lang="sk-SK" sz="1400" dirty="0"/>
              <a:t> </a:t>
            </a:r>
            <a:r>
              <a:rPr lang="sk-SK" sz="1400" dirty="0" err="1"/>
              <a:t>implementation</a:t>
            </a:r>
            <a:r>
              <a:rPr lang="sk-SK" sz="1400" dirty="0"/>
              <a:t> </a:t>
            </a:r>
            <a:r>
              <a:rPr lang="sk-SK" sz="1400" dirty="0" err="1"/>
              <a:t>plan</a:t>
            </a:r>
            <a:r>
              <a:rPr lang="sk-SK" sz="1400" dirty="0"/>
              <a:t> </a:t>
            </a:r>
            <a:r>
              <a:rPr lang="sk-SK" sz="1400" dirty="0" err="1"/>
              <a:t>for</a:t>
            </a:r>
            <a:r>
              <a:rPr lang="sk-SK" sz="1400" dirty="0"/>
              <a:t> </a:t>
            </a:r>
            <a:r>
              <a:rPr lang="sk-SK" sz="1400" dirty="0" err="1"/>
              <a:t>the</a:t>
            </a:r>
            <a:r>
              <a:rPr lang="sk-SK" sz="1400" dirty="0"/>
              <a:t> </a:t>
            </a:r>
            <a:r>
              <a:rPr lang="sk-SK" sz="1400" dirty="0" err="1"/>
              <a:t>PoMs</a:t>
            </a:r>
            <a:r>
              <a:rPr lang="sk-SK" sz="1400" dirty="0"/>
              <a:t> and </a:t>
            </a:r>
            <a:r>
              <a:rPr lang="sk-SK" sz="1400" dirty="0" err="1"/>
              <a:t>information</a:t>
            </a:r>
            <a:r>
              <a:rPr lang="sk-SK" sz="1400" dirty="0"/>
              <a:t> </a:t>
            </a:r>
            <a:r>
              <a:rPr lang="sk-SK" sz="1400" dirty="0" err="1"/>
              <a:t>about</a:t>
            </a:r>
            <a:r>
              <a:rPr lang="sk-SK" sz="1400" dirty="0"/>
              <a:t> </a:t>
            </a:r>
            <a:r>
              <a:rPr lang="sk-SK" sz="1400" dirty="0" err="1" smtClean="0"/>
              <a:t>the</a:t>
            </a:r>
            <a:r>
              <a:rPr lang="sk-SK" sz="1400" dirty="0"/>
              <a:t> </a:t>
            </a:r>
            <a:r>
              <a:rPr lang="sk-SK" sz="1400" dirty="0" err="1" smtClean="0"/>
              <a:t>control</a:t>
            </a:r>
            <a:r>
              <a:rPr lang="sk-SK" sz="1400" dirty="0" smtClean="0"/>
              <a:t> </a:t>
            </a:r>
            <a:r>
              <a:rPr lang="sk-SK" sz="1400" dirty="0" err="1"/>
              <a:t>mechanisms</a:t>
            </a:r>
            <a:r>
              <a:rPr lang="sk-SK" sz="1400" dirty="0"/>
              <a:t> </a:t>
            </a:r>
            <a:r>
              <a:rPr lang="sk-SK" sz="1400" dirty="0" err="1"/>
              <a:t>should</a:t>
            </a:r>
            <a:r>
              <a:rPr lang="sk-SK" sz="1400" dirty="0"/>
              <a:t> </a:t>
            </a:r>
            <a:r>
              <a:rPr lang="sk-SK" sz="1400" dirty="0" err="1"/>
              <a:t>be</a:t>
            </a:r>
            <a:r>
              <a:rPr lang="sk-SK" sz="1400" dirty="0"/>
              <a:t> </a:t>
            </a:r>
            <a:r>
              <a:rPr lang="sk-SK" sz="1400" dirty="0" err="1"/>
              <a:t>included</a:t>
            </a:r>
            <a:r>
              <a:rPr lang="sk-SK" sz="1400" dirty="0"/>
              <a:t> in </a:t>
            </a:r>
            <a:r>
              <a:rPr lang="sk-SK" sz="1400" dirty="0" err="1"/>
              <a:t>the</a:t>
            </a:r>
            <a:r>
              <a:rPr lang="sk-SK" sz="1400" dirty="0"/>
              <a:t> 2nd </a:t>
            </a:r>
            <a:r>
              <a:rPr lang="sk-SK" sz="1400" dirty="0" err="1"/>
              <a:t>RBMPs</a:t>
            </a:r>
            <a:r>
              <a:rPr lang="sk-SK" sz="1400" dirty="0"/>
              <a:t> </a:t>
            </a:r>
            <a:r>
              <a:rPr lang="sk-SK" sz="1400" dirty="0" err="1"/>
              <a:t>cycle</a:t>
            </a:r>
            <a:r>
              <a:rPr lang="sk-SK" sz="1400" dirty="0"/>
              <a:t>. </a:t>
            </a:r>
            <a:r>
              <a:rPr lang="sk-SK" sz="1400" dirty="0" err="1" smtClean="0"/>
              <a:t>Furthermore</a:t>
            </a:r>
            <a:r>
              <a:rPr lang="sk-SK" sz="1400" dirty="0" smtClean="0"/>
              <a:t>, Slovakia </a:t>
            </a:r>
            <a:r>
              <a:rPr lang="sk-SK" sz="1400" dirty="0" err="1"/>
              <a:t>should</a:t>
            </a:r>
            <a:r>
              <a:rPr lang="sk-SK" sz="1400" dirty="0"/>
              <a:t> </a:t>
            </a:r>
            <a:r>
              <a:rPr lang="sk-SK" sz="1400" dirty="0" err="1"/>
              <a:t>ensure</a:t>
            </a:r>
            <a:r>
              <a:rPr lang="sk-SK" sz="1400" dirty="0"/>
              <a:t> </a:t>
            </a:r>
            <a:r>
              <a:rPr lang="sk-SK" sz="1400" dirty="0" err="1"/>
              <a:t>effective</a:t>
            </a:r>
            <a:r>
              <a:rPr lang="sk-SK" sz="1400" dirty="0"/>
              <a:t> </a:t>
            </a:r>
            <a:r>
              <a:rPr lang="sk-SK" sz="1400" dirty="0" err="1"/>
              <a:t>coordination</a:t>
            </a:r>
            <a:r>
              <a:rPr lang="sk-SK" sz="1400" dirty="0"/>
              <a:t> </a:t>
            </a:r>
            <a:r>
              <a:rPr lang="sk-SK" sz="1400" dirty="0" err="1"/>
              <a:t>between</a:t>
            </a:r>
            <a:r>
              <a:rPr lang="sk-SK" sz="1400" dirty="0"/>
              <a:t> WFD and FD.</a:t>
            </a:r>
          </a:p>
          <a:p>
            <a:pPr marL="285750" indent="-285750">
              <a:buFont typeface="Arial" panose="020B0604020202020204" pitchFamily="34" charset="0"/>
              <a:buChar char="•"/>
            </a:pPr>
            <a:r>
              <a:rPr lang="sk-SK" sz="1400" dirty="0"/>
              <a:t> </a:t>
            </a:r>
            <a:r>
              <a:rPr lang="sk-SK" sz="1400" dirty="0" err="1"/>
              <a:t>Complete</a:t>
            </a:r>
            <a:r>
              <a:rPr lang="sk-SK" sz="1400" dirty="0"/>
              <a:t> </a:t>
            </a:r>
            <a:r>
              <a:rPr lang="sk-SK" sz="1400" dirty="0" err="1"/>
              <a:t>the</a:t>
            </a:r>
            <a:r>
              <a:rPr lang="sk-SK" sz="1400" dirty="0"/>
              <a:t> monitoring </a:t>
            </a:r>
            <a:r>
              <a:rPr lang="sk-SK" sz="1400" dirty="0" err="1"/>
              <a:t>framework</a:t>
            </a:r>
            <a:r>
              <a:rPr lang="sk-SK" sz="1400" dirty="0"/>
              <a:t>, </a:t>
            </a:r>
            <a:r>
              <a:rPr lang="sk-SK" sz="1400" dirty="0" err="1"/>
              <a:t>as</a:t>
            </a:r>
            <a:r>
              <a:rPr lang="sk-SK" sz="1400" dirty="0"/>
              <a:t> </a:t>
            </a:r>
            <a:r>
              <a:rPr lang="sk-SK" sz="1400" dirty="0" err="1"/>
              <a:t>an</a:t>
            </a:r>
            <a:r>
              <a:rPr lang="sk-SK" sz="1400" dirty="0"/>
              <a:t> </a:t>
            </a:r>
            <a:r>
              <a:rPr lang="sk-SK" sz="1400" dirty="0" err="1"/>
              <a:t>adequate</a:t>
            </a:r>
            <a:r>
              <a:rPr lang="sk-SK" sz="1400" dirty="0"/>
              <a:t> </a:t>
            </a:r>
            <a:r>
              <a:rPr lang="sk-SK" sz="1400" dirty="0" err="1"/>
              <a:t>WFD-compliant</a:t>
            </a:r>
            <a:r>
              <a:rPr lang="sk-SK" sz="1400" dirty="0"/>
              <a:t> monitoring </a:t>
            </a:r>
            <a:r>
              <a:rPr lang="sk-SK" sz="1400" dirty="0" smtClean="0"/>
              <a:t>and </a:t>
            </a:r>
            <a:r>
              <a:rPr lang="sk-SK" sz="1400" dirty="0" err="1" smtClean="0"/>
              <a:t>assessment</a:t>
            </a:r>
            <a:r>
              <a:rPr lang="sk-SK" sz="1400" dirty="0" smtClean="0"/>
              <a:t> </a:t>
            </a:r>
            <a:r>
              <a:rPr lang="sk-SK" sz="1400" dirty="0" err="1"/>
              <a:t>framework</a:t>
            </a:r>
            <a:r>
              <a:rPr lang="sk-SK" sz="1400" dirty="0"/>
              <a:t> </a:t>
            </a:r>
            <a:r>
              <a:rPr lang="sk-SK" sz="1400" dirty="0" err="1"/>
              <a:t>is</a:t>
            </a:r>
            <a:r>
              <a:rPr lang="sk-SK" sz="1400" dirty="0"/>
              <a:t> a </a:t>
            </a:r>
            <a:r>
              <a:rPr lang="sk-SK" sz="1400" dirty="0" err="1"/>
              <a:t>necessary</a:t>
            </a:r>
            <a:r>
              <a:rPr lang="sk-SK" sz="1400" dirty="0"/>
              <a:t> </a:t>
            </a:r>
            <a:r>
              <a:rPr lang="sk-SK" sz="1400" dirty="0" err="1"/>
              <a:t>pre-requisite</a:t>
            </a:r>
            <a:r>
              <a:rPr lang="sk-SK" sz="1400" dirty="0"/>
              <a:t> to </a:t>
            </a:r>
            <a:r>
              <a:rPr lang="sk-SK" sz="1400" dirty="0" err="1"/>
              <a:t>design</a:t>
            </a:r>
            <a:r>
              <a:rPr lang="sk-SK" sz="1400" dirty="0"/>
              <a:t> </a:t>
            </a:r>
            <a:r>
              <a:rPr lang="sk-SK" sz="1400" dirty="0" err="1"/>
              <a:t>effective</a:t>
            </a:r>
            <a:r>
              <a:rPr lang="sk-SK" sz="1400" dirty="0"/>
              <a:t> </a:t>
            </a:r>
            <a:r>
              <a:rPr lang="sk-SK" sz="1400" dirty="0" err="1"/>
              <a:t>PoMs</a:t>
            </a:r>
            <a:r>
              <a:rPr lang="sk-SK" sz="1400" dirty="0"/>
              <a:t> </a:t>
            </a:r>
            <a:r>
              <a:rPr lang="sk-SK" sz="1400" dirty="0" smtClean="0"/>
              <a:t>and </a:t>
            </a:r>
            <a:r>
              <a:rPr lang="sk-SK" sz="1400" dirty="0" err="1" smtClean="0"/>
              <a:t>ultimately</a:t>
            </a:r>
            <a:r>
              <a:rPr lang="sk-SK" sz="1400" dirty="0" smtClean="0"/>
              <a:t> </a:t>
            </a:r>
            <a:r>
              <a:rPr lang="sk-SK" sz="1400" dirty="0"/>
              <a:t>to </a:t>
            </a:r>
            <a:r>
              <a:rPr lang="sk-SK" sz="1400" dirty="0" err="1"/>
              <a:t>achieve</a:t>
            </a:r>
            <a:r>
              <a:rPr lang="sk-SK" sz="1400" dirty="0"/>
              <a:t> </a:t>
            </a:r>
            <a:r>
              <a:rPr lang="sk-SK" sz="1400" dirty="0" err="1"/>
              <a:t>the</a:t>
            </a:r>
            <a:r>
              <a:rPr lang="sk-SK" sz="1400" dirty="0"/>
              <a:t> WFD </a:t>
            </a:r>
            <a:r>
              <a:rPr lang="sk-SK" sz="1400" dirty="0" err="1"/>
              <a:t>objectives</a:t>
            </a:r>
            <a:r>
              <a:rPr lang="sk-SK" sz="1400" dirty="0"/>
              <a:t>.</a:t>
            </a:r>
          </a:p>
          <a:p>
            <a:pPr marL="285750" indent="-285750">
              <a:buFont typeface="Arial" panose="020B0604020202020204" pitchFamily="34" charset="0"/>
              <a:buChar char="•"/>
            </a:pPr>
            <a:r>
              <a:rPr lang="sk-SK" sz="1400" dirty="0"/>
              <a:t> </a:t>
            </a:r>
            <a:r>
              <a:rPr lang="sk-SK" sz="1400" dirty="0" err="1"/>
              <a:t>Ensure</a:t>
            </a:r>
            <a:r>
              <a:rPr lang="sk-SK" sz="1400" dirty="0"/>
              <a:t> in </a:t>
            </a:r>
            <a:r>
              <a:rPr lang="sk-SK" sz="1400" dirty="0" err="1"/>
              <a:t>the</a:t>
            </a:r>
            <a:r>
              <a:rPr lang="sk-SK" sz="1400" dirty="0"/>
              <a:t> 2nd </a:t>
            </a:r>
            <a:r>
              <a:rPr lang="sk-SK" sz="1400" dirty="0" err="1"/>
              <a:t>RBMPs</a:t>
            </a:r>
            <a:r>
              <a:rPr lang="sk-SK" sz="1400" dirty="0"/>
              <a:t> </a:t>
            </a:r>
            <a:r>
              <a:rPr lang="sk-SK" sz="1400" dirty="0" err="1"/>
              <a:t>that</a:t>
            </a:r>
            <a:r>
              <a:rPr lang="sk-SK" sz="1400" dirty="0"/>
              <a:t> </a:t>
            </a:r>
            <a:r>
              <a:rPr lang="sk-SK" sz="1400" dirty="0" err="1"/>
              <a:t>measures</a:t>
            </a:r>
            <a:r>
              <a:rPr lang="sk-SK" sz="1400" dirty="0"/>
              <a:t> </a:t>
            </a:r>
            <a:r>
              <a:rPr lang="sk-SK" sz="1400" dirty="0" err="1"/>
              <a:t>adopted</a:t>
            </a:r>
            <a:r>
              <a:rPr lang="sk-SK" sz="1400" dirty="0"/>
              <a:t> in </a:t>
            </a:r>
            <a:r>
              <a:rPr lang="sk-SK" sz="1400" dirty="0" err="1"/>
              <a:t>the</a:t>
            </a:r>
            <a:r>
              <a:rPr lang="sk-SK" sz="1400" dirty="0"/>
              <a:t> </a:t>
            </a:r>
            <a:r>
              <a:rPr lang="sk-SK" sz="1400" dirty="0" err="1"/>
              <a:t>PoMs</a:t>
            </a:r>
            <a:r>
              <a:rPr lang="sk-SK" sz="1400" dirty="0"/>
              <a:t> are </a:t>
            </a:r>
            <a:r>
              <a:rPr lang="sk-SK" sz="1400" dirty="0" err="1"/>
              <a:t>based</a:t>
            </a:r>
            <a:r>
              <a:rPr lang="sk-SK" sz="1400" dirty="0"/>
              <a:t> on a </a:t>
            </a:r>
            <a:r>
              <a:rPr lang="sk-SK" sz="1400" dirty="0" err="1" smtClean="0"/>
              <a:t>reliable</a:t>
            </a:r>
            <a:r>
              <a:rPr lang="sk-SK" sz="1400" dirty="0"/>
              <a:t> </a:t>
            </a:r>
            <a:r>
              <a:rPr lang="sk-SK" sz="1400" dirty="0" smtClean="0"/>
              <a:t>status </a:t>
            </a:r>
            <a:r>
              <a:rPr lang="sk-SK" sz="1400" dirty="0" err="1"/>
              <a:t>assessment</a:t>
            </a:r>
            <a:r>
              <a:rPr lang="sk-SK" sz="1400" dirty="0"/>
              <a:t> of </a:t>
            </a:r>
            <a:r>
              <a:rPr lang="sk-SK" sz="1400" dirty="0" err="1"/>
              <a:t>water</a:t>
            </a:r>
            <a:r>
              <a:rPr lang="sk-SK" sz="1400" dirty="0"/>
              <a:t> </a:t>
            </a:r>
            <a:r>
              <a:rPr lang="sk-SK" sz="1400" dirty="0" err="1"/>
              <a:t>bodies</a:t>
            </a:r>
            <a:r>
              <a:rPr lang="sk-SK" sz="1400" dirty="0"/>
              <a:t> and are </a:t>
            </a:r>
            <a:r>
              <a:rPr lang="sk-SK" sz="1400" dirty="0" err="1"/>
              <a:t>linked</a:t>
            </a:r>
            <a:r>
              <a:rPr lang="sk-SK" sz="1400" dirty="0"/>
              <a:t> to </a:t>
            </a:r>
            <a:r>
              <a:rPr lang="sk-SK" sz="1400" dirty="0" err="1"/>
              <a:t>the</a:t>
            </a:r>
            <a:r>
              <a:rPr lang="sk-SK" sz="1400" dirty="0"/>
              <a:t> </a:t>
            </a:r>
            <a:r>
              <a:rPr lang="sk-SK" sz="1400" dirty="0" err="1"/>
              <a:t>relevant</a:t>
            </a:r>
            <a:r>
              <a:rPr lang="sk-SK" sz="1400" dirty="0"/>
              <a:t> </a:t>
            </a:r>
            <a:r>
              <a:rPr lang="sk-SK" sz="1400" dirty="0" err="1"/>
              <a:t>pressures</a:t>
            </a:r>
            <a:r>
              <a:rPr lang="sk-SK" sz="1400" dirty="0"/>
              <a:t>. </a:t>
            </a:r>
            <a:r>
              <a:rPr lang="sk-SK" sz="1400" dirty="0" err="1" smtClean="0"/>
              <a:t>The</a:t>
            </a:r>
            <a:r>
              <a:rPr lang="sk-SK" sz="1400" dirty="0"/>
              <a:t> </a:t>
            </a:r>
            <a:r>
              <a:rPr lang="sk-SK" sz="1400" dirty="0" err="1" smtClean="0"/>
              <a:t>explanation</a:t>
            </a:r>
            <a:r>
              <a:rPr lang="sk-SK" sz="1400" dirty="0" smtClean="0"/>
              <a:t> </a:t>
            </a:r>
            <a:r>
              <a:rPr lang="sk-SK" sz="1400" dirty="0"/>
              <a:t>of </a:t>
            </a:r>
            <a:r>
              <a:rPr lang="sk-SK" sz="1400" dirty="0" err="1"/>
              <a:t>the</a:t>
            </a:r>
            <a:r>
              <a:rPr lang="sk-SK" sz="1400" dirty="0"/>
              <a:t> </a:t>
            </a:r>
            <a:r>
              <a:rPr lang="sk-SK" sz="1400" dirty="0" err="1"/>
              <a:t>links</a:t>
            </a:r>
            <a:r>
              <a:rPr lang="sk-SK" sz="1400" dirty="0"/>
              <a:t> </a:t>
            </a:r>
            <a:r>
              <a:rPr lang="sk-SK" sz="1400" dirty="0" err="1"/>
              <a:t>between</a:t>
            </a:r>
            <a:r>
              <a:rPr lang="sk-SK" sz="1400" dirty="0"/>
              <a:t> </a:t>
            </a:r>
            <a:r>
              <a:rPr lang="sk-SK" sz="1400" dirty="0" err="1"/>
              <a:t>pressures</a:t>
            </a:r>
            <a:r>
              <a:rPr lang="sk-SK" sz="1400" dirty="0"/>
              <a:t> and status and </a:t>
            </a:r>
            <a:r>
              <a:rPr lang="sk-SK" sz="1400" dirty="0" err="1"/>
              <a:t>respective</a:t>
            </a:r>
            <a:r>
              <a:rPr lang="sk-SK" sz="1400" dirty="0"/>
              <a:t> </a:t>
            </a:r>
            <a:r>
              <a:rPr lang="sk-SK" sz="1400" dirty="0" err="1"/>
              <a:t>measures</a:t>
            </a:r>
            <a:r>
              <a:rPr lang="sk-SK" sz="1400" dirty="0"/>
              <a:t> </a:t>
            </a:r>
            <a:r>
              <a:rPr lang="sk-SK" sz="1400" dirty="0" err="1" smtClean="0"/>
              <a:t>should</a:t>
            </a:r>
            <a:r>
              <a:rPr lang="sk-SK" sz="1400" dirty="0"/>
              <a:t> </a:t>
            </a:r>
            <a:r>
              <a:rPr lang="sk-SK" sz="1400" dirty="0" err="1" smtClean="0"/>
              <a:t>be</a:t>
            </a:r>
            <a:r>
              <a:rPr lang="sk-SK" sz="1400" dirty="0" smtClean="0"/>
              <a:t> </a:t>
            </a:r>
            <a:r>
              <a:rPr lang="sk-SK" sz="1400" dirty="0" err="1"/>
              <a:t>included</a:t>
            </a:r>
            <a:r>
              <a:rPr lang="sk-SK" sz="1400" dirty="0"/>
              <a:t> in </a:t>
            </a:r>
            <a:r>
              <a:rPr lang="sk-SK" sz="1400" dirty="0" err="1"/>
              <a:t>the</a:t>
            </a:r>
            <a:r>
              <a:rPr lang="sk-SK" sz="1400" dirty="0"/>
              <a:t> </a:t>
            </a:r>
            <a:r>
              <a:rPr lang="sk-SK" sz="1400" dirty="0" err="1"/>
              <a:t>update</a:t>
            </a:r>
            <a:r>
              <a:rPr lang="sk-SK" sz="1400" dirty="0"/>
              <a:t> of </a:t>
            </a:r>
            <a:r>
              <a:rPr lang="sk-SK" sz="1400" dirty="0" err="1"/>
              <a:t>the</a:t>
            </a:r>
            <a:r>
              <a:rPr lang="sk-SK" sz="1400" dirty="0"/>
              <a:t> </a:t>
            </a:r>
            <a:r>
              <a:rPr lang="sk-SK" sz="1400" dirty="0" err="1"/>
              <a:t>RBMPs</a:t>
            </a:r>
            <a:r>
              <a:rPr lang="sk-SK" sz="1400" dirty="0"/>
              <a:t>. In </a:t>
            </a:r>
            <a:r>
              <a:rPr lang="sk-SK" sz="1400" dirty="0" err="1"/>
              <a:t>the</a:t>
            </a:r>
            <a:r>
              <a:rPr lang="sk-SK" sz="1400" dirty="0"/>
              <a:t> 2nd RBMP </a:t>
            </a:r>
            <a:r>
              <a:rPr lang="sk-SK" sz="1400" dirty="0" err="1"/>
              <a:t>cycle</a:t>
            </a:r>
            <a:r>
              <a:rPr lang="sk-SK" sz="1400" dirty="0"/>
              <a:t>, Slovakia </a:t>
            </a:r>
            <a:r>
              <a:rPr lang="sk-SK" sz="1400" dirty="0" err="1" smtClean="0"/>
              <a:t>should</a:t>
            </a:r>
            <a:r>
              <a:rPr lang="sk-SK" sz="1400" dirty="0"/>
              <a:t> </a:t>
            </a:r>
            <a:r>
              <a:rPr lang="sk-SK" sz="1400" dirty="0" err="1" smtClean="0"/>
              <a:t>consider</a:t>
            </a:r>
            <a:r>
              <a:rPr lang="sk-SK" sz="1400" dirty="0" smtClean="0"/>
              <a:t> </a:t>
            </a:r>
            <a:r>
              <a:rPr lang="sk-SK" sz="1400" dirty="0" err="1"/>
              <a:t>supplementary</a:t>
            </a:r>
            <a:r>
              <a:rPr lang="sk-SK" sz="1400" dirty="0"/>
              <a:t> </a:t>
            </a:r>
            <a:r>
              <a:rPr lang="sk-SK" sz="1400" dirty="0" err="1"/>
              <a:t>measures</a:t>
            </a:r>
            <a:r>
              <a:rPr lang="sk-SK" sz="1400" dirty="0"/>
              <a:t> </a:t>
            </a:r>
            <a:r>
              <a:rPr lang="sk-SK" sz="1400" dirty="0" err="1"/>
              <a:t>for</a:t>
            </a:r>
            <a:r>
              <a:rPr lang="sk-SK" sz="1400" dirty="0"/>
              <a:t> </a:t>
            </a:r>
            <a:r>
              <a:rPr lang="sk-SK" sz="1400" dirty="0" err="1"/>
              <a:t>RBSPs</a:t>
            </a:r>
            <a:r>
              <a:rPr lang="sk-SK" sz="1400" dirty="0"/>
              <a:t> and priority </a:t>
            </a:r>
            <a:r>
              <a:rPr lang="sk-SK" sz="1400" dirty="0" err="1"/>
              <a:t>substances</a:t>
            </a:r>
            <a:r>
              <a:rPr lang="sk-SK" sz="1400" dirty="0"/>
              <a:t> </a:t>
            </a:r>
            <a:r>
              <a:rPr lang="sk-SK" sz="1400" dirty="0" err="1"/>
              <a:t>that</a:t>
            </a:r>
            <a:r>
              <a:rPr lang="sk-SK" sz="1400" dirty="0"/>
              <a:t> </a:t>
            </a:r>
            <a:r>
              <a:rPr lang="sk-SK" sz="1400" dirty="0" smtClean="0"/>
              <a:t>show </a:t>
            </a:r>
            <a:r>
              <a:rPr lang="sk-SK" sz="1400" dirty="0" err="1" smtClean="0"/>
              <a:t>exceedances</a:t>
            </a:r>
            <a:r>
              <a:rPr lang="sk-SK" sz="1400" dirty="0"/>
              <a:t>.</a:t>
            </a:r>
          </a:p>
          <a:p>
            <a:pPr marL="285750" indent="-285750">
              <a:buFont typeface="Arial" panose="020B0604020202020204" pitchFamily="34" charset="0"/>
              <a:buChar char="•"/>
            </a:pPr>
            <a:r>
              <a:rPr lang="sk-SK" sz="1400" dirty="0"/>
              <a:t> </a:t>
            </a:r>
            <a:r>
              <a:rPr lang="sk-SK" sz="1400" dirty="0" err="1"/>
              <a:t>Ensure</a:t>
            </a:r>
            <a:r>
              <a:rPr lang="sk-SK" sz="1400" dirty="0"/>
              <a:t> </a:t>
            </a:r>
            <a:r>
              <a:rPr lang="sk-SK" sz="1400" dirty="0" err="1"/>
              <a:t>that</a:t>
            </a:r>
            <a:r>
              <a:rPr lang="sk-SK" sz="1400" dirty="0"/>
              <a:t> </a:t>
            </a:r>
            <a:r>
              <a:rPr lang="sk-SK" sz="1400" dirty="0" err="1"/>
              <a:t>the</a:t>
            </a:r>
            <a:r>
              <a:rPr lang="sk-SK" sz="1400" dirty="0"/>
              <a:t> </a:t>
            </a:r>
            <a:r>
              <a:rPr lang="sk-SK" sz="1400" dirty="0" err="1"/>
              <a:t>quantitative</a:t>
            </a:r>
            <a:r>
              <a:rPr lang="sk-SK" sz="1400" dirty="0"/>
              <a:t> </a:t>
            </a:r>
            <a:r>
              <a:rPr lang="sk-SK" sz="1400" dirty="0" err="1"/>
              <a:t>assessment</a:t>
            </a:r>
            <a:r>
              <a:rPr lang="sk-SK" sz="1400" dirty="0"/>
              <a:t> of </a:t>
            </a:r>
            <a:r>
              <a:rPr lang="sk-SK" sz="1400" dirty="0" err="1"/>
              <a:t>how</a:t>
            </a:r>
            <a:r>
              <a:rPr lang="sk-SK" sz="1400" dirty="0"/>
              <a:t> </a:t>
            </a:r>
            <a:r>
              <a:rPr lang="sk-SK" sz="1400" dirty="0" err="1"/>
              <a:t>much</a:t>
            </a:r>
            <a:r>
              <a:rPr lang="sk-SK" sz="1400" dirty="0"/>
              <a:t> </a:t>
            </a:r>
            <a:r>
              <a:rPr lang="sk-SK" sz="1400" dirty="0" err="1"/>
              <a:t>the</a:t>
            </a:r>
            <a:r>
              <a:rPr lang="sk-SK" sz="1400" dirty="0"/>
              <a:t> </a:t>
            </a:r>
            <a:r>
              <a:rPr lang="sk-SK" sz="1400" dirty="0" err="1"/>
              <a:t>pressures</a:t>
            </a:r>
            <a:r>
              <a:rPr lang="sk-SK" sz="1400" dirty="0"/>
              <a:t> </a:t>
            </a:r>
            <a:r>
              <a:rPr lang="sk-SK" sz="1400" dirty="0" err="1"/>
              <a:t>have</a:t>
            </a:r>
            <a:r>
              <a:rPr lang="sk-SK" sz="1400" dirty="0"/>
              <a:t> to </a:t>
            </a:r>
            <a:r>
              <a:rPr lang="sk-SK" sz="1400" dirty="0" err="1"/>
              <a:t>be</a:t>
            </a:r>
            <a:r>
              <a:rPr lang="sk-SK" sz="1400" dirty="0"/>
              <a:t> </a:t>
            </a:r>
            <a:r>
              <a:rPr lang="sk-SK" sz="1400" dirty="0" err="1" smtClean="0"/>
              <a:t>reduced</a:t>
            </a:r>
            <a:r>
              <a:rPr lang="sk-SK" sz="1400" dirty="0"/>
              <a:t> </a:t>
            </a:r>
            <a:r>
              <a:rPr lang="sk-SK" sz="1400" dirty="0" err="1" smtClean="0"/>
              <a:t>to</a:t>
            </a:r>
            <a:r>
              <a:rPr lang="sk-SK" sz="1400" dirty="0" smtClean="0"/>
              <a:t> </a:t>
            </a:r>
            <a:r>
              <a:rPr lang="sk-SK" sz="1400" dirty="0" err="1"/>
              <a:t>achieve</a:t>
            </a:r>
            <a:r>
              <a:rPr lang="sk-SK" sz="1400" dirty="0"/>
              <a:t> </a:t>
            </a:r>
            <a:r>
              <a:rPr lang="sk-SK" sz="1400" dirty="0" err="1" smtClean="0"/>
              <a:t>the</a:t>
            </a:r>
            <a:r>
              <a:rPr lang="sk-SK" sz="1400" dirty="0"/>
              <a:t> </a:t>
            </a:r>
            <a:r>
              <a:rPr lang="sk-SK" sz="1400" dirty="0" smtClean="0"/>
              <a:t>WFD </a:t>
            </a:r>
            <a:r>
              <a:rPr lang="sk-SK" sz="1400" dirty="0" err="1"/>
              <a:t>objectives</a:t>
            </a:r>
            <a:r>
              <a:rPr lang="sk-SK" sz="1400" dirty="0"/>
              <a:t> </a:t>
            </a:r>
            <a:r>
              <a:rPr lang="sk-SK" sz="1400" dirty="0" err="1"/>
              <a:t>is</a:t>
            </a:r>
            <a:r>
              <a:rPr lang="sk-SK" sz="1400" dirty="0"/>
              <a:t> </a:t>
            </a:r>
            <a:r>
              <a:rPr lang="sk-SK" sz="1400" dirty="0" err="1"/>
              <a:t>clearly</a:t>
            </a:r>
            <a:r>
              <a:rPr lang="sk-SK" sz="1400" dirty="0"/>
              <a:t> </a:t>
            </a:r>
            <a:r>
              <a:rPr lang="sk-SK" sz="1400" dirty="0" err="1"/>
              <a:t>identified</a:t>
            </a:r>
            <a:r>
              <a:rPr lang="sk-SK" sz="1400" dirty="0"/>
              <a:t> in </a:t>
            </a:r>
            <a:r>
              <a:rPr lang="sk-SK" sz="1400" dirty="0" err="1"/>
              <a:t>RBMPs</a:t>
            </a:r>
            <a:r>
              <a:rPr lang="sk-SK" sz="1400" dirty="0"/>
              <a:t>. </a:t>
            </a:r>
            <a:r>
              <a:rPr lang="sk-SK" sz="1400" dirty="0" err="1"/>
              <a:t>The</a:t>
            </a:r>
            <a:r>
              <a:rPr lang="sk-SK" sz="1400" dirty="0"/>
              <a:t> </a:t>
            </a:r>
            <a:r>
              <a:rPr lang="sk-SK" sz="1400" dirty="0" err="1"/>
              <a:t>gap</a:t>
            </a:r>
            <a:r>
              <a:rPr lang="sk-SK" sz="1400" dirty="0"/>
              <a:t> </a:t>
            </a:r>
            <a:r>
              <a:rPr lang="sk-SK" sz="1400" dirty="0" err="1"/>
              <a:t>that</a:t>
            </a:r>
            <a:r>
              <a:rPr lang="sk-SK" sz="1400" dirty="0"/>
              <a:t> </a:t>
            </a:r>
            <a:r>
              <a:rPr lang="sk-SK" sz="1400" dirty="0" err="1"/>
              <a:t>needs</a:t>
            </a:r>
            <a:r>
              <a:rPr lang="sk-SK" sz="1400" dirty="0"/>
              <a:t> </a:t>
            </a:r>
            <a:r>
              <a:rPr lang="sk-SK" sz="1400" dirty="0" smtClean="0"/>
              <a:t>to </a:t>
            </a:r>
            <a:r>
              <a:rPr lang="sk-SK" sz="1400" dirty="0" err="1" smtClean="0"/>
              <a:t>be</a:t>
            </a:r>
            <a:r>
              <a:rPr lang="sk-SK" sz="1400" dirty="0" smtClean="0"/>
              <a:t> </a:t>
            </a:r>
            <a:r>
              <a:rPr lang="sk-SK" sz="1400" dirty="0" err="1"/>
              <a:t>closed</a:t>
            </a:r>
            <a:r>
              <a:rPr lang="sk-SK" sz="1400" dirty="0"/>
              <a:t> </a:t>
            </a:r>
            <a:r>
              <a:rPr lang="sk-SK" sz="1400" dirty="0" err="1"/>
              <a:t>for</a:t>
            </a:r>
            <a:r>
              <a:rPr lang="sk-SK" sz="1400" dirty="0"/>
              <a:t> </a:t>
            </a:r>
            <a:r>
              <a:rPr lang="sk-SK" sz="1400" dirty="0" err="1"/>
              <a:t>the</a:t>
            </a:r>
            <a:r>
              <a:rPr lang="sk-SK" sz="1400" dirty="0"/>
              <a:t> </a:t>
            </a:r>
            <a:r>
              <a:rPr lang="sk-SK" sz="1400" dirty="0" err="1"/>
              <a:t>achievement</a:t>
            </a:r>
            <a:r>
              <a:rPr lang="sk-SK" sz="1400" dirty="0"/>
              <a:t> of WFD </a:t>
            </a:r>
            <a:r>
              <a:rPr lang="sk-SK" sz="1400" dirty="0" err="1"/>
              <a:t>objectives</a:t>
            </a:r>
            <a:r>
              <a:rPr lang="sk-SK" sz="1400" dirty="0"/>
              <a:t> by 2015 (or </a:t>
            </a:r>
            <a:r>
              <a:rPr lang="sk-SK" sz="1400" dirty="0" err="1"/>
              <a:t>later</a:t>
            </a:r>
            <a:r>
              <a:rPr lang="sk-SK" sz="1400" dirty="0"/>
              <a:t>) has to </a:t>
            </a:r>
            <a:r>
              <a:rPr lang="sk-SK" sz="1400" dirty="0" err="1"/>
              <a:t>be</a:t>
            </a:r>
            <a:r>
              <a:rPr lang="sk-SK" sz="1400" dirty="0"/>
              <a:t> </a:t>
            </a:r>
            <a:r>
              <a:rPr lang="sk-SK" sz="1400" dirty="0" err="1" smtClean="0"/>
              <a:t>clearly</a:t>
            </a:r>
            <a:r>
              <a:rPr lang="sk-SK" sz="1400" dirty="0"/>
              <a:t> </a:t>
            </a:r>
            <a:r>
              <a:rPr lang="sk-SK" sz="1400" dirty="0" err="1" smtClean="0"/>
              <a:t>quantified</a:t>
            </a:r>
            <a:r>
              <a:rPr lang="sk-SK" sz="1400" dirty="0" smtClean="0"/>
              <a:t> </a:t>
            </a:r>
            <a:r>
              <a:rPr lang="sk-SK" sz="1400" dirty="0"/>
              <a:t>in </a:t>
            </a:r>
            <a:r>
              <a:rPr lang="sk-SK" sz="1400" dirty="0" err="1"/>
              <a:t>terms</a:t>
            </a:r>
            <a:r>
              <a:rPr lang="sk-SK" sz="1400" dirty="0"/>
              <a:t> of </a:t>
            </a:r>
            <a:r>
              <a:rPr lang="sk-SK" sz="1400" dirty="0" err="1"/>
              <a:t>the</a:t>
            </a:r>
            <a:r>
              <a:rPr lang="sk-SK" sz="1400" dirty="0"/>
              <a:t> </a:t>
            </a:r>
            <a:r>
              <a:rPr lang="sk-SK" sz="1400" dirty="0" err="1"/>
              <a:t>reductions</a:t>
            </a:r>
            <a:r>
              <a:rPr lang="sk-SK" sz="1400" dirty="0"/>
              <a:t> </a:t>
            </a:r>
            <a:r>
              <a:rPr lang="sk-SK" sz="1400" dirty="0" err="1"/>
              <a:t>needed</a:t>
            </a:r>
            <a:r>
              <a:rPr lang="sk-SK" sz="1400" dirty="0"/>
              <a:t> in </a:t>
            </a:r>
            <a:r>
              <a:rPr lang="sk-SK" sz="1400" dirty="0" err="1"/>
              <a:t>the</a:t>
            </a:r>
            <a:r>
              <a:rPr lang="sk-SK" sz="1400" dirty="0"/>
              <a:t> </a:t>
            </a:r>
            <a:r>
              <a:rPr lang="sk-SK" sz="1400" dirty="0" err="1"/>
              <a:t>pressures</a:t>
            </a:r>
            <a:r>
              <a:rPr lang="sk-SK" sz="1400" dirty="0"/>
              <a:t> </a:t>
            </a:r>
            <a:r>
              <a:rPr lang="sk-SK" sz="1400" dirty="0" err="1"/>
              <a:t>causing</a:t>
            </a:r>
            <a:r>
              <a:rPr lang="sk-SK" sz="1400" dirty="0"/>
              <a:t> </a:t>
            </a:r>
            <a:r>
              <a:rPr lang="sk-SK" sz="1400" dirty="0" err="1"/>
              <a:t>water</a:t>
            </a:r>
            <a:r>
              <a:rPr lang="sk-SK" sz="1400" dirty="0"/>
              <a:t> </a:t>
            </a:r>
            <a:r>
              <a:rPr lang="sk-SK" sz="1400" dirty="0" err="1"/>
              <a:t>bodies</a:t>
            </a:r>
            <a:r>
              <a:rPr lang="sk-SK" sz="1400" dirty="0"/>
              <a:t> </a:t>
            </a:r>
            <a:r>
              <a:rPr lang="sk-SK" sz="1400" dirty="0" smtClean="0"/>
              <a:t>to </a:t>
            </a:r>
            <a:r>
              <a:rPr lang="sk-SK" sz="1400" dirty="0" err="1" smtClean="0"/>
              <a:t>fail</a:t>
            </a:r>
            <a:r>
              <a:rPr lang="sk-SK" sz="1400" dirty="0"/>
              <a:t>, or </a:t>
            </a:r>
            <a:r>
              <a:rPr lang="sk-SK" sz="1400" dirty="0" err="1"/>
              <a:t>be</a:t>
            </a:r>
            <a:r>
              <a:rPr lang="sk-SK" sz="1400" dirty="0"/>
              <a:t> </a:t>
            </a:r>
            <a:r>
              <a:rPr lang="sk-SK" sz="1400" dirty="0" err="1"/>
              <a:t>at</a:t>
            </a:r>
            <a:r>
              <a:rPr lang="sk-SK" sz="1400" dirty="0"/>
              <a:t> risk of </a:t>
            </a:r>
            <a:r>
              <a:rPr lang="sk-SK" sz="1400" dirty="0" err="1"/>
              <a:t>failing</a:t>
            </a:r>
            <a:r>
              <a:rPr lang="sk-SK" sz="1400" dirty="0"/>
              <a:t>, </a:t>
            </a:r>
            <a:r>
              <a:rPr lang="sk-SK" sz="1400" dirty="0" err="1"/>
              <a:t>the</a:t>
            </a:r>
            <a:r>
              <a:rPr lang="sk-SK" sz="1400" dirty="0"/>
              <a:t> </a:t>
            </a:r>
            <a:r>
              <a:rPr lang="sk-SK" sz="1400" dirty="0" err="1"/>
              <a:t>environmental</a:t>
            </a:r>
            <a:r>
              <a:rPr lang="sk-SK" sz="1400" dirty="0"/>
              <a:t> </a:t>
            </a:r>
            <a:r>
              <a:rPr lang="sk-SK" sz="1400" dirty="0" err="1"/>
              <a:t>objectives</a:t>
            </a:r>
            <a:r>
              <a:rPr lang="sk-SK" sz="1400" dirty="0"/>
              <a:t>. </a:t>
            </a:r>
            <a:r>
              <a:rPr lang="sk-SK" sz="1400" dirty="0" err="1"/>
              <a:t>The</a:t>
            </a:r>
            <a:r>
              <a:rPr lang="sk-SK" sz="1400" dirty="0"/>
              <a:t> </a:t>
            </a:r>
            <a:r>
              <a:rPr lang="sk-SK" sz="1400" dirty="0" err="1"/>
              <a:t>applied</a:t>
            </a:r>
            <a:r>
              <a:rPr lang="sk-SK" sz="1400" dirty="0"/>
              <a:t> </a:t>
            </a:r>
            <a:r>
              <a:rPr lang="sk-SK" sz="1400" dirty="0" err="1" smtClean="0"/>
              <a:t>Environmental</a:t>
            </a:r>
            <a:r>
              <a:rPr lang="sk-SK" sz="1400" dirty="0"/>
              <a:t> </a:t>
            </a:r>
            <a:r>
              <a:rPr lang="sk-SK" sz="1400" dirty="0" err="1" smtClean="0"/>
              <a:t>Quality</a:t>
            </a:r>
            <a:r>
              <a:rPr lang="sk-SK" sz="1400" dirty="0" smtClean="0"/>
              <a:t> </a:t>
            </a:r>
            <a:r>
              <a:rPr lang="sk-SK" sz="1400" dirty="0" err="1"/>
              <a:t>Standards</a:t>
            </a:r>
            <a:r>
              <a:rPr lang="sk-SK" sz="1400" dirty="0"/>
              <a:t> (EQS) </a:t>
            </a:r>
            <a:r>
              <a:rPr lang="sk-SK" sz="1400" dirty="0" err="1"/>
              <a:t>should</a:t>
            </a:r>
            <a:r>
              <a:rPr lang="sk-SK" sz="1400" dirty="0"/>
              <a:t> </a:t>
            </a:r>
            <a:r>
              <a:rPr lang="sk-SK" sz="1400" dirty="0" err="1"/>
              <a:t>be</a:t>
            </a:r>
            <a:r>
              <a:rPr lang="sk-SK" sz="1400" dirty="0"/>
              <a:t> </a:t>
            </a:r>
            <a:r>
              <a:rPr lang="sk-SK" sz="1400" dirty="0" err="1"/>
              <a:t>specified</a:t>
            </a:r>
            <a:r>
              <a:rPr lang="sk-SK" sz="1400" dirty="0"/>
              <a:t> in </a:t>
            </a:r>
            <a:r>
              <a:rPr lang="sk-SK" sz="1400" dirty="0" err="1"/>
              <a:t>the</a:t>
            </a:r>
            <a:r>
              <a:rPr lang="sk-SK" sz="1400" dirty="0"/>
              <a:t> 2nd </a:t>
            </a:r>
            <a:r>
              <a:rPr lang="sk-SK" sz="1400" dirty="0" err="1"/>
              <a:t>RBMPs</a:t>
            </a:r>
            <a:r>
              <a:rPr lang="sk-SK" sz="1400" dirty="0"/>
              <a:t>. </a:t>
            </a:r>
            <a:r>
              <a:rPr lang="sk-SK" sz="1400" dirty="0" err="1"/>
              <a:t>The</a:t>
            </a:r>
            <a:r>
              <a:rPr lang="sk-SK" sz="1400" dirty="0"/>
              <a:t> </a:t>
            </a:r>
            <a:r>
              <a:rPr lang="sk-SK" sz="1400" dirty="0" err="1" smtClean="0"/>
              <a:t>identified</a:t>
            </a:r>
            <a:r>
              <a:rPr lang="sk-SK" sz="1400" dirty="0"/>
              <a:t> </a:t>
            </a:r>
            <a:r>
              <a:rPr lang="sk-SK" sz="1400" dirty="0" err="1" smtClean="0"/>
              <a:t>impacts</a:t>
            </a:r>
            <a:r>
              <a:rPr lang="sk-SK" sz="1400" dirty="0" smtClean="0"/>
              <a:t> </a:t>
            </a:r>
            <a:r>
              <a:rPr lang="sk-SK" sz="1400" dirty="0" err="1"/>
              <a:t>have</a:t>
            </a:r>
            <a:r>
              <a:rPr lang="sk-SK" sz="1400" dirty="0"/>
              <a:t> to </a:t>
            </a:r>
            <a:r>
              <a:rPr lang="sk-SK" sz="1400" dirty="0" err="1"/>
              <a:t>be</a:t>
            </a:r>
            <a:r>
              <a:rPr lang="sk-SK" sz="1400" dirty="0"/>
              <a:t> </a:t>
            </a:r>
            <a:r>
              <a:rPr lang="sk-SK" sz="1400" dirty="0" err="1"/>
              <a:t>clearly</a:t>
            </a:r>
            <a:r>
              <a:rPr lang="sk-SK" sz="1400" dirty="0"/>
              <a:t> </a:t>
            </a:r>
            <a:r>
              <a:rPr lang="sk-SK" sz="1400" dirty="0" err="1"/>
              <a:t>apportioned</a:t>
            </a:r>
            <a:r>
              <a:rPr lang="sk-SK" sz="1400" dirty="0"/>
              <a:t> </a:t>
            </a:r>
            <a:r>
              <a:rPr lang="sk-SK" sz="1400" dirty="0" err="1"/>
              <a:t>between</a:t>
            </a:r>
            <a:r>
              <a:rPr lang="sk-SK" sz="1400" dirty="0"/>
              <a:t> </a:t>
            </a:r>
            <a:r>
              <a:rPr lang="sk-SK" sz="1400" dirty="0" err="1"/>
              <a:t>the</a:t>
            </a:r>
            <a:r>
              <a:rPr lang="sk-SK" sz="1400" dirty="0"/>
              <a:t> </a:t>
            </a:r>
            <a:r>
              <a:rPr lang="sk-SK" sz="1400" dirty="0" err="1"/>
              <a:t>sources</a:t>
            </a:r>
            <a:r>
              <a:rPr lang="sk-SK" sz="1400" dirty="0"/>
              <a:t> and </a:t>
            </a:r>
            <a:r>
              <a:rPr lang="sk-SK" sz="1400" dirty="0" err="1" smtClean="0"/>
              <a:t>sectors</a:t>
            </a:r>
            <a:r>
              <a:rPr lang="sk-SK" sz="1400" dirty="0" smtClean="0"/>
              <a:t>/</a:t>
            </a:r>
            <a:r>
              <a:rPr lang="sk-SK" sz="1400" dirty="0" err="1" smtClean="0"/>
              <a:t>drivers</a:t>
            </a:r>
            <a:r>
              <a:rPr lang="sk-SK" sz="1400" dirty="0"/>
              <a:t> </a:t>
            </a:r>
            <a:r>
              <a:rPr lang="sk-SK" sz="1400" dirty="0" err="1" smtClean="0"/>
              <a:t>responsible</a:t>
            </a:r>
            <a:r>
              <a:rPr lang="sk-SK" sz="1400" dirty="0" smtClean="0"/>
              <a:t> </a:t>
            </a:r>
            <a:r>
              <a:rPr lang="sk-SK" sz="1400" dirty="0" err="1"/>
              <a:t>for</a:t>
            </a:r>
            <a:r>
              <a:rPr lang="sk-SK" sz="1400" dirty="0"/>
              <a:t> </a:t>
            </a:r>
            <a:r>
              <a:rPr lang="sk-SK" sz="1400" dirty="0" err="1"/>
              <a:t>the</a:t>
            </a:r>
            <a:r>
              <a:rPr lang="sk-SK" sz="1400" dirty="0"/>
              <a:t> </a:t>
            </a:r>
            <a:r>
              <a:rPr lang="sk-SK" sz="1400" dirty="0" err="1"/>
              <a:t>pressures</a:t>
            </a:r>
            <a:r>
              <a:rPr lang="sk-SK" sz="1400" dirty="0"/>
              <a:t> </a:t>
            </a:r>
            <a:r>
              <a:rPr lang="sk-SK" sz="1400" dirty="0" err="1"/>
              <a:t>for</a:t>
            </a:r>
            <a:r>
              <a:rPr lang="sk-SK" sz="1400" dirty="0"/>
              <a:t> </a:t>
            </a:r>
            <a:r>
              <a:rPr lang="sk-SK" sz="1400" dirty="0" err="1"/>
              <a:t>all</a:t>
            </a:r>
            <a:r>
              <a:rPr lang="sk-SK" sz="1400" dirty="0"/>
              <a:t> </a:t>
            </a:r>
            <a:r>
              <a:rPr lang="sk-SK" sz="1400" dirty="0" err="1"/>
              <a:t>significant</a:t>
            </a:r>
            <a:r>
              <a:rPr lang="sk-SK" sz="1400" dirty="0"/>
              <a:t> </a:t>
            </a:r>
            <a:r>
              <a:rPr lang="sk-SK" sz="1400" dirty="0" err="1"/>
              <a:t>water</a:t>
            </a:r>
            <a:r>
              <a:rPr lang="sk-SK" sz="1400" dirty="0"/>
              <a:t> </a:t>
            </a:r>
            <a:r>
              <a:rPr lang="sk-SK" sz="1400" dirty="0" err="1"/>
              <a:t>management</a:t>
            </a:r>
            <a:r>
              <a:rPr lang="sk-SK" sz="1400" dirty="0"/>
              <a:t> </a:t>
            </a:r>
            <a:r>
              <a:rPr lang="sk-SK" sz="1400" dirty="0" err="1"/>
              <a:t>issues</a:t>
            </a:r>
            <a:r>
              <a:rPr lang="sk-SK" sz="1400" dirty="0" smtClean="0"/>
              <a:t>.</a:t>
            </a:r>
          </a:p>
          <a:p>
            <a:pPr marL="285750" indent="-285750">
              <a:buFont typeface="Arial" panose="020B0604020202020204" pitchFamily="34" charset="0"/>
              <a:buChar char="•"/>
            </a:pPr>
            <a:r>
              <a:rPr lang="sk-SK" sz="1400" dirty="0" smtClean="0"/>
              <a:t>.......</a:t>
            </a:r>
            <a:endParaRPr lang="sk-SK" sz="1400" dirty="0"/>
          </a:p>
          <a:p>
            <a:endParaRPr lang="sk-SK" sz="1600" dirty="0"/>
          </a:p>
        </p:txBody>
      </p:sp>
      <p:sp>
        <p:nvSpPr>
          <p:cNvPr id="7" name="BlokTextu 6"/>
          <p:cNvSpPr txBox="1"/>
          <p:nvPr/>
        </p:nvSpPr>
        <p:spPr>
          <a:xfrm>
            <a:off x="448156" y="6210524"/>
            <a:ext cx="8408809" cy="461665"/>
          </a:xfrm>
          <a:prstGeom prst="rect">
            <a:avLst/>
          </a:prstGeom>
          <a:noFill/>
        </p:spPr>
        <p:txBody>
          <a:bodyPr wrap="square" rtlCol="0">
            <a:spAutoFit/>
          </a:bodyPr>
          <a:lstStyle/>
          <a:p>
            <a:r>
              <a:rPr lang="sk-SK" sz="1200" i="1" dirty="0" err="1" smtClean="0">
                <a:latin typeface="Helvetica Neue"/>
              </a:rPr>
              <a:t>Source</a:t>
            </a:r>
            <a:r>
              <a:rPr lang="sk-SK" sz="1200" i="1" dirty="0">
                <a:latin typeface="Helvetica Neue"/>
              </a:rPr>
              <a:t>: </a:t>
            </a:r>
            <a:r>
              <a:rPr lang="sk-SK" sz="1200" dirty="0"/>
              <a:t>COMMISSION STAFF WORKING </a:t>
            </a:r>
            <a:r>
              <a:rPr lang="sk-SK" sz="1200" dirty="0" smtClean="0"/>
              <a:t>DOCUMENT: </a:t>
            </a:r>
            <a:r>
              <a:rPr lang="en-US" sz="1200" dirty="0" smtClean="0"/>
              <a:t>Report </a:t>
            </a:r>
            <a:r>
              <a:rPr lang="en-US" sz="1200" dirty="0"/>
              <a:t>on the progress in implementation of the Water Framework </a:t>
            </a:r>
            <a:r>
              <a:rPr lang="en-US" sz="1200" dirty="0" smtClean="0"/>
              <a:t>Directive</a:t>
            </a:r>
            <a:r>
              <a:rPr lang="sk-SK" sz="1200" dirty="0" smtClean="0"/>
              <a:t> </a:t>
            </a:r>
            <a:r>
              <a:rPr lang="sk-SK" sz="1200" dirty="0" err="1" smtClean="0"/>
              <a:t>Programmes</a:t>
            </a:r>
            <a:r>
              <a:rPr lang="sk-SK" sz="1200" dirty="0" smtClean="0"/>
              <a:t> </a:t>
            </a:r>
            <a:r>
              <a:rPr lang="sk-SK" sz="1200" dirty="0"/>
              <a:t>of </a:t>
            </a:r>
            <a:r>
              <a:rPr lang="sk-SK" sz="1200" dirty="0" err="1" smtClean="0"/>
              <a:t>Measures</a:t>
            </a:r>
            <a:r>
              <a:rPr lang="sk-SK" sz="1200" dirty="0" smtClean="0"/>
              <a:t> (</a:t>
            </a:r>
            <a:r>
              <a:rPr lang="sk-SK" sz="1200" dirty="0" err="1" smtClean="0"/>
              <a:t>March</a:t>
            </a:r>
            <a:r>
              <a:rPr lang="sk-SK" sz="1200" dirty="0" smtClean="0"/>
              <a:t> 2015)</a:t>
            </a:r>
            <a:endParaRPr lang="sk-SK" sz="1200" i="1" dirty="0">
              <a:latin typeface="Helvetica Neue"/>
            </a:endParaRPr>
          </a:p>
        </p:txBody>
      </p:sp>
    </p:spTree>
    <p:extLst>
      <p:ext uri="{BB962C8B-B14F-4D97-AF65-F5344CB8AC3E}">
        <p14:creationId xmlns:p14="http://schemas.microsoft.com/office/powerpoint/2010/main" val="3854059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BEST PRACTICE</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7" y="1255321"/>
            <a:ext cx="8615010" cy="3139321"/>
          </a:xfrm>
          <a:prstGeom prst="rect">
            <a:avLst/>
          </a:prstGeom>
          <a:noFill/>
        </p:spPr>
        <p:txBody>
          <a:bodyPr wrap="square" rtlCol="0">
            <a:spAutoFit/>
          </a:bodyPr>
          <a:lstStyle/>
          <a:p>
            <a:r>
              <a:rPr lang="sk-SK" sz="2800" b="1" dirty="0" err="1" smtClean="0">
                <a:solidFill>
                  <a:srgbClr val="1289C4"/>
                </a:solidFill>
                <a:latin typeface="Helvetica Neue"/>
                <a:ea typeface="+mj-ea"/>
                <a:cs typeface="+mj-cs"/>
              </a:rPr>
              <a:t>Best</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practice</a:t>
            </a:r>
            <a:r>
              <a:rPr lang="sk-SK" sz="2800" b="1" dirty="0">
                <a:solidFill>
                  <a:srgbClr val="1289C4"/>
                </a:solidFill>
                <a:latin typeface="Helvetica Neue"/>
                <a:ea typeface="+mj-ea"/>
                <a:cs typeface="+mj-cs"/>
              </a:rPr>
              <a:t> </a:t>
            </a:r>
            <a:r>
              <a:rPr lang="sk-SK" sz="2800" b="1" dirty="0" smtClean="0">
                <a:solidFill>
                  <a:srgbClr val="1289C4"/>
                </a:solidFill>
                <a:latin typeface="Helvetica Neue"/>
                <a:ea typeface="+mj-ea"/>
                <a:cs typeface="+mj-cs"/>
              </a:rPr>
              <a:t>– </a:t>
            </a:r>
            <a:r>
              <a:rPr lang="sk-SK" sz="2800" b="1" dirty="0" err="1" smtClean="0">
                <a:solidFill>
                  <a:srgbClr val="1289C4"/>
                </a:solidFill>
                <a:latin typeface="Helvetica Neue"/>
                <a:ea typeface="+mj-ea"/>
                <a:cs typeface="+mj-cs"/>
              </a:rPr>
              <a:t>Heineken</a:t>
            </a:r>
            <a:r>
              <a:rPr lang="sk-SK" sz="2800" b="1" dirty="0" smtClean="0">
                <a:solidFill>
                  <a:srgbClr val="1289C4"/>
                </a:solidFill>
                <a:latin typeface="Helvetica Neue"/>
                <a:ea typeface="+mj-ea"/>
                <a:cs typeface="+mj-cs"/>
              </a:rPr>
              <a:t> Slovakia</a:t>
            </a:r>
          </a:p>
          <a:p>
            <a:endParaRPr lang="sk-SK" sz="2800" b="1" dirty="0">
              <a:solidFill>
                <a:srgbClr val="1289C4"/>
              </a:solidFill>
              <a:latin typeface="Helvetica Neue"/>
              <a:ea typeface="+mj-ea"/>
              <a:cs typeface="+mj-cs"/>
            </a:endParaRPr>
          </a:p>
          <a:p>
            <a:pPr marL="457200" indent="-457200">
              <a:buFont typeface="Arial" panose="020B0604020202020204" pitchFamily="34" charset="0"/>
              <a:buChar char="•"/>
            </a:pPr>
            <a:r>
              <a:rPr lang="sk-SK" dirty="0" err="1"/>
              <a:t>t</a:t>
            </a:r>
            <a:r>
              <a:rPr lang="sk-SK" sz="1600" dirty="0" err="1"/>
              <a:t>he</a:t>
            </a:r>
            <a:r>
              <a:rPr lang="sk-SK" sz="1600" dirty="0"/>
              <a:t> </a:t>
            </a:r>
            <a:r>
              <a:rPr lang="sk-SK" sz="1600" dirty="0" err="1"/>
              <a:t>company</a:t>
            </a:r>
            <a:r>
              <a:rPr lang="sk-SK" sz="1600" dirty="0"/>
              <a:t> has </a:t>
            </a:r>
            <a:r>
              <a:rPr lang="sk-SK" sz="1600" dirty="0" err="1"/>
              <a:t>its</a:t>
            </a:r>
            <a:r>
              <a:rPr lang="sk-SK" sz="1600" dirty="0"/>
              <a:t> </a:t>
            </a:r>
            <a:r>
              <a:rPr lang="sk-SK" sz="1600" dirty="0" err="1"/>
              <a:t>own</a:t>
            </a:r>
            <a:r>
              <a:rPr lang="sk-SK" sz="1600" dirty="0"/>
              <a:t> </a:t>
            </a:r>
            <a:r>
              <a:rPr lang="sk-SK" sz="1600" dirty="0" err="1"/>
              <a:t>sewage</a:t>
            </a:r>
            <a:r>
              <a:rPr lang="sk-SK" sz="1600" dirty="0"/>
              <a:t> </a:t>
            </a:r>
            <a:r>
              <a:rPr lang="sk-SK" sz="1600" dirty="0" err="1"/>
              <a:t>water</a:t>
            </a:r>
            <a:r>
              <a:rPr lang="sk-SK" sz="1600" dirty="0"/>
              <a:t> </a:t>
            </a:r>
            <a:r>
              <a:rPr lang="sk-SK" sz="1600" dirty="0" err="1"/>
              <a:t>treatment</a:t>
            </a:r>
            <a:r>
              <a:rPr lang="sk-SK" sz="1600" dirty="0"/>
              <a:t> </a:t>
            </a:r>
            <a:r>
              <a:rPr lang="sk-SK" sz="1600" dirty="0" err="1" smtClean="0"/>
              <a:t>plant</a:t>
            </a:r>
            <a:r>
              <a:rPr lang="sk-SK" sz="1600" dirty="0" smtClean="0"/>
              <a:t> in Hurbanovo </a:t>
            </a:r>
            <a:r>
              <a:rPr lang="sk-SK" sz="1600" dirty="0"/>
              <a:t>and </a:t>
            </a:r>
            <a:r>
              <a:rPr lang="sk-SK" sz="1600" dirty="0" err="1"/>
              <a:t>the</a:t>
            </a:r>
            <a:r>
              <a:rPr lang="sk-SK" sz="1600" dirty="0"/>
              <a:t> </a:t>
            </a:r>
            <a:r>
              <a:rPr lang="sk-SK" sz="1600" dirty="0" err="1"/>
              <a:t>biogas</a:t>
            </a:r>
            <a:r>
              <a:rPr lang="sk-SK" sz="1600" dirty="0"/>
              <a:t> </a:t>
            </a:r>
            <a:r>
              <a:rPr lang="sk-SK" sz="1600" dirty="0" err="1"/>
              <a:t>produced</a:t>
            </a:r>
            <a:r>
              <a:rPr lang="sk-SK" sz="1600" dirty="0"/>
              <a:t> </a:t>
            </a:r>
            <a:r>
              <a:rPr lang="sk-SK" sz="1600" dirty="0" err="1"/>
              <a:t>during</a:t>
            </a:r>
            <a:r>
              <a:rPr lang="sk-SK" sz="1600" dirty="0"/>
              <a:t> </a:t>
            </a:r>
            <a:r>
              <a:rPr lang="sk-SK" sz="1600" dirty="0" err="1"/>
              <a:t>the</a:t>
            </a:r>
            <a:r>
              <a:rPr lang="sk-SK" sz="1600" dirty="0"/>
              <a:t> </a:t>
            </a:r>
            <a:r>
              <a:rPr lang="sk-SK" sz="1600" dirty="0" err="1"/>
              <a:t>treatment</a:t>
            </a:r>
            <a:r>
              <a:rPr lang="sk-SK" sz="1600" dirty="0"/>
              <a:t> </a:t>
            </a:r>
            <a:r>
              <a:rPr lang="sk-SK" sz="1600" dirty="0" err="1"/>
              <a:t>process</a:t>
            </a:r>
            <a:r>
              <a:rPr lang="sk-SK" sz="1600" dirty="0"/>
              <a:t> </a:t>
            </a:r>
            <a:r>
              <a:rPr lang="sk-SK" sz="1600" dirty="0" err="1"/>
              <a:t>is</a:t>
            </a:r>
            <a:r>
              <a:rPr lang="sk-SK" sz="1600" dirty="0"/>
              <a:t> </a:t>
            </a:r>
            <a:r>
              <a:rPr lang="sk-SK" sz="1600" dirty="0" err="1"/>
              <a:t>then</a:t>
            </a:r>
            <a:r>
              <a:rPr lang="sk-SK" sz="1600" dirty="0"/>
              <a:t> </a:t>
            </a:r>
            <a:r>
              <a:rPr lang="sk-SK" sz="1600" dirty="0" err="1"/>
              <a:t>used</a:t>
            </a:r>
            <a:r>
              <a:rPr lang="sk-SK" sz="1600" dirty="0"/>
              <a:t> </a:t>
            </a:r>
            <a:r>
              <a:rPr lang="sk-SK" sz="1600" dirty="0" err="1"/>
              <a:t>for</a:t>
            </a:r>
            <a:r>
              <a:rPr lang="sk-SK" sz="1600" dirty="0"/>
              <a:t> </a:t>
            </a:r>
            <a:r>
              <a:rPr lang="sk-SK" sz="1600" dirty="0" err="1"/>
              <a:t>producing</a:t>
            </a:r>
            <a:r>
              <a:rPr lang="sk-SK" sz="1600" dirty="0"/>
              <a:t> </a:t>
            </a:r>
            <a:r>
              <a:rPr lang="sk-SK" sz="1600" dirty="0" err="1"/>
              <a:t>electricity</a:t>
            </a:r>
            <a:r>
              <a:rPr lang="sk-SK" sz="1600" dirty="0" smtClean="0"/>
              <a:t>.</a:t>
            </a:r>
          </a:p>
          <a:p>
            <a:pPr marL="457200" indent="-457200">
              <a:buFont typeface="Arial" panose="020B0604020202020204" pitchFamily="34" charset="0"/>
              <a:buChar char="•"/>
            </a:pPr>
            <a:endParaRPr lang="sk-SK" sz="1600" dirty="0" smtClean="0"/>
          </a:p>
          <a:p>
            <a:pPr marL="457200" indent="-457200">
              <a:buFont typeface="Arial" panose="020B0604020202020204" pitchFamily="34" charset="0"/>
              <a:buChar char="•"/>
            </a:pPr>
            <a:r>
              <a:rPr lang="en-US" sz="1600" dirty="0" smtClean="0"/>
              <a:t>„</a:t>
            </a:r>
            <a:r>
              <a:rPr lang="sk-SK" sz="1600" i="1" dirty="0" err="1" smtClean="0"/>
              <a:t>Thanks</a:t>
            </a:r>
            <a:r>
              <a:rPr lang="sk-SK" sz="1600" i="1" dirty="0" smtClean="0"/>
              <a:t> to </a:t>
            </a:r>
            <a:r>
              <a:rPr lang="sk-SK" sz="1600" i="1" dirty="0" err="1" smtClean="0"/>
              <a:t>our</a:t>
            </a:r>
            <a:r>
              <a:rPr lang="sk-SK" sz="1600" i="1" dirty="0" smtClean="0"/>
              <a:t> </a:t>
            </a:r>
            <a:r>
              <a:rPr lang="sk-SK" sz="1600" i="1" dirty="0" err="1" smtClean="0"/>
              <a:t>sewage</a:t>
            </a:r>
            <a:r>
              <a:rPr lang="sk-SK" sz="1600" i="1" dirty="0" smtClean="0"/>
              <a:t> </a:t>
            </a:r>
            <a:r>
              <a:rPr lang="sk-SK" sz="1600" i="1" dirty="0" err="1" smtClean="0"/>
              <a:t>water</a:t>
            </a:r>
            <a:r>
              <a:rPr lang="sk-SK" sz="1600" i="1" dirty="0" smtClean="0"/>
              <a:t> </a:t>
            </a:r>
            <a:r>
              <a:rPr lang="sk-SK" sz="1600" i="1" dirty="0" err="1" smtClean="0"/>
              <a:t>treatment</a:t>
            </a:r>
            <a:r>
              <a:rPr lang="sk-SK" sz="1600" i="1" dirty="0" smtClean="0"/>
              <a:t> </a:t>
            </a:r>
            <a:r>
              <a:rPr lang="sk-SK" sz="1600" i="1" dirty="0" err="1" smtClean="0"/>
              <a:t>plant</a:t>
            </a:r>
            <a:r>
              <a:rPr lang="en-US" sz="1600" i="1" dirty="0" smtClean="0"/>
              <a:t>,we </a:t>
            </a:r>
            <a:r>
              <a:rPr lang="sk-SK" sz="1600" i="1" dirty="0" err="1" smtClean="0"/>
              <a:t>can</a:t>
            </a:r>
            <a:r>
              <a:rPr lang="sk-SK" sz="1600" i="1" dirty="0" smtClean="0"/>
              <a:t> </a:t>
            </a:r>
            <a:r>
              <a:rPr lang="en-US" sz="1600" i="1" dirty="0" smtClean="0"/>
              <a:t>produce </a:t>
            </a:r>
            <a:r>
              <a:rPr lang="en-US" sz="1600" i="1" dirty="0"/>
              <a:t>nearly 500,000 kilowatt hours of green electricity a </a:t>
            </a:r>
            <a:r>
              <a:rPr lang="en-US" sz="1600" i="1" dirty="0" smtClean="0"/>
              <a:t>year</a:t>
            </a:r>
            <a:r>
              <a:rPr lang="sk-SK" sz="1600" i="1" dirty="0" smtClean="0"/>
              <a:t> - </a:t>
            </a:r>
            <a:r>
              <a:rPr lang="en-US" sz="1600" i="1" dirty="0" smtClean="0"/>
              <a:t> </a:t>
            </a:r>
            <a:r>
              <a:rPr lang="en-US" sz="1600" i="1" dirty="0"/>
              <a:t>twice as much as our </a:t>
            </a:r>
            <a:r>
              <a:rPr lang="sk-SK" sz="1600" i="1" dirty="0" err="1" smtClean="0"/>
              <a:t>administrative</a:t>
            </a:r>
            <a:r>
              <a:rPr lang="en-US" sz="1600" i="1" dirty="0" smtClean="0"/>
              <a:t> </a:t>
            </a:r>
            <a:r>
              <a:rPr lang="en-US" sz="1600" i="1" dirty="0"/>
              <a:t>building </a:t>
            </a:r>
            <a:r>
              <a:rPr lang="en-US" sz="1600" i="1" dirty="0" smtClean="0"/>
              <a:t>consumes </a:t>
            </a:r>
            <a:r>
              <a:rPr lang="en-US" sz="1600" i="1" dirty="0"/>
              <a:t>a </a:t>
            </a:r>
            <a:r>
              <a:rPr lang="en-US" sz="1600" i="1" dirty="0" smtClean="0"/>
              <a:t>year</a:t>
            </a:r>
            <a:r>
              <a:rPr lang="sk-SK" sz="1600" i="1" dirty="0" smtClean="0"/>
              <a:t>.“ </a:t>
            </a:r>
            <a:r>
              <a:rPr lang="sk-SK" sz="1600" dirty="0" smtClean="0"/>
              <a:t>Hana Šimková, </a:t>
            </a:r>
            <a:r>
              <a:rPr lang="sk-SK" sz="1600" dirty="0" err="1" smtClean="0"/>
              <a:t>Corporate</a:t>
            </a:r>
            <a:r>
              <a:rPr lang="sk-SK" sz="1600" dirty="0" smtClean="0"/>
              <a:t> </a:t>
            </a:r>
            <a:r>
              <a:rPr lang="sk-SK" sz="1600" dirty="0" err="1" smtClean="0"/>
              <a:t>Relations</a:t>
            </a:r>
            <a:r>
              <a:rPr lang="sk-SK" sz="1600" dirty="0" smtClean="0"/>
              <a:t> </a:t>
            </a:r>
            <a:r>
              <a:rPr lang="sk-SK" sz="1600" dirty="0" err="1" smtClean="0"/>
              <a:t>Manager</a:t>
            </a:r>
            <a:r>
              <a:rPr lang="sk-SK" sz="1600" dirty="0" smtClean="0"/>
              <a:t> in </a:t>
            </a:r>
            <a:r>
              <a:rPr lang="sk-SK" sz="1600" dirty="0" err="1" smtClean="0"/>
              <a:t>Heineken</a:t>
            </a:r>
            <a:r>
              <a:rPr lang="sk-SK" sz="1600" dirty="0" smtClean="0"/>
              <a:t> Slovakia</a:t>
            </a:r>
          </a:p>
          <a:p>
            <a:endParaRPr lang="sk-SK" sz="1600" b="1" dirty="0" smtClean="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p:txBody>
      </p:sp>
      <p:pic>
        <p:nvPicPr>
          <p:cNvPr id="16386" name="Picture 2" descr="C:\Users\tatiana.caplova\Desktop\cov-Heinek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836927"/>
            <a:ext cx="3755287" cy="2506648"/>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395536" y="4005064"/>
            <a:ext cx="4104456" cy="2092881"/>
          </a:xfrm>
          <a:prstGeom prst="rect">
            <a:avLst/>
          </a:prstGeom>
          <a:noFill/>
        </p:spPr>
        <p:txBody>
          <a:bodyPr wrap="square" rtlCol="0">
            <a:spAutoFit/>
          </a:bodyPr>
          <a:lstStyle/>
          <a:p>
            <a:pPr marL="285750" indent="-285750">
              <a:buFont typeface="Arial" panose="020B0604020202020204" pitchFamily="34" charset="0"/>
              <a:buChar char="•"/>
            </a:pPr>
            <a:r>
              <a:rPr lang="en-US" sz="1600" dirty="0"/>
              <a:t>At the same time, thanks to another ecological water project</a:t>
            </a:r>
            <a:r>
              <a:rPr lang="sk-SK" sz="1600" dirty="0"/>
              <a:t> (</a:t>
            </a:r>
            <a:r>
              <a:rPr lang="sk-SK" sz="1600" dirty="0" err="1"/>
              <a:t>adjusting</a:t>
            </a:r>
            <a:r>
              <a:rPr lang="sk-SK" sz="1600" dirty="0"/>
              <a:t> </a:t>
            </a:r>
            <a:r>
              <a:rPr lang="sk-SK" sz="1600" dirty="0" err="1"/>
              <a:t>water</a:t>
            </a:r>
            <a:r>
              <a:rPr lang="sk-SK" sz="1600" dirty="0"/>
              <a:t> by </a:t>
            </a:r>
            <a:r>
              <a:rPr lang="sk-SK" sz="1600" dirty="0" err="1"/>
              <a:t>reverse</a:t>
            </a:r>
            <a:r>
              <a:rPr lang="sk-SK" sz="1600" dirty="0"/>
              <a:t> </a:t>
            </a:r>
            <a:r>
              <a:rPr lang="sk-SK" sz="1600" dirty="0" err="1"/>
              <a:t>osmosis</a:t>
            </a:r>
            <a:r>
              <a:rPr lang="sk-SK" sz="1600" dirty="0"/>
              <a:t>)</a:t>
            </a:r>
            <a:r>
              <a:rPr lang="en-US" sz="1600" dirty="0"/>
              <a:t>, the brewery is able to save more than 35,000 m3 of water a year, which is approximately a yearly water consumption of 250 Slovak households.</a:t>
            </a:r>
            <a:endParaRPr lang="sk-SK" sz="1600" dirty="0"/>
          </a:p>
          <a:p>
            <a:endParaRPr lang="sk-SK" dirty="0"/>
          </a:p>
        </p:txBody>
      </p:sp>
    </p:spTree>
    <p:extLst>
      <p:ext uri="{BB962C8B-B14F-4D97-AF65-F5344CB8AC3E}">
        <p14:creationId xmlns:p14="http://schemas.microsoft.com/office/powerpoint/2010/main" val="384719185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Q &amp; A</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259632" y="1556792"/>
            <a:ext cx="7344816" cy="1080120"/>
          </a:xfrm>
        </p:spPr>
        <p:txBody>
          <a:bodyPr>
            <a:normAutofit/>
          </a:bodyPr>
          <a:lstStyle/>
          <a:p>
            <a:r>
              <a:rPr lang="sk-SK" sz="5400" b="1" dirty="0" smtClean="0">
                <a:solidFill>
                  <a:srgbClr val="1289C4"/>
                </a:solidFill>
              </a:rPr>
              <a:t>ANY QUESTIONS ?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atiana.caplova\Desktop\20151125105751-questions-1014060-192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628" y="2708920"/>
            <a:ext cx="6696744" cy="376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5616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101119"/>
            <a:ext cx="8340328" cy="772121"/>
          </a:xfrm>
        </p:spPr>
        <p:txBody>
          <a:bodyPr>
            <a:normAutofit/>
          </a:bodyPr>
          <a:lstStyle/>
          <a:p>
            <a:pPr algn="ctr"/>
            <a:r>
              <a:rPr lang="sk-SK" sz="2400" b="1" dirty="0" smtClean="0">
                <a:solidFill>
                  <a:srgbClr val="1289C4"/>
                </a:solidFill>
                <a:latin typeface="Calibri" panose="020F0502020204030204" pitchFamily="34" charset="0"/>
              </a:rPr>
              <a:t>THANK YOU</a:t>
            </a:r>
            <a:endParaRPr lang="en-US" sz="2400"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1115616" y="3645024"/>
            <a:ext cx="7344816" cy="2664296"/>
          </a:xfrm>
        </p:spPr>
        <p:txBody>
          <a:bodyPr>
            <a:normAutofit lnSpcReduction="10000"/>
          </a:bodyPr>
          <a:lstStyle/>
          <a:p>
            <a:pPr algn="ctr"/>
            <a:r>
              <a:rPr lang="sk-SK" sz="4200" b="1" dirty="0" smtClean="0">
                <a:solidFill>
                  <a:srgbClr val="1289C4"/>
                </a:solidFill>
              </a:rPr>
              <a:t>....</a:t>
            </a:r>
            <a:r>
              <a:rPr lang="sk-SK" sz="4200" b="1" dirty="0" err="1" smtClean="0">
                <a:solidFill>
                  <a:srgbClr val="1289C4"/>
                </a:solidFill>
              </a:rPr>
              <a:t>for</a:t>
            </a:r>
            <a:r>
              <a:rPr lang="sk-SK" sz="4200" b="1" dirty="0" smtClean="0">
                <a:solidFill>
                  <a:srgbClr val="1289C4"/>
                </a:solidFill>
              </a:rPr>
              <a:t> </a:t>
            </a:r>
            <a:r>
              <a:rPr lang="sk-SK" sz="4200" b="1" dirty="0" err="1" smtClean="0">
                <a:solidFill>
                  <a:srgbClr val="1289C4"/>
                </a:solidFill>
              </a:rPr>
              <a:t>your</a:t>
            </a:r>
            <a:r>
              <a:rPr lang="sk-SK" sz="4200" b="1" dirty="0" smtClean="0">
                <a:solidFill>
                  <a:srgbClr val="1289C4"/>
                </a:solidFill>
              </a:rPr>
              <a:t> </a:t>
            </a:r>
            <a:r>
              <a:rPr lang="sk-SK" sz="4200" b="1" dirty="0" err="1" smtClean="0">
                <a:solidFill>
                  <a:srgbClr val="1289C4"/>
                </a:solidFill>
              </a:rPr>
              <a:t>attention</a:t>
            </a:r>
            <a:r>
              <a:rPr lang="sk-SK" sz="4200" b="1" dirty="0" smtClean="0">
                <a:solidFill>
                  <a:srgbClr val="1289C4"/>
                </a:solidFill>
              </a:rPr>
              <a:t>.</a:t>
            </a:r>
          </a:p>
          <a:p>
            <a:endParaRPr lang="sk-SK" sz="5200" b="1" dirty="0">
              <a:solidFill>
                <a:srgbClr val="1289C4"/>
              </a:solidFill>
            </a:endParaRPr>
          </a:p>
          <a:p>
            <a:r>
              <a:rPr lang="sk-SK" sz="2200" b="1" dirty="0" smtClean="0"/>
              <a:t>Tatiana </a:t>
            </a:r>
            <a:r>
              <a:rPr lang="sk-SK" sz="2200" b="1" dirty="0" err="1" smtClean="0"/>
              <a:t>Čaplová</a:t>
            </a:r>
            <a:endParaRPr lang="sk-SK" sz="2200" b="1" dirty="0" smtClean="0"/>
          </a:p>
          <a:p>
            <a:r>
              <a:rPr lang="sk-SK" sz="2200" b="1" dirty="0" smtClean="0"/>
              <a:t>Program </a:t>
            </a:r>
            <a:r>
              <a:rPr lang="sk-SK" sz="2200" b="1" dirty="0" err="1" smtClean="0"/>
              <a:t>Coordinator</a:t>
            </a:r>
            <a:endParaRPr lang="sk-SK" sz="2200" b="1" dirty="0" smtClean="0"/>
          </a:p>
          <a:p>
            <a:r>
              <a:rPr lang="sk-SK" sz="2200" b="1" dirty="0" smtClean="0"/>
              <a:t>Pontis </a:t>
            </a:r>
            <a:r>
              <a:rPr lang="sk-SK" sz="2200" b="1" dirty="0" err="1" smtClean="0"/>
              <a:t>Foundation</a:t>
            </a:r>
            <a:r>
              <a:rPr lang="sk-SK" sz="2200" b="1" dirty="0" smtClean="0"/>
              <a:t> / </a:t>
            </a:r>
            <a:r>
              <a:rPr lang="sk-SK" sz="2200" b="1" dirty="0" err="1" smtClean="0"/>
              <a:t>Business</a:t>
            </a:r>
            <a:r>
              <a:rPr lang="sk-SK" sz="2200" b="1" dirty="0" smtClean="0"/>
              <a:t> </a:t>
            </a:r>
            <a:r>
              <a:rPr lang="sk-SK" sz="2200" b="1" dirty="0" err="1" smtClean="0"/>
              <a:t>Leaders</a:t>
            </a:r>
            <a:r>
              <a:rPr lang="sk-SK" sz="2200" b="1" dirty="0" smtClean="0"/>
              <a:t> </a:t>
            </a:r>
            <a:r>
              <a:rPr lang="sk-SK" sz="2200" b="1" dirty="0" err="1" smtClean="0"/>
              <a:t>Forum</a:t>
            </a:r>
            <a:endParaRPr lang="sk-SK" sz="2200" b="1" dirty="0" smtClean="0"/>
          </a:p>
          <a:p>
            <a:r>
              <a:rPr lang="sk-SK" sz="2200" b="1" dirty="0" err="1">
                <a:solidFill>
                  <a:srgbClr val="1289C4"/>
                </a:solidFill>
                <a:hlinkClick r:id="rId2"/>
              </a:rPr>
              <a:t>t</a:t>
            </a:r>
            <a:r>
              <a:rPr lang="sk-SK" sz="2200" b="1" dirty="0" err="1" smtClean="0">
                <a:solidFill>
                  <a:srgbClr val="1289C4"/>
                </a:solidFill>
                <a:hlinkClick r:id="rId2"/>
              </a:rPr>
              <a:t>atiana.caplova@pontisfoundation.sk</a:t>
            </a:r>
            <a:r>
              <a:rPr lang="sk-SK" sz="2200" b="1" dirty="0" smtClean="0">
                <a:solidFill>
                  <a:srgbClr val="1289C4"/>
                </a:solidFill>
              </a:rPr>
              <a:t> </a:t>
            </a:r>
          </a:p>
          <a:p>
            <a:endParaRPr lang="sk-SK" sz="2400" b="1" dirty="0" smtClean="0">
              <a:solidFill>
                <a:srgbClr val="1289C4"/>
              </a:solidFill>
            </a:endParaRPr>
          </a:p>
          <a:p>
            <a:endParaRPr lang="sk-SK" sz="2400" b="1" dirty="0">
              <a:solidFill>
                <a:srgbClr val="1289C4"/>
              </a:solidFill>
            </a:endParaRPr>
          </a:p>
          <a:p>
            <a:endParaRPr lang="sk-SK" sz="2400" b="1" dirty="0" smtClean="0">
              <a:solidFill>
                <a:srgbClr val="1289C4"/>
              </a:solidFill>
            </a:endParaRPr>
          </a:p>
          <a:p>
            <a:endParaRPr lang="sk-SK" sz="2400" b="1" dirty="0">
              <a:solidFill>
                <a:srgbClr val="1289C4"/>
              </a:solidFill>
            </a:endParaRPr>
          </a:p>
          <a:p>
            <a:endParaRPr lang="en-US" sz="2400" b="1" dirty="0">
              <a:solidFill>
                <a:srgbClr val="1289C4"/>
              </a:solidFill>
            </a:endParaRPr>
          </a:p>
          <a:p>
            <a:endParaRPr lang="sk-SK" sz="1700" dirty="0"/>
          </a:p>
          <a:p>
            <a:endParaRPr lang="sk-SK" sz="1100" i="1" dirty="0" smtClean="0"/>
          </a:p>
          <a:p>
            <a:endParaRPr lang="sk-SK" sz="1100" i="1" dirty="0"/>
          </a:p>
          <a:p>
            <a:endParaRPr lang="sk-SK" sz="800" i="1" dirty="0" smtClean="0"/>
          </a:p>
        </p:txBody>
      </p:sp>
      <p:pic>
        <p:nvPicPr>
          <p:cNvPr id="4" name="Picture 5" descr="screen-shot-2016-09-26-at-104328_main.png"/>
          <p:cNvPicPr>
            <a:picLocks noChangeAspect="1"/>
          </p:cNvPicPr>
          <p:nvPr/>
        </p:nvPicPr>
        <p:blipFill rotWithShape="1">
          <a:blip r:embed="rId3" cstate="print">
            <a:extLst>
              <a:ext uri="{28A0092B-C50C-407E-A947-70E740481C1C}">
                <a14:useLocalDpi xmlns:a14="http://schemas.microsoft.com/office/drawing/2010/main" val="0"/>
              </a:ext>
            </a:extLst>
          </a:blip>
          <a:srcRect t="1" r="12151" b="42971"/>
          <a:stretch/>
        </p:blipFill>
        <p:spPr>
          <a:xfrm>
            <a:off x="7293251" y="111044"/>
            <a:ext cx="1620658" cy="75227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3743"/>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tatiana.caplova\Desktop\Thank-You-Phot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340767"/>
            <a:ext cx="3529957" cy="249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364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lstStyle/>
          <a:p>
            <a:pPr algn="ctr"/>
            <a:r>
              <a:rPr lang="sk-SK" b="1" dirty="0" smtClean="0">
                <a:solidFill>
                  <a:srgbClr val="1289C4"/>
                </a:solidFill>
                <a:latin typeface="Calibri" panose="020F0502020204030204" pitchFamily="34" charset="0"/>
              </a:rPr>
              <a:t>CONTENT</a:t>
            </a:r>
            <a:endParaRPr lang="en-US" b="1" dirty="0">
              <a:solidFill>
                <a:srgbClr val="1289C4"/>
              </a:solidFill>
              <a:latin typeface="Calibri" panose="020F0502020204030204" pitchFamily="34" charset="0"/>
            </a:endParaRPr>
          </a:p>
        </p:txBody>
      </p:sp>
      <p:sp>
        <p:nvSpPr>
          <p:cNvPr id="3" name="Rezervirano mjesto teksta 2"/>
          <p:cNvSpPr>
            <a:spLocks noGrp="1"/>
          </p:cNvSpPr>
          <p:nvPr>
            <p:ph type="body" idx="1"/>
          </p:nvPr>
        </p:nvSpPr>
        <p:spPr>
          <a:xfrm>
            <a:off x="434690" y="1268760"/>
            <a:ext cx="8274620" cy="4680519"/>
          </a:xfrm>
        </p:spPr>
        <p:txBody>
          <a:bodyPr>
            <a:normAutofit/>
          </a:bodyPr>
          <a:lstStyle/>
          <a:p>
            <a:pPr marL="342900" indent="-342900">
              <a:buFont typeface="Arial" panose="020B0604020202020204" pitchFamily="34" charset="0"/>
              <a:buChar char="•"/>
            </a:pPr>
            <a:r>
              <a:rPr lang="hr-HR" sz="2800" dirty="0" smtClean="0">
                <a:latin typeface="Calibri" panose="020F0502020204030204" pitchFamily="34" charset="0"/>
              </a:rPr>
              <a:t>Statistics</a:t>
            </a:r>
          </a:p>
          <a:p>
            <a:pPr marL="342900" indent="-342900">
              <a:buFont typeface="Arial" panose="020B0604020202020204" pitchFamily="34" charset="0"/>
              <a:buChar char="•"/>
            </a:pPr>
            <a:r>
              <a:rPr lang="hr-HR" sz="2800" dirty="0">
                <a:latin typeface="Calibri" panose="020F0502020204030204" pitchFamily="34" charset="0"/>
              </a:rPr>
              <a:t>State of Implementation (Directive 2000/60/EC) in </a:t>
            </a:r>
            <a:r>
              <a:rPr lang="hr-HR" sz="2800" dirty="0" smtClean="0">
                <a:latin typeface="Calibri" panose="020F0502020204030204" pitchFamily="34" charset="0"/>
              </a:rPr>
              <a:t>Slovakia</a:t>
            </a:r>
            <a:endParaRPr lang="hr-HR" sz="2800" dirty="0" smtClean="0">
              <a:latin typeface="Calibri" panose="020F0502020204030204" pitchFamily="34" charset="0"/>
            </a:endParaRPr>
          </a:p>
          <a:p>
            <a:pPr marL="342900" indent="-342900">
              <a:buFont typeface="Arial" panose="020B0604020202020204" pitchFamily="34" charset="0"/>
              <a:buChar char="•"/>
            </a:pPr>
            <a:r>
              <a:rPr lang="hr-HR" sz="2800" dirty="0" smtClean="0">
                <a:latin typeface="Calibri" panose="020F0502020204030204" pitchFamily="34" charset="0"/>
              </a:rPr>
              <a:t>Slovak National Legislation </a:t>
            </a:r>
          </a:p>
          <a:p>
            <a:pPr marL="342900" indent="-342900">
              <a:buFont typeface="Arial" panose="020B0604020202020204" pitchFamily="34" charset="0"/>
              <a:buChar char="•"/>
            </a:pPr>
            <a:r>
              <a:rPr lang="hr-HR" sz="2800" dirty="0" smtClean="0">
                <a:latin typeface="Calibri" panose="020F0502020204030204" pitchFamily="34" charset="0"/>
              </a:rPr>
              <a:t>Example </a:t>
            </a:r>
            <a:r>
              <a:rPr lang="hr-HR" sz="2800" dirty="0" smtClean="0">
                <a:latin typeface="Calibri" panose="020F0502020204030204" pitchFamily="34" charset="0"/>
              </a:rPr>
              <a:t>of Good Practice </a:t>
            </a:r>
          </a:p>
          <a:p>
            <a:pPr marL="342900" indent="-342900">
              <a:buFont typeface="Arial" panose="020B0604020202020204" pitchFamily="34" charset="0"/>
              <a:buChar char="•"/>
            </a:pPr>
            <a:r>
              <a:rPr lang="hr-HR" sz="2800" dirty="0" smtClean="0">
                <a:latin typeface="Calibri" panose="020F0502020204030204" pitchFamily="34" charset="0"/>
              </a:rPr>
              <a:t>Q &amp;A</a:t>
            </a:r>
            <a:endParaRPr lang="hr-HR" sz="2800" dirty="0">
              <a:latin typeface="Calibri" panose="020F0502020204030204" pitchFamily="34" charset="0"/>
            </a:endParaRPr>
          </a:p>
          <a:p>
            <a:endParaRPr lang="hr-HR" sz="2400" dirty="0">
              <a:latin typeface="Calibri" panose="020F0502020204030204" pitchFamily="34" charset="0"/>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tatiana.caplova\Desktop\hero-eu-water-framework-directive-74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91" y="3930435"/>
            <a:ext cx="8114218" cy="219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05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STATISTICS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7" y="1255321"/>
            <a:ext cx="8615010" cy="1138773"/>
          </a:xfrm>
          <a:prstGeom prst="rect">
            <a:avLst/>
          </a:prstGeom>
          <a:noFill/>
        </p:spPr>
        <p:txBody>
          <a:bodyPr wrap="square" rtlCol="0">
            <a:spAutoFit/>
          </a:bodyPr>
          <a:lstStyle/>
          <a:p>
            <a:pPr>
              <a:spcBef>
                <a:spcPct val="0"/>
              </a:spcBef>
            </a:pPr>
            <a:r>
              <a:rPr lang="sk-SK" sz="2000" b="1" dirty="0" err="1">
                <a:solidFill>
                  <a:srgbClr val="1289C4"/>
                </a:solidFill>
                <a:latin typeface="Helvetica Neue"/>
                <a:ea typeface="+mj-ea"/>
                <a:cs typeface="+mj-cs"/>
              </a:rPr>
              <a:t>Flash</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Eurobarometer</a:t>
            </a:r>
            <a:r>
              <a:rPr lang="sk-SK" sz="2000" b="1" dirty="0">
                <a:solidFill>
                  <a:srgbClr val="1289C4"/>
                </a:solidFill>
                <a:latin typeface="Helvetica Neue"/>
                <a:ea typeface="+mj-ea"/>
                <a:cs typeface="+mj-cs"/>
              </a:rPr>
              <a:t> on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(2012): </a:t>
            </a:r>
            <a:r>
              <a:rPr lang="sk-SK" sz="2000" b="1" dirty="0" err="1">
                <a:solidFill>
                  <a:srgbClr val="1289C4"/>
                </a:solidFill>
                <a:latin typeface="Helvetica Neue"/>
                <a:ea typeface="+mj-ea"/>
                <a:cs typeface="+mj-cs"/>
              </a:rPr>
              <a:t>Attitudes</a:t>
            </a:r>
            <a:r>
              <a:rPr lang="sk-SK" sz="2000" b="1" dirty="0">
                <a:solidFill>
                  <a:srgbClr val="1289C4"/>
                </a:solidFill>
                <a:latin typeface="Helvetica Neue"/>
                <a:ea typeface="+mj-ea"/>
                <a:cs typeface="+mj-cs"/>
              </a:rPr>
              <a:t> </a:t>
            </a:r>
            <a:r>
              <a:rPr lang="sk-SK" sz="2000" b="1" dirty="0">
                <a:solidFill>
                  <a:srgbClr val="1289C4"/>
                </a:solidFill>
                <a:latin typeface="Helvetica Neue"/>
                <a:ea typeface="+mj-ea"/>
                <a:cs typeface="+mj-cs"/>
              </a:rPr>
              <a:t>of </a:t>
            </a:r>
            <a:r>
              <a:rPr lang="sk-SK" sz="2000" b="1" dirty="0" err="1">
                <a:solidFill>
                  <a:srgbClr val="1289C4"/>
                </a:solidFill>
                <a:latin typeface="Helvetica Neue"/>
                <a:ea typeface="+mj-ea"/>
                <a:cs typeface="+mj-cs"/>
              </a:rPr>
              <a:t>Europeans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towards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 </a:t>
            </a:r>
            <a:r>
              <a:rPr lang="sk-SK" sz="2000" b="1" dirty="0" err="1" smtClean="0">
                <a:solidFill>
                  <a:srgbClr val="1289C4"/>
                </a:solidFill>
                <a:latin typeface="Helvetica Neue"/>
                <a:ea typeface="+mj-ea"/>
                <a:cs typeface="+mj-cs"/>
              </a:rPr>
              <a:t>related</a:t>
            </a:r>
            <a:r>
              <a:rPr lang="sk-SK" sz="2000" b="1" dirty="0">
                <a:solidFill>
                  <a:srgbClr val="1289C4"/>
                </a:solidFill>
                <a:latin typeface="Helvetica Neue"/>
                <a:ea typeface="+mj-ea"/>
                <a:cs typeface="+mj-cs"/>
              </a:rPr>
              <a:t> </a:t>
            </a:r>
            <a:r>
              <a:rPr lang="sk-SK" sz="2000" b="1" dirty="0" err="1" smtClean="0">
                <a:solidFill>
                  <a:srgbClr val="1289C4"/>
                </a:solidFill>
                <a:latin typeface="Helvetica Neue"/>
                <a:ea typeface="+mj-ea"/>
                <a:cs typeface="+mj-cs"/>
              </a:rPr>
              <a:t>Issues</a:t>
            </a:r>
            <a:endParaRPr lang="sk-SK" sz="20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p:txBody>
      </p:sp>
      <p:graphicFrame>
        <p:nvGraphicFramePr>
          <p:cNvPr id="9" name="Graf 8"/>
          <p:cNvGraphicFramePr>
            <a:graphicFrameLocks/>
          </p:cNvGraphicFramePr>
          <p:nvPr>
            <p:extLst>
              <p:ext uri="{D42A27DB-BD31-4B8C-83A1-F6EECF244321}">
                <p14:modId xmlns:p14="http://schemas.microsoft.com/office/powerpoint/2010/main" val="608073325"/>
              </p:ext>
            </p:extLst>
          </p:nvPr>
        </p:nvGraphicFramePr>
        <p:xfrm>
          <a:off x="1187624" y="2132856"/>
          <a:ext cx="6552728"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258601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STATISTICS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7" y="1255321"/>
            <a:ext cx="8615010" cy="1138773"/>
          </a:xfrm>
          <a:prstGeom prst="rect">
            <a:avLst/>
          </a:prstGeom>
          <a:noFill/>
        </p:spPr>
        <p:txBody>
          <a:bodyPr wrap="square" rtlCol="0">
            <a:spAutoFit/>
          </a:bodyPr>
          <a:lstStyle/>
          <a:p>
            <a:pPr>
              <a:spcBef>
                <a:spcPct val="0"/>
              </a:spcBef>
            </a:pPr>
            <a:r>
              <a:rPr lang="sk-SK" sz="2000" b="1" dirty="0" err="1">
                <a:solidFill>
                  <a:srgbClr val="1289C4"/>
                </a:solidFill>
                <a:latin typeface="Helvetica Neue"/>
                <a:ea typeface="+mj-ea"/>
                <a:cs typeface="+mj-cs"/>
              </a:rPr>
              <a:t>Flash</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Eurobarometer</a:t>
            </a:r>
            <a:r>
              <a:rPr lang="sk-SK" sz="2000" b="1" dirty="0">
                <a:solidFill>
                  <a:srgbClr val="1289C4"/>
                </a:solidFill>
                <a:latin typeface="Helvetica Neue"/>
                <a:ea typeface="+mj-ea"/>
                <a:cs typeface="+mj-cs"/>
              </a:rPr>
              <a:t> on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(2012): </a:t>
            </a:r>
            <a:r>
              <a:rPr lang="sk-SK" sz="2000" b="1" dirty="0" err="1">
                <a:solidFill>
                  <a:srgbClr val="1289C4"/>
                </a:solidFill>
                <a:latin typeface="Helvetica Neue"/>
                <a:ea typeface="+mj-ea"/>
                <a:cs typeface="+mj-cs"/>
              </a:rPr>
              <a:t>Attitudes</a:t>
            </a:r>
            <a:r>
              <a:rPr lang="sk-SK" sz="2000" b="1" dirty="0">
                <a:solidFill>
                  <a:srgbClr val="1289C4"/>
                </a:solidFill>
                <a:latin typeface="Helvetica Neue"/>
                <a:ea typeface="+mj-ea"/>
                <a:cs typeface="+mj-cs"/>
              </a:rPr>
              <a:t> </a:t>
            </a:r>
            <a:r>
              <a:rPr lang="sk-SK" sz="2000" b="1" dirty="0">
                <a:solidFill>
                  <a:srgbClr val="1289C4"/>
                </a:solidFill>
                <a:latin typeface="Helvetica Neue"/>
                <a:ea typeface="+mj-ea"/>
                <a:cs typeface="+mj-cs"/>
              </a:rPr>
              <a:t>of </a:t>
            </a:r>
            <a:r>
              <a:rPr lang="sk-SK" sz="2000" b="1" dirty="0" err="1">
                <a:solidFill>
                  <a:srgbClr val="1289C4"/>
                </a:solidFill>
                <a:latin typeface="Helvetica Neue"/>
                <a:ea typeface="+mj-ea"/>
                <a:cs typeface="+mj-cs"/>
              </a:rPr>
              <a:t>Europeans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towards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 </a:t>
            </a:r>
            <a:r>
              <a:rPr lang="sk-SK" sz="2000" b="1" dirty="0" err="1" smtClean="0">
                <a:solidFill>
                  <a:srgbClr val="1289C4"/>
                </a:solidFill>
                <a:latin typeface="Helvetica Neue"/>
                <a:ea typeface="+mj-ea"/>
                <a:cs typeface="+mj-cs"/>
              </a:rPr>
              <a:t>related</a:t>
            </a:r>
            <a:r>
              <a:rPr lang="sk-SK" sz="2000" b="1" dirty="0">
                <a:solidFill>
                  <a:srgbClr val="1289C4"/>
                </a:solidFill>
                <a:latin typeface="Helvetica Neue"/>
                <a:ea typeface="+mj-ea"/>
                <a:cs typeface="+mj-cs"/>
              </a:rPr>
              <a:t> </a:t>
            </a:r>
            <a:r>
              <a:rPr lang="sk-SK" sz="2000" b="1" dirty="0" err="1" smtClean="0">
                <a:solidFill>
                  <a:srgbClr val="1289C4"/>
                </a:solidFill>
                <a:latin typeface="Helvetica Neue"/>
                <a:ea typeface="+mj-ea"/>
                <a:cs typeface="+mj-cs"/>
              </a:rPr>
              <a:t>Issues</a:t>
            </a:r>
            <a:endParaRPr lang="sk-SK" sz="20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p:txBody>
      </p:sp>
      <p:graphicFrame>
        <p:nvGraphicFramePr>
          <p:cNvPr id="8" name="Graf 7"/>
          <p:cNvGraphicFramePr>
            <a:graphicFrameLocks/>
          </p:cNvGraphicFramePr>
          <p:nvPr>
            <p:extLst>
              <p:ext uri="{D42A27DB-BD31-4B8C-83A1-F6EECF244321}">
                <p14:modId xmlns:p14="http://schemas.microsoft.com/office/powerpoint/2010/main" val="2693199710"/>
              </p:ext>
            </p:extLst>
          </p:nvPr>
        </p:nvGraphicFramePr>
        <p:xfrm>
          <a:off x="1043608" y="2415094"/>
          <a:ext cx="7553037" cy="4110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04266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STATISTICS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7" y="1255321"/>
            <a:ext cx="8615010" cy="3600986"/>
          </a:xfrm>
          <a:prstGeom prst="rect">
            <a:avLst/>
          </a:prstGeom>
          <a:noFill/>
        </p:spPr>
        <p:txBody>
          <a:bodyPr wrap="square" rtlCol="0">
            <a:spAutoFit/>
          </a:bodyPr>
          <a:lstStyle/>
          <a:p>
            <a:pPr>
              <a:spcBef>
                <a:spcPct val="0"/>
              </a:spcBef>
            </a:pPr>
            <a:r>
              <a:rPr lang="sk-SK" sz="2000" b="1" dirty="0" err="1">
                <a:solidFill>
                  <a:srgbClr val="1289C4"/>
                </a:solidFill>
                <a:latin typeface="Helvetica Neue"/>
                <a:ea typeface="+mj-ea"/>
                <a:cs typeface="+mj-cs"/>
              </a:rPr>
              <a:t>Flash</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Eurobarometer</a:t>
            </a:r>
            <a:r>
              <a:rPr lang="sk-SK" sz="2000" b="1" dirty="0">
                <a:solidFill>
                  <a:srgbClr val="1289C4"/>
                </a:solidFill>
                <a:latin typeface="Helvetica Neue"/>
                <a:ea typeface="+mj-ea"/>
                <a:cs typeface="+mj-cs"/>
              </a:rPr>
              <a:t> on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(2012): </a:t>
            </a:r>
            <a:r>
              <a:rPr lang="sk-SK" sz="2000" b="1" dirty="0" err="1">
                <a:solidFill>
                  <a:srgbClr val="1289C4"/>
                </a:solidFill>
                <a:latin typeface="Helvetica Neue"/>
                <a:ea typeface="+mj-ea"/>
                <a:cs typeface="+mj-cs"/>
              </a:rPr>
              <a:t>Attitudes</a:t>
            </a:r>
            <a:r>
              <a:rPr lang="sk-SK" sz="2000" b="1" dirty="0">
                <a:solidFill>
                  <a:srgbClr val="1289C4"/>
                </a:solidFill>
                <a:latin typeface="Helvetica Neue"/>
                <a:ea typeface="+mj-ea"/>
                <a:cs typeface="+mj-cs"/>
              </a:rPr>
              <a:t> </a:t>
            </a:r>
            <a:r>
              <a:rPr lang="sk-SK" sz="2000" b="1" dirty="0">
                <a:solidFill>
                  <a:srgbClr val="1289C4"/>
                </a:solidFill>
                <a:latin typeface="Helvetica Neue"/>
                <a:ea typeface="+mj-ea"/>
                <a:cs typeface="+mj-cs"/>
              </a:rPr>
              <a:t>of </a:t>
            </a:r>
            <a:r>
              <a:rPr lang="sk-SK" sz="2000" b="1" dirty="0" err="1">
                <a:solidFill>
                  <a:srgbClr val="1289C4"/>
                </a:solidFill>
                <a:latin typeface="Helvetica Neue"/>
                <a:ea typeface="+mj-ea"/>
                <a:cs typeface="+mj-cs"/>
              </a:rPr>
              <a:t>Europeans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towards</a:t>
            </a:r>
            <a:r>
              <a:rPr lang="sk-SK" sz="2000" b="1" dirty="0">
                <a:solidFill>
                  <a:srgbClr val="1289C4"/>
                </a:solidFill>
                <a:latin typeface="Helvetica Neue"/>
                <a:ea typeface="+mj-ea"/>
                <a:cs typeface="+mj-cs"/>
              </a:rPr>
              <a:t> </a:t>
            </a:r>
            <a:r>
              <a:rPr lang="sk-SK" sz="2000" b="1" dirty="0" err="1">
                <a:solidFill>
                  <a:srgbClr val="1289C4"/>
                </a:solidFill>
                <a:latin typeface="Helvetica Neue"/>
                <a:ea typeface="+mj-ea"/>
                <a:cs typeface="+mj-cs"/>
              </a:rPr>
              <a:t>water</a:t>
            </a:r>
            <a:r>
              <a:rPr lang="sk-SK" sz="2000" b="1" dirty="0">
                <a:solidFill>
                  <a:srgbClr val="1289C4"/>
                </a:solidFill>
                <a:latin typeface="Helvetica Neue"/>
                <a:ea typeface="+mj-ea"/>
                <a:cs typeface="+mj-cs"/>
              </a:rPr>
              <a:t> – </a:t>
            </a:r>
            <a:r>
              <a:rPr lang="sk-SK" sz="2000" b="1" dirty="0" err="1" smtClean="0">
                <a:solidFill>
                  <a:srgbClr val="1289C4"/>
                </a:solidFill>
                <a:latin typeface="Helvetica Neue"/>
                <a:ea typeface="+mj-ea"/>
                <a:cs typeface="+mj-cs"/>
              </a:rPr>
              <a:t>related</a:t>
            </a:r>
            <a:r>
              <a:rPr lang="sk-SK" sz="2000" b="1" dirty="0">
                <a:solidFill>
                  <a:srgbClr val="1289C4"/>
                </a:solidFill>
                <a:latin typeface="Helvetica Neue"/>
                <a:ea typeface="+mj-ea"/>
                <a:cs typeface="+mj-cs"/>
              </a:rPr>
              <a:t> </a:t>
            </a:r>
            <a:r>
              <a:rPr lang="sk-SK" sz="2000" b="1" dirty="0" err="1" smtClean="0">
                <a:solidFill>
                  <a:srgbClr val="1289C4"/>
                </a:solidFill>
                <a:latin typeface="Helvetica Neue"/>
                <a:ea typeface="+mj-ea"/>
                <a:cs typeface="+mj-cs"/>
              </a:rPr>
              <a:t>Issues</a:t>
            </a:r>
            <a:endParaRPr lang="sk-SK" sz="2000" b="1" dirty="0" smtClean="0">
              <a:solidFill>
                <a:srgbClr val="1289C4"/>
              </a:solidFill>
              <a:latin typeface="Helvetica Neue"/>
              <a:ea typeface="+mj-ea"/>
              <a:cs typeface="+mj-cs"/>
            </a:endParaRPr>
          </a:p>
          <a:p>
            <a:pPr>
              <a:spcBef>
                <a:spcPct val="0"/>
              </a:spcBef>
            </a:pPr>
            <a:endParaRPr lang="sk-SK" sz="2000" b="1" dirty="0">
              <a:solidFill>
                <a:srgbClr val="1289C4"/>
              </a:solidFill>
              <a:latin typeface="Helvetica Neue"/>
              <a:ea typeface="+mj-ea"/>
              <a:cs typeface="+mj-cs"/>
            </a:endParaRPr>
          </a:p>
          <a:p>
            <a:pPr marL="342900" indent="-342900">
              <a:spcBef>
                <a:spcPct val="0"/>
              </a:spcBef>
              <a:buFont typeface="Arial" panose="020B0604020202020204" pitchFamily="34" charset="0"/>
              <a:buChar char="•"/>
            </a:pPr>
            <a:r>
              <a:rPr lang="sk-SK" sz="2000" dirty="0"/>
              <a:t>90% of </a:t>
            </a:r>
            <a:r>
              <a:rPr lang="sk-SK" sz="2000" dirty="0" err="1"/>
              <a:t>Slovaks</a:t>
            </a:r>
            <a:r>
              <a:rPr lang="sk-SK" sz="2000" dirty="0"/>
              <a:t> </a:t>
            </a:r>
            <a:r>
              <a:rPr lang="sk-SK" sz="2000" dirty="0" err="1" smtClean="0"/>
              <a:t>think</a:t>
            </a:r>
            <a:r>
              <a:rPr lang="sk-SK" sz="2000" dirty="0" smtClean="0"/>
              <a:t> </a:t>
            </a:r>
            <a:r>
              <a:rPr lang="sk-SK" sz="2000" dirty="0" err="1" smtClean="0"/>
              <a:t>that</a:t>
            </a:r>
            <a:r>
              <a:rPr lang="sk-SK" sz="2000" dirty="0" smtClean="0"/>
              <a:t> </a:t>
            </a:r>
            <a:r>
              <a:rPr lang="sk-SK" sz="2000" dirty="0" err="1" smtClean="0"/>
              <a:t>the</a:t>
            </a:r>
            <a:r>
              <a:rPr lang="sk-SK" sz="2000" dirty="0" smtClean="0"/>
              <a:t> </a:t>
            </a:r>
            <a:r>
              <a:rPr lang="sk-SK" sz="2000" dirty="0" err="1" smtClean="0"/>
              <a:t>main</a:t>
            </a:r>
            <a:r>
              <a:rPr lang="sk-SK" sz="2000" dirty="0" smtClean="0"/>
              <a:t> </a:t>
            </a:r>
            <a:r>
              <a:rPr lang="sk-SK" sz="2000" dirty="0" err="1" smtClean="0"/>
              <a:t>threat</a:t>
            </a:r>
            <a:r>
              <a:rPr lang="sk-SK" sz="2000" dirty="0" smtClean="0"/>
              <a:t> to </a:t>
            </a:r>
            <a:r>
              <a:rPr lang="sk-SK" sz="2000" dirty="0" err="1" smtClean="0"/>
              <a:t>to</a:t>
            </a:r>
            <a:r>
              <a:rPr lang="sk-SK" sz="2000" dirty="0" smtClean="0"/>
              <a:t> </a:t>
            </a:r>
            <a:r>
              <a:rPr lang="sk-SK" sz="2000" dirty="0" err="1" smtClean="0"/>
              <a:t>the</a:t>
            </a:r>
            <a:r>
              <a:rPr lang="sk-SK" sz="2000" dirty="0" smtClean="0"/>
              <a:t> </a:t>
            </a:r>
            <a:r>
              <a:rPr lang="sk-SK" sz="2000" dirty="0" err="1" smtClean="0"/>
              <a:t>water</a:t>
            </a:r>
            <a:r>
              <a:rPr lang="sk-SK" sz="2000" dirty="0" smtClean="0"/>
              <a:t> </a:t>
            </a:r>
            <a:r>
              <a:rPr lang="sk-SK" sz="2000" dirty="0" err="1" smtClean="0"/>
              <a:t>environment</a:t>
            </a:r>
            <a:r>
              <a:rPr lang="sk-SK" sz="2000" dirty="0" smtClean="0"/>
              <a:t> </a:t>
            </a:r>
            <a:r>
              <a:rPr lang="sk-SK" sz="2000" dirty="0" err="1" smtClean="0"/>
              <a:t>is</a:t>
            </a:r>
            <a:r>
              <a:rPr lang="sk-SK" sz="2000" dirty="0" smtClean="0"/>
              <a:t> </a:t>
            </a:r>
            <a:r>
              <a:rPr lang="sk-SK" sz="2000" dirty="0" err="1" smtClean="0"/>
              <a:t>chemical</a:t>
            </a:r>
            <a:r>
              <a:rPr lang="sk-SK" sz="2000" dirty="0" smtClean="0"/>
              <a:t> </a:t>
            </a:r>
            <a:r>
              <a:rPr lang="sk-SK" sz="2000" dirty="0" err="1" smtClean="0"/>
              <a:t>pollution</a:t>
            </a:r>
            <a:r>
              <a:rPr lang="sk-SK" sz="2000" dirty="0" smtClean="0"/>
              <a:t>. </a:t>
            </a:r>
            <a:r>
              <a:rPr lang="sk-SK" sz="2000" dirty="0" err="1"/>
              <a:t>This</a:t>
            </a:r>
            <a:r>
              <a:rPr lang="sk-SK" sz="2000" dirty="0"/>
              <a:t> </a:t>
            </a:r>
            <a:r>
              <a:rPr lang="sk-SK" sz="2000" dirty="0" err="1"/>
              <a:t>concern</a:t>
            </a:r>
            <a:r>
              <a:rPr lang="sk-SK" sz="2000" dirty="0"/>
              <a:t> has </a:t>
            </a:r>
            <a:r>
              <a:rPr lang="sk-SK" sz="2000" dirty="0" err="1"/>
              <a:t>increased</a:t>
            </a:r>
            <a:r>
              <a:rPr lang="sk-SK" sz="2000" dirty="0"/>
              <a:t> in </a:t>
            </a:r>
            <a:r>
              <a:rPr lang="sk-SK" sz="2000" dirty="0" err="1"/>
              <a:t>almost</a:t>
            </a:r>
            <a:r>
              <a:rPr lang="sk-SK" sz="2000" dirty="0"/>
              <a:t> </a:t>
            </a:r>
            <a:r>
              <a:rPr lang="sk-SK" sz="2000" dirty="0" err="1"/>
              <a:t>all</a:t>
            </a:r>
            <a:r>
              <a:rPr lang="sk-SK" sz="2000" dirty="0"/>
              <a:t> EU </a:t>
            </a:r>
            <a:r>
              <a:rPr lang="sk-SK" sz="2000" dirty="0" err="1" smtClean="0"/>
              <a:t>countries</a:t>
            </a:r>
            <a:r>
              <a:rPr lang="sk-SK" sz="2000" dirty="0" smtClean="0"/>
              <a:t>.</a:t>
            </a:r>
          </a:p>
          <a:p>
            <a:pPr marL="342900" indent="-342900">
              <a:spcBef>
                <a:spcPct val="0"/>
              </a:spcBef>
              <a:buFont typeface="Arial" panose="020B0604020202020204" pitchFamily="34" charset="0"/>
              <a:buChar char="•"/>
            </a:pPr>
            <a:r>
              <a:rPr lang="sk-SK" sz="2000" dirty="0" smtClean="0"/>
              <a:t>69 % of </a:t>
            </a:r>
            <a:r>
              <a:rPr lang="sk-SK" sz="2000" dirty="0" err="1" smtClean="0"/>
              <a:t>Slovaks</a:t>
            </a:r>
            <a:r>
              <a:rPr lang="sk-SK" sz="2000" dirty="0" smtClean="0"/>
              <a:t> </a:t>
            </a:r>
            <a:r>
              <a:rPr lang="sk-SK" sz="2000" dirty="0" err="1" smtClean="0"/>
              <a:t>thins</a:t>
            </a:r>
            <a:r>
              <a:rPr lang="sk-SK" sz="2000" dirty="0" smtClean="0"/>
              <a:t> </a:t>
            </a:r>
            <a:r>
              <a:rPr lang="sk-SK" sz="2000" dirty="0" err="1" smtClean="0"/>
              <a:t>that</a:t>
            </a:r>
            <a:r>
              <a:rPr lang="sk-SK" sz="2000" dirty="0" smtClean="0"/>
              <a:t> </a:t>
            </a:r>
            <a:r>
              <a:rPr lang="sk-SK" sz="2000" dirty="0" err="1" smtClean="0"/>
              <a:t>quality</a:t>
            </a:r>
            <a:r>
              <a:rPr lang="sk-SK" sz="2000" dirty="0" smtClean="0"/>
              <a:t> </a:t>
            </a:r>
            <a:r>
              <a:rPr lang="sk-SK" sz="2000" dirty="0" err="1" smtClean="0"/>
              <a:t>of</a:t>
            </a:r>
            <a:r>
              <a:rPr lang="sk-SK" sz="2000" dirty="0" smtClean="0"/>
              <a:t> </a:t>
            </a:r>
            <a:r>
              <a:rPr lang="sk-SK" sz="2000" dirty="0" err="1" smtClean="0"/>
              <a:t>water</a:t>
            </a:r>
            <a:r>
              <a:rPr lang="sk-SK" sz="2000" dirty="0" smtClean="0"/>
              <a:t> </a:t>
            </a:r>
            <a:r>
              <a:rPr lang="sk-SK" sz="2000" dirty="0" err="1" smtClean="0"/>
              <a:t>is</a:t>
            </a:r>
            <a:r>
              <a:rPr lang="sk-SK" sz="2000" dirty="0" smtClean="0"/>
              <a:t> a </a:t>
            </a:r>
            <a:r>
              <a:rPr lang="sk-SK" sz="2000" dirty="0" err="1" smtClean="0"/>
              <a:t>serious</a:t>
            </a:r>
            <a:r>
              <a:rPr lang="sk-SK" sz="2000" dirty="0" smtClean="0"/>
              <a:t> </a:t>
            </a:r>
            <a:r>
              <a:rPr lang="sk-SK" sz="2000" dirty="0" err="1" smtClean="0"/>
              <a:t>problem</a:t>
            </a:r>
            <a:r>
              <a:rPr lang="sk-SK" sz="2000" dirty="0" smtClean="0"/>
              <a:t> in </a:t>
            </a:r>
            <a:r>
              <a:rPr lang="sk-SK" sz="2000" dirty="0" err="1" smtClean="0"/>
              <a:t>our</a:t>
            </a:r>
            <a:r>
              <a:rPr lang="sk-SK" sz="2000" dirty="0" smtClean="0"/>
              <a:t> </a:t>
            </a:r>
            <a:r>
              <a:rPr lang="sk-SK" sz="2000" dirty="0"/>
              <a:t>country (EU </a:t>
            </a:r>
            <a:r>
              <a:rPr lang="sk-SK" sz="2000" dirty="0" err="1"/>
              <a:t>average</a:t>
            </a:r>
            <a:r>
              <a:rPr lang="sk-SK" sz="2000" dirty="0"/>
              <a:t> </a:t>
            </a:r>
            <a:r>
              <a:rPr lang="sk-SK" sz="2000" dirty="0"/>
              <a:t>- 68 </a:t>
            </a:r>
            <a:r>
              <a:rPr lang="sk-SK" sz="2000" dirty="0"/>
              <a:t>%) </a:t>
            </a:r>
            <a:endParaRPr lang="sk-SK" sz="2000" dirty="0"/>
          </a:p>
          <a:p>
            <a:pPr marL="342900" indent="-342900">
              <a:spcBef>
                <a:spcPct val="0"/>
              </a:spcBef>
              <a:buFont typeface="Arial" panose="020B0604020202020204" pitchFamily="34" charset="0"/>
              <a:buChar char="•"/>
            </a:pPr>
            <a:endParaRPr lang="sk-SK" sz="2000" dirty="0"/>
          </a:p>
          <a:p>
            <a:pPr marL="342900" indent="-342900">
              <a:spcBef>
                <a:spcPct val="0"/>
              </a:spcBef>
              <a:buFont typeface="Arial" panose="020B0604020202020204" pitchFamily="34" charset="0"/>
              <a:buChar char="•"/>
            </a:pPr>
            <a:endParaRPr lang="sk-SK" sz="20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p:txBody>
      </p:sp>
      <p:pic>
        <p:nvPicPr>
          <p:cNvPr id="17410" name="Picture 2" descr="C:\Users\tatiana.caplova\Desktop\fdb38c9c77f14dc28767c389df6b874a_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955509"/>
            <a:ext cx="4176464" cy="278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773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STATISTICS</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219793" cy="892552"/>
          </a:xfrm>
          <a:prstGeom prst="rect">
            <a:avLst/>
          </a:prstGeom>
          <a:noFill/>
        </p:spPr>
        <p:txBody>
          <a:bodyPr wrap="square" rtlCol="0">
            <a:spAutoFit/>
          </a:bodyPr>
          <a:lstStyle/>
          <a:p>
            <a:r>
              <a:rPr lang="sk-SK" sz="2400" b="1" dirty="0" smtClean="0">
                <a:solidFill>
                  <a:srgbClr val="1289C4"/>
                </a:solidFill>
                <a:latin typeface="Helvetica Neue"/>
                <a:ea typeface="+mj-ea"/>
                <a:cs typeface="+mj-cs"/>
              </a:rPr>
              <a:t>Trend of </a:t>
            </a:r>
            <a:r>
              <a:rPr lang="sk-SK" sz="2400" b="1" dirty="0" err="1" smtClean="0">
                <a:solidFill>
                  <a:srgbClr val="1289C4"/>
                </a:solidFill>
                <a:latin typeface="Helvetica Neue"/>
                <a:ea typeface="+mj-ea"/>
                <a:cs typeface="+mj-cs"/>
              </a:rPr>
              <a:t>discharged</a:t>
            </a:r>
            <a:r>
              <a:rPr lang="sk-SK" sz="2400" b="1" dirty="0" smtClean="0">
                <a:solidFill>
                  <a:srgbClr val="1289C4"/>
                </a:solidFill>
                <a:latin typeface="Helvetica Neue"/>
                <a:ea typeface="+mj-ea"/>
                <a:cs typeface="+mj-cs"/>
              </a:rPr>
              <a:t> </a:t>
            </a:r>
            <a:r>
              <a:rPr lang="sk-SK" sz="2400" b="1" dirty="0" err="1" smtClean="0">
                <a:solidFill>
                  <a:srgbClr val="1289C4"/>
                </a:solidFill>
                <a:latin typeface="Helvetica Neue"/>
                <a:ea typeface="+mj-ea"/>
                <a:cs typeface="+mj-cs"/>
              </a:rPr>
              <a:t>waste</a:t>
            </a:r>
            <a:r>
              <a:rPr lang="sk-SK" sz="2400" b="1" dirty="0" smtClean="0">
                <a:solidFill>
                  <a:srgbClr val="1289C4"/>
                </a:solidFill>
                <a:latin typeface="Helvetica Neue"/>
                <a:ea typeface="+mj-ea"/>
                <a:cs typeface="+mj-cs"/>
              </a:rPr>
              <a:t> </a:t>
            </a:r>
            <a:r>
              <a:rPr lang="sk-SK" sz="2400" b="1" dirty="0" err="1" smtClean="0">
                <a:solidFill>
                  <a:srgbClr val="1289C4"/>
                </a:solidFill>
                <a:latin typeface="Helvetica Neue"/>
                <a:ea typeface="+mj-ea"/>
                <a:cs typeface="+mj-cs"/>
              </a:rPr>
              <a:t>water</a:t>
            </a:r>
            <a:r>
              <a:rPr lang="sk-SK" sz="2400" b="1" dirty="0" smtClean="0">
                <a:solidFill>
                  <a:srgbClr val="1289C4"/>
                </a:solidFill>
                <a:latin typeface="Helvetica Neue"/>
                <a:ea typeface="+mj-ea"/>
                <a:cs typeface="+mj-cs"/>
              </a:rPr>
              <a:t> </a:t>
            </a:r>
            <a:r>
              <a:rPr lang="sk-SK" sz="2400" b="1" dirty="0" err="1" smtClean="0">
                <a:solidFill>
                  <a:srgbClr val="1289C4"/>
                </a:solidFill>
                <a:latin typeface="Helvetica Neue"/>
                <a:ea typeface="+mj-ea"/>
                <a:cs typeface="+mj-cs"/>
              </a:rPr>
              <a:t>volumes</a:t>
            </a:r>
            <a:r>
              <a:rPr lang="sk-SK" sz="2400" b="1" dirty="0" smtClean="0">
                <a:solidFill>
                  <a:srgbClr val="1289C4"/>
                </a:solidFill>
                <a:latin typeface="Helvetica Neue"/>
                <a:ea typeface="+mj-ea"/>
                <a:cs typeface="+mj-cs"/>
              </a:rPr>
              <a:t> in Slovakia</a:t>
            </a:r>
          </a:p>
          <a:p>
            <a:endParaRPr lang="sk-SK" sz="2800" b="1" dirty="0" smtClean="0">
              <a:solidFill>
                <a:srgbClr val="1289C4"/>
              </a:solidFill>
              <a:latin typeface="Helvetica Neue"/>
              <a:ea typeface="+mj-ea"/>
              <a:cs typeface="+mj-cs"/>
            </a:endParaRPr>
          </a:p>
        </p:txBody>
      </p:sp>
      <p:sp>
        <p:nvSpPr>
          <p:cNvPr id="11" name="BlokTextu 10"/>
          <p:cNvSpPr txBox="1"/>
          <p:nvPr/>
        </p:nvSpPr>
        <p:spPr>
          <a:xfrm>
            <a:off x="475868" y="6508895"/>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err="1" smtClean="0">
                <a:latin typeface="Helvetica Neue"/>
              </a:rPr>
              <a:t>Water</a:t>
            </a:r>
            <a:r>
              <a:rPr lang="sk-SK" sz="1400" i="1" dirty="0" smtClean="0">
                <a:latin typeface="Helvetica Neue"/>
              </a:rPr>
              <a:t> </a:t>
            </a:r>
            <a:r>
              <a:rPr lang="sk-SK" sz="1400" i="1" dirty="0" err="1" smtClean="0">
                <a:latin typeface="Helvetica Neue"/>
              </a:rPr>
              <a:t>plan</a:t>
            </a:r>
            <a:r>
              <a:rPr lang="sk-SK" sz="1400" i="1" dirty="0" smtClean="0">
                <a:latin typeface="Helvetica Neue"/>
              </a:rPr>
              <a:t> of Slovak </a:t>
            </a:r>
            <a:r>
              <a:rPr lang="sk-SK" sz="1400" i="1" dirty="0" err="1" smtClean="0">
                <a:latin typeface="Helvetica Neue"/>
              </a:rPr>
              <a:t>republic</a:t>
            </a:r>
            <a:r>
              <a:rPr lang="sk-SK" sz="1400" i="1" dirty="0" smtClean="0">
                <a:latin typeface="Helvetica Neue"/>
              </a:rPr>
              <a:t>, 2015</a:t>
            </a:r>
            <a:endParaRPr lang="sk-SK" sz="1400" i="1" dirty="0">
              <a:latin typeface="Helvetica Neue"/>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192267"/>
            <a:ext cx="6115786" cy="4018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lokTextu 2"/>
          <p:cNvSpPr txBox="1"/>
          <p:nvPr/>
        </p:nvSpPr>
        <p:spPr>
          <a:xfrm>
            <a:off x="2267744" y="6210524"/>
            <a:ext cx="5760640" cy="261610"/>
          </a:xfrm>
          <a:prstGeom prst="rect">
            <a:avLst/>
          </a:prstGeom>
          <a:noFill/>
        </p:spPr>
        <p:txBody>
          <a:bodyPr wrap="square" rtlCol="0">
            <a:spAutoFit/>
          </a:bodyPr>
          <a:lstStyle/>
          <a:p>
            <a:r>
              <a:rPr lang="sk-SK" sz="1050" dirty="0" err="1" smtClean="0"/>
              <a:t>Public</a:t>
            </a:r>
            <a:r>
              <a:rPr lang="sk-SK" sz="1050" dirty="0" smtClean="0"/>
              <a:t> </a:t>
            </a:r>
            <a:r>
              <a:rPr lang="sk-SK" sz="1050" dirty="0" err="1" smtClean="0"/>
              <a:t>swage</a:t>
            </a:r>
            <a:r>
              <a:rPr lang="sk-SK" sz="1050" dirty="0" smtClean="0"/>
              <a:t> </a:t>
            </a:r>
            <a:r>
              <a:rPr lang="sk-SK" sz="1050" dirty="0" err="1" smtClean="0"/>
              <a:t>system</a:t>
            </a:r>
            <a:r>
              <a:rPr lang="sk-SK" sz="1050" dirty="0" smtClean="0"/>
              <a:t>             </a:t>
            </a:r>
            <a:r>
              <a:rPr lang="sk-SK" sz="1050" dirty="0" err="1" smtClean="0"/>
              <a:t>Production</a:t>
            </a:r>
            <a:r>
              <a:rPr lang="sk-SK" sz="1050" dirty="0" smtClean="0"/>
              <a:t> </a:t>
            </a:r>
            <a:r>
              <a:rPr lang="sk-SK" sz="1050" dirty="0" err="1" smtClean="0"/>
              <a:t>activities</a:t>
            </a:r>
            <a:r>
              <a:rPr lang="sk-SK" sz="1050" dirty="0" smtClean="0"/>
              <a:t>    </a:t>
            </a:r>
            <a:r>
              <a:rPr lang="sk-SK" sz="1050" dirty="0" err="1" smtClean="0"/>
              <a:t>Agriculture</a:t>
            </a:r>
            <a:r>
              <a:rPr lang="sk-SK" sz="1050" dirty="0" smtClean="0"/>
              <a:t>                </a:t>
            </a:r>
            <a:r>
              <a:rPr lang="sk-SK" sz="1050" dirty="0" err="1" smtClean="0"/>
              <a:t>Others</a:t>
            </a:r>
            <a:endParaRPr lang="sk-SK" sz="1050" dirty="0"/>
          </a:p>
        </p:txBody>
      </p:sp>
    </p:spTree>
    <p:extLst>
      <p:ext uri="{BB962C8B-B14F-4D97-AF65-F5344CB8AC3E}">
        <p14:creationId xmlns:p14="http://schemas.microsoft.com/office/powerpoint/2010/main" val="183795676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smtClean="0">
                <a:solidFill>
                  <a:srgbClr val="1289C4"/>
                </a:solidFill>
                <a:latin typeface="Helvetica Neue"/>
              </a:rPr>
              <a:t>STATE OF IMPLEMENTATION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587299" cy="4462760"/>
          </a:xfrm>
          <a:prstGeom prst="rect">
            <a:avLst/>
          </a:prstGeom>
          <a:noFill/>
        </p:spPr>
        <p:txBody>
          <a:bodyPr wrap="square" rtlCol="0">
            <a:spAutoFit/>
          </a:bodyPr>
          <a:lstStyle/>
          <a:p>
            <a:r>
              <a:rPr lang="en-US" sz="2400" b="1" dirty="0">
                <a:solidFill>
                  <a:srgbClr val="1289C4"/>
                </a:solidFill>
                <a:latin typeface="Helvetica Neue"/>
                <a:ea typeface="+mj-ea"/>
                <a:cs typeface="+mj-cs"/>
              </a:rPr>
              <a:t>Water Framework Directive Implementation Strategy in the Slovak </a:t>
            </a:r>
            <a:r>
              <a:rPr lang="en-US" sz="2400" b="1" dirty="0">
                <a:solidFill>
                  <a:srgbClr val="1289C4"/>
                </a:solidFill>
                <a:latin typeface="Helvetica Neue"/>
                <a:ea typeface="+mj-ea"/>
                <a:cs typeface="+mj-cs"/>
              </a:rPr>
              <a:t>Republic</a:t>
            </a:r>
            <a:endParaRPr lang="sk-SK" sz="24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a:p>
            <a:r>
              <a:rPr lang="en-US" sz="1600" b="1" dirty="0">
                <a:solidFill>
                  <a:srgbClr val="1289C4"/>
                </a:solidFill>
                <a:latin typeface="Helvetica Neue"/>
                <a:ea typeface="+mj-ea"/>
                <a:cs typeface="+mj-cs"/>
              </a:rPr>
              <a:t>Administrative capacities for the implementation of WFD </a:t>
            </a:r>
            <a:r>
              <a:rPr lang="en-US" sz="1600" b="1" dirty="0" smtClean="0">
                <a:solidFill>
                  <a:srgbClr val="1289C4"/>
                </a:solidFill>
                <a:latin typeface="Helvetica Neue"/>
                <a:ea typeface="+mj-ea"/>
                <a:cs typeface="+mj-cs"/>
              </a:rPr>
              <a:t>requirements</a:t>
            </a:r>
            <a:endParaRPr lang="sk-SK" sz="1600" b="1" dirty="0" smtClean="0">
              <a:solidFill>
                <a:srgbClr val="1289C4"/>
              </a:solidFill>
              <a:latin typeface="Helvetica Neue"/>
              <a:ea typeface="+mj-ea"/>
              <a:cs typeface="+mj-cs"/>
            </a:endParaRPr>
          </a:p>
          <a:p>
            <a:endParaRPr lang="sk-SK" sz="1600" b="1" dirty="0">
              <a:solidFill>
                <a:srgbClr val="1289C4"/>
              </a:solidFill>
              <a:latin typeface="Helvetica Neue"/>
              <a:ea typeface="+mj-ea"/>
              <a:cs typeface="+mj-cs"/>
            </a:endParaRPr>
          </a:p>
          <a:p>
            <a:r>
              <a:rPr lang="en-US" sz="1600" dirty="0"/>
              <a:t>WFD requires creation of river basin districts1 and appointment of the competent authority responsible </a:t>
            </a:r>
            <a:r>
              <a:rPr lang="en-US" sz="1600" dirty="0" smtClean="0"/>
              <a:t>for</a:t>
            </a:r>
            <a:r>
              <a:rPr lang="sk-SK" sz="1600" dirty="0" smtClean="0"/>
              <a:t> </a:t>
            </a:r>
            <a:r>
              <a:rPr lang="en-US" sz="1600" dirty="0" smtClean="0"/>
              <a:t>its </a:t>
            </a:r>
            <a:r>
              <a:rPr lang="en-US" sz="1600" dirty="0"/>
              <a:t>implementation in the framework of each river basin district. Pursuant to the Act No. 364/2004 Coll. </a:t>
            </a:r>
            <a:r>
              <a:rPr lang="sk-SK" sz="1600" dirty="0"/>
              <a:t>o</a:t>
            </a:r>
            <a:r>
              <a:rPr lang="en-US" sz="1600" dirty="0" smtClean="0"/>
              <a:t>n</a:t>
            </a:r>
            <a:r>
              <a:rPr lang="sk-SK" sz="1600" dirty="0" smtClean="0"/>
              <a:t> </a:t>
            </a:r>
            <a:r>
              <a:rPr lang="en-US" sz="1600" dirty="0" smtClean="0"/>
              <a:t>waters</a:t>
            </a:r>
            <a:r>
              <a:rPr lang="en-US" sz="1600" dirty="0"/>
              <a:t>, amending the Act No. 372/1990 Coll. of the Slovak Parliament on violation, as amended (Water Act), </a:t>
            </a:r>
            <a:r>
              <a:rPr lang="en-US" sz="1600" dirty="0" smtClean="0"/>
              <a:t>as</a:t>
            </a:r>
            <a:r>
              <a:rPr lang="sk-SK" sz="1600" dirty="0" smtClean="0"/>
              <a:t> </a:t>
            </a:r>
            <a:r>
              <a:rPr lang="en-US" sz="1600" dirty="0" smtClean="0"/>
              <a:t>amended</a:t>
            </a:r>
            <a:r>
              <a:rPr lang="en-US" sz="1600" dirty="0"/>
              <a:t>, </a:t>
            </a:r>
            <a:r>
              <a:rPr lang="en-US" sz="1600" dirty="0" smtClean="0"/>
              <a:t>as</a:t>
            </a:r>
            <a:r>
              <a:rPr lang="sk-SK" sz="1600" dirty="0" smtClean="0"/>
              <a:t> </a:t>
            </a:r>
            <a:r>
              <a:rPr lang="en-US" sz="1600" dirty="0" smtClean="0"/>
              <a:t>amended </a:t>
            </a:r>
            <a:r>
              <a:rPr lang="en-US" sz="1600" dirty="0"/>
              <a:t>by the Act No. 384/2009 Coll. (hereinafter as the Act No. 364/2004 Coll. </a:t>
            </a:r>
            <a:r>
              <a:rPr lang="en-US" sz="1600" dirty="0" smtClean="0"/>
              <a:t>On</a:t>
            </a:r>
            <a:r>
              <a:rPr lang="sk-SK" sz="1600" dirty="0" smtClean="0"/>
              <a:t> </a:t>
            </a:r>
            <a:r>
              <a:rPr lang="en-US" sz="1600" dirty="0" smtClean="0"/>
              <a:t>waters</a:t>
            </a:r>
            <a:r>
              <a:rPr lang="en-US" sz="1600" dirty="0"/>
              <a:t>, </a:t>
            </a:r>
            <a:r>
              <a:rPr lang="en-US" sz="1600" dirty="0" smtClean="0"/>
              <a:t>as</a:t>
            </a:r>
            <a:r>
              <a:rPr lang="sk-SK" sz="1600" dirty="0" smtClean="0"/>
              <a:t> </a:t>
            </a:r>
            <a:r>
              <a:rPr lang="en-US" sz="1600" dirty="0" smtClean="0"/>
              <a:t>amended </a:t>
            </a:r>
            <a:r>
              <a:rPr lang="en-US" sz="1600" dirty="0"/>
              <a:t>by the Act No. 384/2009 Coll.), two river basin districts are designated on the national level </a:t>
            </a:r>
            <a:r>
              <a:rPr lang="en-US" sz="1600" dirty="0" smtClean="0"/>
              <a:t>under</a:t>
            </a:r>
            <a:r>
              <a:rPr lang="sk-SK" sz="1600" dirty="0" smtClean="0"/>
              <a:t> </a:t>
            </a:r>
            <a:r>
              <a:rPr lang="en-US" sz="1600" dirty="0" smtClean="0"/>
              <a:t>conditions </a:t>
            </a:r>
            <a:r>
              <a:rPr lang="en-US" sz="1600" dirty="0"/>
              <a:t>of the SR. Namely, the Danube River Basin District (96 % of the SR territory), which belongs to </a:t>
            </a:r>
            <a:r>
              <a:rPr lang="en-US" sz="1600" dirty="0" smtClean="0"/>
              <a:t>the</a:t>
            </a:r>
            <a:r>
              <a:rPr lang="sk-SK" sz="1600" dirty="0" smtClean="0"/>
              <a:t> </a:t>
            </a:r>
            <a:r>
              <a:rPr lang="en-US" sz="1600" dirty="0" smtClean="0"/>
              <a:t>international </a:t>
            </a:r>
            <a:r>
              <a:rPr lang="en-US" sz="1600" dirty="0"/>
              <a:t>Danube River Basin District, and which is determined by sub-basins of rivers Danube, </a:t>
            </a:r>
            <a:r>
              <a:rPr lang="en-US" sz="1600" dirty="0" smtClean="0"/>
              <a:t>Morava,</a:t>
            </a:r>
            <a:r>
              <a:rPr lang="sk-SK" sz="1600" dirty="0" smtClean="0"/>
              <a:t> Váh</a:t>
            </a:r>
            <a:r>
              <a:rPr lang="sk-SK" sz="1600" dirty="0"/>
              <a:t>, Hron, Ipeľ, Slaná, Bodrog, Hornád and Bodva, and </a:t>
            </a:r>
            <a:r>
              <a:rPr lang="sk-SK" sz="1600" dirty="0" err="1"/>
              <a:t>the</a:t>
            </a:r>
            <a:r>
              <a:rPr lang="sk-SK" sz="1600" dirty="0"/>
              <a:t> </a:t>
            </a:r>
            <a:r>
              <a:rPr lang="sk-SK" sz="1600" dirty="0" err="1"/>
              <a:t>Vistula</a:t>
            </a:r>
            <a:r>
              <a:rPr lang="sk-SK" sz="1600" dirty="0"/>
              <a:t> </a:t>
            </a:r>
            <a:r>
              <a:rPr lang="sk-SK" sz="1600" dirty="0" err="1"/>
              <a:t>River</a:t>
            </a:r>
            <a:r>
              <a:rPr lang="sk-SK" sz="1600" dirty="0"/>
              <a:t> </a:t>
            </a:r>
            <a:r>
              <a:rPr lang="sk-SK" sz="1600" dirty="0" err="1"/>
              <a:t>Basin</a:t>
            </a:r>
            <a:r>
              <a:rPr lang="sk-SK" sz="1600" dirty="0"/>
              <a:t> </a:t>
            </a:r>
            <a:r>
              <a:rPr lang="sk-SK" sz="1600" dirty="0" err="1" smtClean="0"/>
              <a:t>District</a:t>
            </a:r>
            <a:r>
              <a:rPr lang="sk-SK" sz="1600" dirty="0" smtClean="0"/>
              <a:t>, </a:t>
            </a:r>
            <a:r>
              <a:rPr lang="sk-SK" sz="1600" dirty="0" err="1" smtClean="0"/>
              <a:t>determined</a:t>
            </a:r>
            <a:r>
              <a:rPr lang="sk-SK" sz="1600" dirty="0" smtClean="0"/>
              <a:t> </a:t>
            </a:r>
            <a:r>
              <a:rPr lang="sk-SK" sz="1600" dirty="0"/>
              <a:t>by </a:t>
            </a:r>
            <a:r>
              <a:rPr lang="sk-SK" sz="1600" dirty="0" err="1" smtClean="0"/>
              <a:t>subbasin</a:t>
            </a:r>
            <a:r>
              <a:rPr lang="sk-SK" sz="1600" dirty="0"/>
              <a:t> </a:t>
            </a:r>
            <a:r>
              <a:rPr lang="en-US" sz="1600" dirty="0" smtClean="0"/>
              <a:t>of </a:t>
            </a:r>
            <a:r>
              <a:rPr lang="en-US" sz="1600" dirty="0"/>
              <a:t>rivers </a:t>
            </a:r>
            <a:r>
              <a:rPr lang="en-US" sz="1600" dirty="0" err="1"/>
              <a:t>Dunajec</a:t>
            </a:r>
            <a:r>
              <a:rPr lang="en-US" sz="1600" dirty="0"/>
              <a:t> and </a:t>
            </a:r>
            <a:r>
              <a:rPr lang="en-US" sz="1600" dirty="0" err="1"/>
              <a:t>Poprad</a:t>
            </a:r>
            <a:r>
              <a:rPr lang="en-US" sz="1600" dirty="0"/>
              <a:t> (4 % of the SR territory).</a:t>
            </a:r>
            <a:endParaRPr lang="sk-SK" sz="1600" b="1" dirty="0">
              <a:solidFill>
                <a:srgbClr val="1289C4"/>
              </a:solidFill>
              <a:latin typeface="Helvetica Neue"/>
            </a:endParaRPr>
          </a:p>
        </p:txBody>
      </p:sp>
      <p:sp>
        <p:nvSpPr>
          <p:cNvPr id="11" name="BlokTextu 10"/>
          <p:cNvSpPr txBox="1"/>
          <p:nvPr/>
        </p:nvSpPr>
        <p:spPr>
          <a:xfrm>
            <a:off x="448156" y="6210524"/>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smtClean="0">
                <a:latin typeface="Helvetica Neue"/>
              </a:rPr>
              <a:t> </a:t>
            </a:r>
            <a:r>
              <a:rPr lang="sk-SK" sz="1400" i="1" dirty="0" err="1" smtClean="0">
                <a:latin typeface="Helvetica Neue"/>
              </a:rPr>
              <a:t>Water</a:t>
            </a:r>
            <a:r>
              <a:rPr lang="sk-SK" sz="1400" i="1" dirty="0" smtClean="0">
                <a:latin typeface="Helvetica Neue"/>
              </a:rPr>
              <a:t> </a:t>
            </a:r>
            <a:r>
              <a:rPr lang="sk-SK" sz="1400" i="1" dirty="0" err="1" smtClean="0">
                <a:latin typeface="Helvetica Neue"/>
              </a:rPr>
              <a:t>plan</a:t>
            </a:r>
            <a:r>
              <a:rPr lang="sk-SK" sz="1400" i="1" dirty="0" smtClean="0">
                <a:latin typeface="Helvetica Neue"/>
              </a:rPr>
              <a:t> of </a:t>
            </a:r>
            <a:r>
              <a:rPr lang="sk-SK" sz="1400" i="1" dirty="0" err="1" smtClean="0">
                <a:latin typeface="Helvetica Neue"/>
              </a:rPr>
              <a:t>the</a:t>
            </a:r>
            <a:r>
              <a:rPr lang="sk-SK" sz="1400" i="1" dirty="0" smtClean="0">
                <a:latin typeface="Helvetica Neue"/>
              </a:rPr>
              <a:t> Slovak </a:t>
            </a:r>
            <a:r>
              <a:rPr lang="sk-SK" sz="1400" i="1" dirty="0" err="1" smtClean="0">
                <a:latin typeface="Helvetica Neue"/>
              </a:rPr>
              <a:t>republic</a:t>
            </a:r>
            <a:r>
              <a:rPr lang="sk-SK" sz="1400" i="1" dirty="0" smtClean="0">
                <a:latin typeface="Helvetica Neue"/>
              </a:rPr>
              <a:t>, 2010</a:t>
            </a:r>
            <a:endParaRPr lang="sk-SK" sz="1400" i="1" dirty="0">
              <a:latin typeface="Helvetica Neue"/>
            </a:endParaRPr>
          </a:p>
        </p:txBody>
      </p:sp>
    </p:spTree>
    <p:extLst>
      <p:ext uri="{BB962C8B-B14F-4D97-AF65-F5344CB8AC3E}">
        <p14:creationId xmlns:p14="http://schemas.microsoft.com/office/powerpoint/2010/main" val="361583773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a:solidFill>
                  <a:srgbClr val="1289C4"/>
                </a:solidFill>
                <a:latin typeface="Helvetica Neue"/>
              </a:rPr>
              <a:t>STATE OF IMPLEMENTATION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587299" cy="4708981"/>
          </a:xfrm>
          <a:prstGeom prst="rect">
            <a:avLst/>
          </a:prstGeom>
          <a:noFill/>
        </p:spPr>
        <p:txBody>
          <a:bodyPr wrap="square" rtlCol="0">
            <a:spAutoFit/>
          </a:bodyPr>
          <a:lstStyle/>
          <a:p>
            <a:r>
              <a:rPr lang="en-US" sz="2400" b="1" dirty="0">
                <a:solidFill>
                  <a:srgbClr val="1289C4"/>
                </a:solidFill>
                <a:latin typeface="Helvetica Neue"/>
                <a:ea typeface="+mj-ea"/>
                <a:cs typeface="+mj-cs"/>
              </a:rPr>
              <a:t>Water Framework Directive Implementation Strategy in the Slovak </a:t>
            </a:r>
            <a:r>
              <a:rPr lang="en-US" sz="2400" b="1" dirty="0">
                <a:solidFill>
                  <a:srgbClr val="1289C4"/>
                </a:solidFill>
                <a:latin typeface="Helvetica Neue"/>
                <a:ea typeface="+mj-ea"/>
                <a:cs typeface="+mj-cs"/>
              </a:rPr>
              <a:t>Republic</a:t>
            </a:r>
            <a:endParaRPr lang="sk-SK" sz="2400" b="1" dirty="0">
              <a:solidFill>
                <a:srgbClr val="1289C4"/>
              </a:solidFill>
              <a:latin typeface="Helvetica Neue"/>
              <a:ea typeface="+mj-ea"/>
              <a:cs typeface="+mj-cs"/>
            </a:endParaRPr>
          </a:p>
          <a:p>
            <a:endParaRPr lang="sk-SK" sz="2800" b="1" dirty="0">
              <a:solidFill>
                <a:srgbClr val="1289C4"/>
              </a:solidFill>
              <a:latin typeface="Helvetica Neue"/>
              <a:ea typeface="+mj-ea"/>
              <a:cs typeface="+mj-cs"/>
            </a:endParaRPr>
          </a:p>
          <a:p>
            <a:r>
              <a:rPr lang="en-US" sz="1600" b="1" dirty="0" smtClean="0">
                <a:solidFill>
                  <a:srgbClr val="1289C4"/>
                </a:solidFill>
                <a:latin typeface="Helvetica Neue"/>
                <a:ea typeface="+mj-ea"/>
                <a:cs typeface="+mj-cs"/>
              </a:rPr>
              <a:t>Administrative </a:t>
            </a:r>
            <a:r>
              <a:rPr lang="en-US" sz="1600" b="1" dirty="0">
                <a:solidFill>
                  <a:srgbClr val="1289C4"/>
                </a:solidFill>
                <a:latin typeface="Helvetica Neue"/>
                <a:ea typeface="+mj-ea"/>
                <a:cs typeface="+mj-cs"/>
              </a:rPr>
              <a:t>capacities for the implementation of WFD </a:t>
            </a:r>
            <a:r>
              <a:rPr lang="en-US" sz="1600" b="1" dirty="0" smtClean="0">
                <a:solidFill>
                  <a:srgbClr val="1289C4"/>
                </a:solidFill>
                <a:latin typeface="Helvetica Neue"/>
                <a:ea typeface="+mj-ea"/>
                <a:cs typeface="+mj-cs"/>
              </a:rPr>
              <a:t>requirements</a:t>
            </a:r>
            <a:endParaRPr lang="sk-SK" sz="1600" b="1" dirty="0" smtClean="0">
              <a:solidFill>
                <a:srgbClr val="1289C4"/>
              </a:solidFill>
              <a:latin typeface="Helvetica Neue"/>
              <a:ea typeface="+mj-ea"/>
              <a:cs typeface="+mj-cs"/>
            </a:endParaRPr>
          </a:p>
          <a:p>
            <a:endParaRPr lang="sk-SK" sz="1600" b="1" dirty="0" smtClean="0">
              <a:solidFill>
                <a:srgbClr val="1289C4"/>
              </a:solidFill>
              <a:latin typeface="Helvetica Neue"/>
              <a:ea typeface="+mj-ea"/>
              <a:cs typeface="+mj-cs"/>
            </a:endParaRPr>
          </a:p>
          <a:p>
            <a:r>
              <a:rPr lang="en-US" sz="1600" b="1" dirty="0"/>
              <a:t>River basin management plans are elaborated in compliance with the Water Act in force in the </a:t>
            </a:r>
            <a:r>
              <a:rPr lang="en-US" sz="1600" b="1" dirty="0" smtClean="0"/>
              <a:t>Slovak</a:t>
            </a:r>
            <a:r>
              <a:rPr lang="sk-SK" sz="1600" b="1" dirty="0" smtClean="0"/>
              <a:t> </a:t>
            </a:r>
            <a:r>
              <a:rPr lang="sk-SK" sz="1600" b="1" dirty="0" err="1" smtClean="0"/>
              <a:t>Republic</a:t>
            </a:r>
            <a:r>
              <a:rPr lang="sk-SK" sz="1600" b="1" dirty="0" smtClean="0"/>
              <a:t> </a:t>
            </a:r>
            <a:r>
              <a:rPr lang="sk-SK" sz="1600" b="1" dirty="0" err="1"/>
              <a:t>for</a:t>
            </a:r>
            <a:r>
              <a:rPr lang="sk-SK" sz="1600" b="1" dirty="0"/>
              <a:t> </a:t>
            </a:r>
            <a:r>
              <a:rPr lang="sk-SK" sz="1600" b="1" dirty="0" err="1"/>
              <a:t>the</a:t>
            </a:r>
            <a:r>
              <a:rPr lang="sk-SK" sz="1600" b="1" dirty="0"/>
              <a:t> </a:t>
            </a:r>
            <a:r>
              <a:rPr lang="sk-SK" sz="1600" b="1" dirty="0" err="1"/>
              <a:t>following</a:t>
            </a:r>
            <a:r>
              <a:rPr lang="sk-SK" sz="1600" b="1" dirty="0"/>
              <a:t>:</a:t>
            </a:r>
          </a:p>
          <a:p>
            <a:r>
              <a:rPr lang="sk-SK" sz="1600" dirty="0"/>
              <a:t>a) </a:t>
            </a:r>
            <a:r>
              <a:rPr lang="sk-SK" sz="1600" dirty="0" err="1"/>
              <a:t>sub-basins</a:t>
            </a:r>
            <a:r>
              <a:rPr lang="sk-SK" sz="1600" dirty="0"/>
              <a:t> (Morava, </a:t>
            </a:r>
            <a:r>
              <a:rPr lang="sk-SK" sz="1600" dirty="0" err="1"/>
              <a:t>Danube</a:t>
            </a:r>
            <a:r>
              <a:rPr lang="sk-SK" sz="1600" dirty="0"/>
              <a:t>, Váh, Hron, Ipeľ, Slaná, Bodva, Hornád, Bodrog, Dunajec and Poprad),</a:t>
            </a:r>
          </a:p>
          <a:p>
            <a:r>
              <a:rPr lang="en-US" sz="1600" dirty="0"/>
              <a:t>b) Water Plan of the Slovak Republic – consisting of management plans of the national districts of </a:t>
            </a:r>
            <a:r>
              <a:rPr lang="en-US" sz="1600" dirty="0" smtClean="0"/>
              <a:t>rivers</a:t>
            </a:r>
            <a:r>
              <a:rPr lang="sk-SK" sz="1600" dirty="0" smtClean="0"/>
              <a:t> </a:t>
            </a:r>
            <a:r>
              <a:rPr lang="sk-SK" sz="1600" dirty="0" err="1" smtClean="0"/>
              <a:t>Danube</a:t>
            </a:r>
            <a:r>
              <a:rPr lang="sk-SK" sz="1600" dirty="0" smtClean="0"/>
              <a:t> </a:t>
            </a:r>
            <a:r>
              <a:rPr lang="sk-SK" sz="1600" dirty="0"/>
              <a:t>and Vistula2.</a:t>
            </a:r>
          </a:p>
          <a:p>
            <a:endParaRPr lang="sk-SK" sz="1600" dirty="0" smtClean="0"/>
          </a:p>
          <a:p>
            <a:r>
              <a:rPr lang="en-US" sz="1600" dirty="0" smtClean="0"/>
              <a:t>In </a:t>
            </a:r>
            <a:r>
              <a:rPr lang="en-US" sz="1600" dirty="0"/>
              <a:t>addition to the national management plans, SR contributes to the development of the international </a:t>
            </a:r>
            <a:r>
              <a:rPr lang="en-US" sz="1600" dirty="0" smtClean="0"/>
              <a:t>plans</a:t>
            </a:r>
            <a:r>
              <a:rPr lang="sk-SK" sz="1600" dirty="0" smtClean="0"/>
              <a:t> </a:t>
            </a:r>
            <a:r>
              <a:rPr lang="en-US" sz="1600" dirty="0" smtClean="0"/>
              <a:t>coordinated </a:t>
            </a:r>
            <a:r>
              <a:rPr lang="en-US" sz="1600" dirty="0"/>
              <a:t>by the International Commission for Protection of the Danube River (ICPDR), namely:</a:t>
            </a:r>
          </a:p>
          <a:p>
            <a:r>
              <a:rPr lang="en-US" sz="1600" b="1" dirty="0"/>
              <a:t>– International Danube river basin district – addressing the issues relevant for Danube,</a:t>
            </a:r>
          </a:p>
          <a:p>
            <a:r>
              <a:rPr lang="en-US" sz="1600" b="1" dirty="0"/>
              <a:t>– International Tisza river basin – addressing the issues relevant for Tisza.</a:t>
            </a:r>
            <a:endParaRPr lang="sk-SK" sz="1600" b="1" dirty="0">
              <a:solidFill>
                <a:srgbClr val="1289C4"/>
              </a:solidFill>
              <a:latin typeface="Helvetica Neue"/>
              <a:ea typeface="+mj-ea"/>
              <a:cs typeface="+mj-cs"/>
            </a:endParaRPr>
          </a:p>
        </p:txBody>
      </p:sp>
      <p:sp>
        <p:nvSpPr>
          <p:cNvPr id="11" name="BlokTextu 10"/>
          <p:cNvSpPr txBox="1"/>
          <p:nvPr/>
        </p:nvSpPr>
        <p:spPr>
          <a:xfrm>
            <a:off x="448156" y="6210524"/>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smtClean="0">
                <a:latin typeface="Helvetica Neue"/>
              </a:rPr>
              <a:t> </a:t>
            </a:r>
            <a:r>
              <a:rPr lang="sk-SK" sz="1400" i="1" dirty="0" err="1" smtClean="0">
                <a:latin typeface="Helvetica Neue"/>
              </a:rPr>
              <a:t>Water</a:t>
            </a:r>
            <a:r>
              <a:rPr lang="sk-SK" sz="1400" i="1" dirty="0" smtClean="0">
                <a:latin typeface="Helvetica Neue"/>
              </a:rPr>
              <a:t> </a:t>
            </a:r>
            <a:r>
              <a:rPr lang="sk-SK" sz="1400" i="1" dirty="0" err="1" smtClean="0">
                <a:latin typeface="Helvetica Neue"/>
              </a:rPr>
              <a:t>plan</a:t>
            </a:r>
            <a:r>
              <a:rPr lang="sk-SK" sz="1400" i="1" dirty="0" smtClean="0">
                <a:latin typeface="Helvetica Neue"/>
              </a:rPr>
              <a:t> of </a:t>
            </a:r>
            <a:r>
              <a:rPr lang="sk-SK" sz="1400" i="1" dirty="0" err="1" smtClean="0">
                <a:latin typeface="Helvetica Neue"/>
              </a:rPr>
              <a:t>the</a:t>
            </a:r>
            <a:r>
              <a:rPr lang="sk-SK" sz="1400" i="1" dirty="0" smtClean="0">
                <a:latin typeface="Helvetica Neue"/>
              </a:rPr>
              <a:t> Slovak </a:t>
            </a:r>
            <a:r>
              <a:rPr lang="sk-SK" sz="1400" i="1" dirty="0" err="1" smtClean="0">
                <a:latin typeface="Helvetica Neue"/>
              </a:rPr>
              <a:t>republic</a:t>
            </a:r>
            <a:r>
              <a:rPr lang="sk-SK" sz="1400" i="1" dirty="0" smtClean="0">
                <a:latin typeface="Helvetica Neue"/>
              </a:rPr>
              <a:t>, 2010</a:t>
            </a:r>
            <a:endParaRPr lang="sk-SK" sz="1400" i="1" dirty="0">
              <a:latin typeface="Helvetica Neue"/>
            </a:endParaRPr>
          </a:p>
        </p:txBody>
      </p:sp>
    </p:spTree>
    <p:extLst>
      <p:ext uri="{BB962C8B-B14F-4D97-AF65-F5344CB8AC3E}">
        <p14:creationId xmlns:p14="http://schemas.microsoft.com/office/powerpoint/2010/main" val="18576628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1836" y="116632"/>
            <a:ext cx="8340328" cy="772121"/>
          </a:xfrm>
        </p:spPr>
        <p:txBody>
          <a:bodyPr>
            <a:normAutofit/>
          </a:bodyPr>
          <a:lstStyle/>
          <a:p>
            <a:pPr algn="ctr"/>
            <a:r>
              <a:rPr lang="sk-SK" sz="2400" b="1" dirty="0">
                <a:solidFill>
                  <a:srgbClr val="1289C4"/>
                </a:solidFill>
                <a:latin typeface="Helvetica Neue"/>
              </a:rPr>
              <a:t>STATE OF IMPLEMENTATION</a:t>
            </a:r>
            <a:endParaRPr lang="en-US" sz="2400" b="1" dirty="0">
              <a:solidFill>
                <a:srgbClr val="1289C4"/>
              </a:solidFill>
              <a:latin typeface="Helvetica Neue"/>
            </a:endParaRPr>
          </a:p>
        </p:txBody>
      </p:sp>
      <p:pic>
        <p:nvPicPr>
          <p:cNvPr id="4" name="Picture 5" descr="screen-shot-2016-09-26-at-104328_main.png"/>
          <p:cNvPicPr>
            <a:picLocks noChangeAspect="1"/>
          </p:cNvPicPr>
          <p:nvPr/>
        </p:nvPicPr>
        <p:blipFill rotWithShape="1">
          <a:blip r:embed="rId2" cstate="print">
            <a:extLst>
              <a:ext uri="{28A0092B-C50C-407E-A947-70E740481C1C}">
                <a14:useLocalDpi xmlns:a14="http://schemas.microsoft.com/office/drawing/2010/main" val="0"/>
              </a:ext>
            </a:extLst>
          </a:blip>
          <a:srcRect t="1" r="12151" b="42971"/>
          <a:stretch/>
        </p:blipFill>
        <p:spPr>
          <a:xfrm>
            <a:off x="7380312" y="247539"/>
            <a:ext cx="1504365" cy="698292"/>
          </a:xfrm>
          <a:prstGeom prst="rect">
            <a:avLst/>
          </a:prstGeom>
        </p:spPr>
      </p:pic>
      <p:sp>
        <p:nvSpPr>
          <p:cNvPr id="5" name="Pravokutnik 4"/>
          <p:cNvSpPr/>
          <p:nvPr/>
        </p:nvSpPr>
        <p:spPr>
          <a:xfrm>
            <a:off x="251520" y="945831"/>
            <a:ext cx="8640960" cy="144016"/>
          </a:xfrm>
          <a:prstGeom prst="rect">
            <a:avLst/>
          </a:prstGeom>
          <a:solidFill>
            <a:srgbClr val="007DDA"/>
          </a:solidFill>
          <a:ln>
            <a:solidFill>
              <a:srgbClr val="007D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0" name="Picture 2" descr="C:\Users\tatiana.caplova\Desktop\Logo_Pontis_EN_FULL50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8456"/>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269666" y="1255321"/>
            <a:ext cx="8587299" cy="5139869"/>
          </a:xfrm>
          <a:prstGeom prst="rect">
            <a:avLst/>
          </a:prstGeom>
          <a:noFill/>
        </p:spPr>
        <p:txBody>
          <a:bodyPr wrap="square" rtlCol="0">
            <a:spAutoFit/>
          </a:bodyPr>
          <a:lstStyle/>
          <a:p>
            <a:r>
              <a:rPr lang="en-US" sz="2400" b="1" dirty="0">
                <a:solidFill>
                  <a:srgbClr val="1289C4"/>
                </a:solidFill>
                <a:latin typeface="Helvetica Neue"/>
                <a:ea typeface="+mj-ea"/>
                <a:cs typeface="+mj-cs"/>
              </a:rPr>
              <a:t>Water Framework Directive Implementation Strategy in the Slovak </a:t>
            </a:r>
            <a:r>
              <a:rPr lang="en-US" sz="2400" b="1" dirty="0">
                <a:solidFill>
                  <a:srgbClr val="1289C4"/>
                </a:solidFill>
                <a:latin typeface="Helvetica Neue"/>
                <a:ea typeface="+mj-ea"/>
                <a:cs typeface="+mj-cs"/>
              </a:rPr>
              <a:t>Republic</a:t>
            </a:r>
            <a:endParaRPr lang="sk-SK" sz="2400" b="1" dirty="0">
              <a:solidFill>
                <a:srgbClr val="1289C4"/>
              </a:solidFill>
              <a:latin typeface="Helvetica Neue"/>
              <a:ea typeface="+mj-ea"/>
              <a:cs typeface="+mj-cs"/>
            </a:endParaRPr>
          </a:p>
          <a:p>
            <a:endParaRPr lang="sk-SK" sz="2800" b="1" dirty="0" smtClean="0">
              <a:solidFill>
                <a:srgbClr val="1289C4"/>
              </a:solidFill>
              <a:latin typeface="Helvetica Neue"/>
              <a:ea typeface="+mj-ea"/>
              <a:cs typeface="+mj-cs"/>
            </a:endParaRPr>
          </a:p>
          <a:p>
            <a:pPr marL="285750" indent="-285750">
              <a:buFont typeface="Arial" panose="020B0604020202020204" pitchFamily="34" charset="0"/>
              <a:buChar char="•"/>
            </a:pPr>
            <a:r>
              <a:rPr lang="en-US" sz="1600" i="1" dirty="0"/>
              <a:t>Water Framework Directive Implementation Strategy in the Slovak Republic </a:t>
            </a:r>
            <a:r>
              <a:rPr lang="en-US" sz="1600" dirty="0"/>
              <a:t>was developed for the </a:t>
            </a:r>
            <a:r>
              <a:rPr lang="en-US" sz="1600" dirty="0" smtClean="0"/>
              <a:t>national</a:t>
            </a:r>
            <a:r>
              <a:rPr lang="sk-SK" sz="1600" dirty="0" smtClean="0"/>
              <a:t> </a:t>
            </a:r>
            <a:r>
              <a:rPr lang="en-US" sz="1600" dirty="0" smtClean="0"/>
              <a:t>level </a:t>
            </a:r>
            <a:r>
              <a:rPr lang="en-US" sz="1600" dirty="0"/>
              <a:t>that was adopted by </a:t>
            </a:r>
            <a:r>
              <a:rPr lang="en-US" sz="1600" b="1" dirty="0"/>
              <a:t>the resolution of the Government of the Slovak Republic No. </a:t>
            </a:r>
            <a:r>
              <a:rPr lang="en-US" sz="1600" b="1" dirty="0" smtClean="0"/>
              <a:t>46/2004</a:t>
            </a:r>
            <a:r>
              <a:rPr lang="sk-SK" sz="1600" b="1" dirty="0" smtClean="0"/>
              <a:t> </a:t>
            </a:r>
            <a:r>
              <a:rPr lang="en-US" sz="1600" b="1" dirty="0" smtClean="0"/>
              <a:t>of </a:t>
            </a:r>
            <a:r>
              <a:rPr lang="en-US" sz="1600" b="1" dirty="0"/>
              <a:t>January 21, 2004</a:t>
            </a:r>
            <a:r>
              <a:rPr lang="en-US" sz="1600" dirty="0"/>
              <a:t>, and that is annually updated, resulting in more detailed plan of tasks for next two years.</a:t>
            </a:r>
          </a:p>
          <a:p>
            <a:pPr marL="285750" indent="-285750">
              <a:buFont typeface="Arial" panose="020B0604020202020204" pitchFamily="34" charset="0"/>
              <a:buChar char="•"/>
            </a:pPr>
            <a:r>
              <a:rPr lang="en-US" sz="1600" dirty="0"/>
              <a:t>This strategy is </a:t>
            </a:r>
            <a:r>
              <a:rPr lang="en-US" sz="1600" b="1" dirty="0"/>
              <a:t>in full compliance with the EU strategy and strategy of International Commission for Protection of the Danube River</a:t>
            </a:r>
            <a:r>
              <a:rPr lang="en-US" sz="1600" dirty="0" smtClean="0"/>
              <a:t>.</a:t>
            </a:r>
            <a:endParaRPr lang="en-US" sz="1600" dirty="0"/>
          </a:p>
          <a:p>
            <a:pPr marL="285750" indent="-285750">
              <a:buFont typeface="Arial" panose="020B0604020202020204" pitchFamily="34" charset="0"/>
              <a:buChar char="•"/>
            </a:pPr>
            <a:r>
              <a:rPr lang="en-US" sz="1600" dirty="0"/>
              <a:t>The cooperation with EU is in the </a:t>
            </a:r>
            <a:r>
              <a:rPr lang="en-US" sz="1600" dirty="0" smtClean="0"/>
              <a:t>M</a:t>
            </a:r>
            <a:r>
              <a:rPr lang="sk-SK" sz="1600" dirty="0" err="1" smtClean="0"/>
              <a:t>inistry</a:t>
            </a:r>
            <a:r>
              <a:rPr lang="sk-SK" sz="1600" dirty="0" smtClean="0"/>
              <a:t> of </a:t>
            </a:r>
            <a:r>
              <a:rPr lang="sk-SK" sz="1600" dirty="0" err="1" smtClean="0"/>
              <a:t>Environment</a:t>
            </a:r>
            <a:r>
              <a:rPr lang="en-US" sz="1600" dirty="0" smtClean="0"/>
              <a:t> </a:t>
            </a:r>
            <a:r>
              <a:rPr lang="en-US" sz="1600" dirty="0"/>
              <a:t>SR coordinated by the </a:t>
            </a:r>
            <a:r>
              <a:rPr lang="en-US" sz="1600" b="1" dirty="0"/>
              <a:t>Division of Environmental Policy </a:t>
            </a:r>
            <a:r>
              <a:rPr lang="en-US" sz="1600" b="1" dirty="0" smtClean="0"/>
              <a:t>and</a:t>
            </a:r>
            <a:r>
              <a:rPr lang="sk-SK" sz="1600" b="1" dirty="0" smtClean="0"/>
              <a:t> </a:t>
            </a:r>
            <a:r>
              <a:rPr lang="en-US" sz="1600" b="1" dirty="0" smtClean="0"/>
              <a:t>Foreign </a:t>
            </a:r>
            <a:r>
              <a:rPr lang="en-US" sz="1600" b="1" dirty="0"/>
              <a:t>Affairs</a:t>
            </a:r>
            <a:r>
              <a:rPr lang="en-US" sz="1600" dirty="0"/>
              <a:t>. Water Division that is responsible for the implementation of obligations towards EC </a:t>
            </a:r>
            <a:r>
              <a:rPr lang="en-US" sz="1600" dirty="0" smtClean="0"/>
              <a:t>coordinates</a:t>
            </a:r>
            <a:r>
              <a:rPr lang="sk-SK" sz="1600" dirty="0" smtClean="0"/>
              <a:t> WFD </a:t>
            </a:r>
            <a:r>
              <a:rPr lang="sk-SK" sz="1600" dirty="0" err="1"/>
              <a:t>implementation</a:t>
            </a:r>
            <a:r>
              <a:rPr lang="sk-SK" sz="1600" dirty="0" smtClean="0"/>
              <a:t>.</a:t>
            </a:r>
          </a:p>
          <a:p>
            <a:pPr marL="285750" indent="-285750">
              <a:buFont typeface="Arial" panose="020B0604020202020204" pitchFamily="34" charset="0"/>
              <a:buChar char="•"/>
            </a:pPr>
            <a:endParaRPr lang="sk-SK" sz="1600" dirty="0" smtClean="0"/>
          </a:p>
          <a:p>
            <a:r>
              <a:rPr lang="en-US" sz="1600" b="1" dirty="0">
                <a:solidFill>
                  <a:srgbClr val="1289C4"/>
                </a:solidFill>
                <a:latin typeface="Helvetica Neue"/>
                <a:ea typeface="+mj-ea"/>
                <a:cs typeface="+mj-cs"/>
              </a:rPr>
              <a:t>Process of development of river basin management plans</a:t>
            </a:r>
          </a:p>
          <a:p>
            <a:pPr marL="285750" indent="-285750">
              <a:buFont typeface="Arial" panose="020B0604020202020204" pitchFamily="34" charset="0"/>
              <a:buChar char="•"/>
            </a:pPr>
            <a:r>
              <a:rPr lang="en-US" sz="1600" dirty="0"/>
              <a:t>Whole WFD implementation process is scheduled for the time period of years 2003 – 2027, with </a:t>
            </a:r>
            <a:r>
              <a:rPr lang="en-US" sz="1600" dirty="0" smtClean="0"/>
              <a:t>more</a:t>
            </a:r>
            <a:r>
              <a:rPr lang="sk-SK" sz="1600" dirty="0" smtClean="0"/>
              <a:t> </a:t>
            </a:r>
            <a:r>
              <a:rPr lang="en-US" sz="1600" dirty="0" smtClean="0"/>
              <a:t>detailed </a:t>
            </a:r>
            <a:r>
              <a:rPr lang="en-US" sz="1600" dirty="0"/>
              <a:t>definition of tasks for fulfilment in the first planning cycle ending up in year 2015 by revision of </a:t>
            </a:r>
            <a:r>
              <a:rPr lang="en-US" sz="1600" dirty="0" smtClean="0"/>
              <a:t>the</a:t>
            </a:r>
            <a:r>
              <a:rPr lang="sk-SK" sz="1600" dirty="0" smtClean="0"/>
              <a:t> </a:t>
            </a:r>
            <a:r>
              <a:rPr lang="sk-SK" sz="1600" dirty="0" err="1" smtClean="0"/>
              <a:t>achievement</a:t>
            </a:r>
            <a:r>
              <a:rPr lang="sk-SK" sz="1600" dirty="0" smtClean="0"/>
              <a:t> </a:t>
            </a:r>
            <a:r>
              <a:rPr lang="sk-SK" sz="1600" dirty="0"/>
              <a:t>of </a:t>
            </a:r>
            <a:r>
              <a:rPr lang="sk-SK" sz="1600" dirty="0" err="1"/>
              <a:t>environmental</a:t>
            </a:r>
            <a:r>
              <a:rPr lang="sk-SK" sz="1600" dirty="0"/>
              <a:t> </a:t>
            </a:r>
            <a:r>
              <a:rPr lang="sk-SK" sz="1600" dirty="0" err="1"/>
              <a:t>objectives</a:t>
            </a:r>
            <a:r>
              <a:rPr lang="sk-SK" sz="1600" dirty="0"/>
              <a:t>.</a:t>
            </a:r>
            <a:endParaRPr lang="sk-SK" sz="1600" dirty="0">
              <a:latin typeface="Helvetica Neue"/>
            </a:endParaRPr>
          </a:p>
          <a:p>
            <a:endParaRPr lang="sk-SK" sz="2800" b="1" dirty="0">
              <a:solidFill>
                <a:srgbClr val="1289C4"/>
              </a:solidFill>
              <a:latin typeface="Helvetica Neue"/>
            </a:endParaRPr>
          </a:p>
        </p:txBody>
      </p:sp>
      <p:sp>
        <p:nvSpPr>
          <p:cNvPr id="11" name="BlokTextu 10"/>
          <p:cNvSpPr txBox="1"/>
          <p:nvPr/>
        </p:nvSpPr>
        <p:spPr>
          <a:xfrm>
            <a:off x="448156" y="6210524"/>
            <a:ext cx="8408809" cy="307777"/>
          </a:xfrm>
          <a:prstGeom prst="rect">
            <a:avLst/>
          </a:prstGeom>
          <a:noFill/>
        </p:spPr>
        <p:txBody>
          <a:bodyPr wrap="square" rtlCol="0">
            <a:spAutoFit/>
          </a:bodyPr>
          <a:lstStyle/>
          <a:p>
            <a:r>
              <a:rPr lang="sk-SK" sz="1400" i="1" dirty="0" err="1" smtClean="0">
                <a:latin typeface="Helvetica Neue"/>
              </a:rPr>
              <a:t>Source</a:t>
            </a:r>
            <a:r>
              <a:rPr lang="sk-SK" sz="1400" i="1" dirty="0">
                <a:latin typeface="Helvetica Neue"/>
              </a:rPr>
              <a:t>: </a:t>
            </a:r>
            <a:r>
              <a:rPr lang="sk-SK" sz="1400" i="1" dirty="0" smtClean="0">
                <a:latin typeface="Helvetica Neue"/>
              </a:rPr>
              <a:t> </a:t>
            </a:r>
            <a:r>
              <a:rPr lang="sk-SK" sz="1400" i="1" dirty="0" err="1" smtClean="0">
                <a:latin typeface="Helvetica Neue"/>
              </a:rPr>
              <a:t>Water</a:t>
            </a:r>
            <a:r>
              <a:rPr lang="sk-SK" sz="1400" i="1" dirty="0" smtClean="0">
                <a:latin typeface="Helvetica Neue"/>
              </a:rPr>
              <a:t> </a:t>
            </a:r>
            <a:r>
              <a:rPr lang="sk-SK" sz="1400" i="1" dirty="0" err="1" smtClean="0">
                <a:latin typeface="Helvetica Neue"/>
              </a:rPr>
              <a:t>plan</a:t>
            </a:r>
            <a:r>
              <a:rPr lang="sk-SK" sz="1400" i="1" dirty="0" smtClean="0">
                <a:latin typeface="Helvetica Neue"/>
              </a:rPr>
              <a:t> of </a:t>
            </a:r>
            <a:r>
              <a:rPr lang="sk-SK" sz="1400" i="1" dirty="0" err="1" smtClean="0">
                <a:latin typeface="Helvetica Neue"/>
              </a:rPr>
              <a:t>the</a:t>
            </a:r>
            <a:r>
              <a:rPr lang="sk-SK" sz="1400" i="1" dirty="0" smtClean="0">
                <a:latin typeface="Helvetica Neue"/>
              </a:rPr>
              <a:t> Slovak </a:t>
            </a:r>
            <a:r>
              <a:rPr lang="sk-SK" sz="1400" i="1" dirty="0" err="1" smtClean="0">
                <a:latin typeface="Helvetica Neue"/>
              </a:rPr>
              <a:t>republic</a:t>
            </a:r>
            <a:r>
              <a:rPr lang="sk-SK" sz="1400" i="1" dirty="0" smtClean="0">
                <a:latin typeface="Helvetica Neue"/>
              </a:rPr>
              <a:t>, 2010</a:t>
            </a:r>
            <a:endParaRPr lang="sk-SK" sz="1400" i="1" dirty="0">
              <a:latin typeface="Helvetica Neue"/>
            </a:endParaRPr>
          </a:p>
        </p:txBody>
      </p:sp>
    </p:spTree>
    <p:extLst>
      <p:ext uri="{BB962C8B-B14F-4D97-AF65-F5344CB8AC3E}">
        <p14:creationId xmlns:p14="http://schemas.microsoft.com/office/powerpoint/2010/main" val="425411389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4754</TotalTime>
  <Words>2304</Words>
  <Application>Microsoft Office PowerPoint</Application>
  <PresentationFormat>Prezentácia na obrazovke (4:3)</PresentationFormat>
  <Paragraphs>157</Paragraphs>
  <Slides>19</Slides>
  <Notes>0</Notes>
  <HiddenSlides>0</HiddenSlides>
  <MMClips>0</MMClips>
  <ScaleCrop>false</ScaleCrop>
  <HeadingPairs>
    <vt:vector size="4" baseType="variant">
      <vt:variant>
        <vt:lpstr>Motív</vt:lpstr>
      </vt:variant>
      <vt:variant>
        <vt:i4>1</vt:i4>
      </vt:variant>
      <vt:variant>
        <vt:lpstr>Nadpisy snímok</vt:lpstr>
      </vt:variant>
      <vt:variant>
        <vt:i4>19</vt:i4>
      </vt:variant>
    </vt:vector>
  </HeadingPairs>
  <TitlesOfParts>
    <vt:vector size="20" baseType="lpstr">
      <vt:lpstr>Origin</vt:lpstr>
      <vt:lpstr> The Water Framework Directive:  Directive 2000/60/EC SLOVAKIA</vt:lpstr>
      <vt:lpstr>CONTENT</vt:lpstr>
      <vt:lpstr>STATISTICS</vt:lpstr>
      <vt:lpstr>STATISTICS</vt:lpstr>
      <vt:lpstr>STATISTICS</vt:lpstr>
      <vt:lpstr>STATISTICS</vt:lpstr>
      <vt:lpstr>STATE OF IMPLEMENTATION</vt:lpstr>
      <vt:lpstr>STATE OF IMPLEMENTATION</vt:lpstr>
      <vt:lpstr>STATE OF IMPLEMENTATION</vt:lpstr>
      <vt:lpstr>STATE OF IMPLEMENTATION</vt:lpstr>
      <vt:lpstr>STATE OF IMPLEMENTATION</vt:lpstr>
      <vt:lpstr>NATIONAL LEGISLATION</vt:lpstr>
      <vt:lpstr>NATIONAL LEGISLATION</vt:lpstr>
      <vt:lpstr>ASSESSMENT</vt:lpstr>
      <vt:lpstr>ASESSMENT</vt:lpstr>
      <vt:lpstr>RECOMMENDATIONS</vt:lpstr>
      <vt:lpstr>BEST PRACTICE</vt:lpstr>
      <vt:lpstr>Q &amp; 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Stimulating the processing of used materials</dc:title>
  <dc:creator>Ivan Petarčić</dc:creator>
  <cp:lastModifiedBy>Tatiana Caplova</cp:lastModifiedBy>
  <cp:revision>136</cp:revision>
  <dcterms:created xsi:type="dcterms:W3CDTF">2017-01-22T16:26:41Z</dcterms:created>
  <dcterms:modified xsi:type="dcterms:W3CDTF">2017-09-13T20:22:35Z</dcterms:modified>
</cp:coreProperties>
</file>