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3" r:id="rId5"/>
    <p:sldId id="272" r:id="rId6"/>
    <p:sldId id="274" r:id="rId7"/>
    <p:sldId id="277" r:id="rId8"/>
    <p:sldId id="259" r:id="rId9"/>
    <p:sldId id="278" r:id="rId10"/>
    <p:sldId id="275" r:id="rId11"/>
    <p:sldId id="276" r:id="rId12"/>
    <p:sldId id="260" r:id="rId13"/>
    <p:sldId id="261" r:id="rId1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DE785F-A408-4C29-984B-2C6DD4BEE3EA}"/>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a:extLst>
              <a:ext uri="{FF2B5EF4-FFF2-40B4-BE49-F238E27FC236}">
                <a16:creationId xmlns:a16="http://schemas.microsoft.com/office/drawing/2014/main" id="{0B38FF20-94B5-4767-943A-464CEB4223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47BAF2D-34E6-439D-915C-6AF17ED54A7C}"/>
              </a:ext>
            </a:extLst>
          </p:cNvPr>
          <p:cNvSpPr>
            <a:spLocks noGrp="1"/>
          </p:cNvSpPr>
          <p:nvPr>
            <p:ph type="dt" sz="half" idx="10"/>
          </p:nvPr>
        </p:nvSpPr>
        <p:spPr/>
        <p:txBody>
          <a:bodyPr/>
          <a:lstStyle/>
          <a:p>
            <a:fld id="{B8A23941-3DB6-4D92-B143-5BEBEA618810}" type="datetimeFigureOut">
              <a:rPr lang="it-IT" smtClean="0"/>
              <a:t>12/09/2017</a:t>
            </a:fld>
            <a:endParaRPr lang="it-IT"/>
          </a:p>
        </p:txBody>
      </p:sp>
      <p:sp>
        <p:nvSpPr>
          <p:cNvPr id="5" name="Segnaposto piè di pagina 4">
            <a:extLst>
              <a:ext uri="{FF2B5EF4-FFF2-40B4-BE49-F238E27FC236}">
                <a16:creationId xmlns:a16="http://schemas.microsoft.com/office/drawing/2014/main" id="{349278E3-B515-4DAC-827E-E612970548E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0BFDC56-6853-41D3-850C-04E571D2C666}"/>
              </a:ext>
            </a:extLst>
          </p:cNvPr>
          <p:cNvSpPr>
            <a:spLocks noGrp="1"/>
          </p:cNvSpPr>
          <p:nvPr>
            <p:ph type="sldNum" sz="quarter" idx="12"/>
          </p:nvPr>
        </p:nvSpPr>
        <p:spPr/>
        <p:txBody>
          <a:bodyPr/>
          <a:lstStyle/>
          <a:p>
            <a:fld id="{302C8BFA-9E15-4808-BF4B-D8A4FF0026C9}" type="slidenum">
              <a:rPr lang="it-IT" smtClean="0"/>
              <a:t>‹N›</a:t>
            </a:fld>
            <a:endParaRPr lang="it-IT"/>
          </a:p>
        </p:txBody>
      </p:sp>
    </p:spTree>
    <p:extLst>
      <p:ext uri="{BB962C8B-B14F-4D97-AF65-F5344CB8AC3E}">
        <p14:creationId xmlns:p14="http://schemas.microsoft.com/office/powerpoint/2010/main" val="267451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2B0399-D0AF-4A05-90DC-8F18A2D5F37E}"/>
              </a:ext>
            </a:extLst>
          </p:cNvPr>
          <p:cNvSpPr>
            <a:spLocks noGrp="1"/>
          </p:cNvSpPr>
          <p:nvPr>
            <p:ph type="title"/>
          </p:nvPr>
        </p:nvSpPr>
        <p:spPr/>
        <p:txBody>
          <a:bodyPr/>
          <a:lstStyle/>
          <a:p>
            <a:r>
              <a:rPr lang="it-IT"/>
              <a:t>Fare clic per modificare lo stile del titolo</a:t>
            </a:r>
          </a:p>
        </p:txBody>
      </p:sp>
      <p:sp>
        <p:nvSpPr>
          <p:cNvPr id="3" name="Segnaposto testo verticale 2">
            <a:extLst>
              <a:ext uri="{FF2B5EF4-FFF2-40B4-BE49-F238E27FC236}">
                <a16:creationId xmlns:a16="http://schemas.microsoft.com/office/drawing/2014/main" id="{3E9DDDDF-5467-4C0C-B1D1-2D1892CE3D1E}"/>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75CA670-1996-4487-957E-5FCDCA8A3711}"/>
              </a:ext>
            </a:extLst>
          </p:cNvPr>
          <p:cNvSpPr>
            <a:spLocks noGrp="1"/>
          </p:cNvSpPr>
          <p:nvPr>
            <p:ph type="dt" sz="half" idx="10"/>
          </p:nvPr>
        </p:nvSpPr>
        <p:spPr/>
        <p:txBody>
          <a:bodyPr/>
          <a:lstStyle/>
          <a:p>
            <a:fld id="{B8A23941-3DB6-4D92-B143-5BEBEA618810}" type="datetimeFigureOut">
              <a:rPr lang="it-IT" smtClean="0"/>
              <a:t>12/09/2017</a:t>
            </a:fld>
            <a:endParaRPr lang="it-IT"/>
          </a:p>
        </p:txBody>
      </p:sp>
      <p:sp>
        <p:nvSpPr>
          <p:cNvPr id="5" name="Segnaposto piè di pagina 4">
            <a:extLst>
              <a:ext uri="{FF2B5EF4-FFF2-40B4-BE49-F238E27FC236}">
                <a16:creationId xmlns:a16="http://schemas.microsoft.com/office/drawing/2014/main" id="{FBE568F1-A035-4C2F-BE90-B96CFBA0727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4CC2B65-BFAB-42B7-AFA8-46173BD92221}"/>
              </a:ext>
            </a:extLst>
          </p:cNvPr>
          <p:cNvSpPr>
            <a:spLocks noGrp="1"/>
          </p:cNvSpPr>
          <p:nvPr>
            <p:ph type="sldNum" sz="quarter" idx="12"/>
          </p:nvPr>
        </p:nvSpPr>
        <p:spPr/>
        <p:txBody>
          <a:bodyPr/>
          <a:lstStyle/>
          <a:p>
            <a:fld id="{302C8BFA-9E15-4808-BF4B-D8A4FF0026C9}" type="slidenum">
              <a:rPr lang="it-IT" smtClean="0"/>
              <a:t>‹N›</a:t>
            </a:fld>
            <a:endParaRPr lang="it-IT"/>
          </a:p>
        </p:txBody>
      </p:sp>
    </p:spTree>
    <p:extLst>
      <p:ext uri="{BB962C8B-B14F-4D97-AF65-F5344CB8AC3E}">
        <p14:creationId xmlns:p14="http://schemas.microsoft.com/office/powerpoint/2010/main" val="744189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374EB63-2A4A-4802-B58C-A5E20541B1D2}"/>
              </a:ext>
            </a:extLst>
          </p:cNvPr>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a:extLst>
              <a:ext uri="{FF2B5EF4-FFF2-40B4-BE49-F238E27FC236}">
                <a16:creationId xmlns:a16="http://schemas.microsoft.com/office/drawing/2014/main" id="{063D64BE-CB93-4311-863E-8E873D865030}"/>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0C64EEC-191C-43AC-A56E-FD6BEB56CC48}"/>
              </a:ext>
            </a:extLst>
          </p:cNvPr>
          <p:cNvSpPr>
            <a:spLocks noGrp="1"/>
          </p:cNvSpPr>
          <p:nvPr>
            <p:ph type="dt" sz="half" idx="10"/>
          </p:nvPr>
        </p:nvSpPr>
        <p:spPr/>
        <p:txBody>
          <a:bodyPr/>
          <a:lstStyle/>
          <a:p>
            <a:fld id="{B8A23941-3DB6-4D92-B143-5BEBEA618810}" type="datetimeFigureOut">
              <a:rPr lang="it-IT" smtClean="0"/>
              <a:t>12/09/2017</a:t>
            </a:fld>
            <a:endParaRPr lang="it-IT"/>
          </a:p>
        </p:txBody>
      </p:sp>
      <p:sp>
        <p:nvSpPr>
          <p:cNvPr id="5" name="Segnaposto piè di pagina 4">
            <a:extLst>
              <a:ext uri="{FF2B5EF4-FFF2-40B4-BE49-F238E27FC236}">
                <a16:creationId xmlns:a16="http://schemas.microsoft.com/office/drawing/2014/main" id="{2B7F5AF2-9EE7-4D85-9CEB-C19A15BDB1E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4FA9511-7921-4DBD-885F-D13991F1FF6F}"/>
              </a:ext>
            </a:extLst>
          </p:cNvPr>
          <p:cNvSpPr>
            <a:spLocks noGrp="1"/>
          </p:cNvSpPr>
          <p:nvPr>
            <p:ph type="sldNum" sz="quarter" idx="12"/>
          </p:nvPr>
        </p:nvSpPr>
        <p:spPr/>
        <p:txBody>
          <a:bodyPr/>
          <a:lstStyle/>
          <a:p>
            <a:fld id="{302C8BFA-9E15-4808-BF4B-D8A4FF0026C9}" type="slidenum">
              <a:rPr lang="it-IT" smtClean="0"/>
              <a:t>‹N›</a:t>
            </a:fld>
            <a:endParaRPr lang="it-IT"/>
          </a:p>
        </p:txBody>
      </p:sp>
    </p:spTree>
    <p:extLst>
      <p:ext uri="{BB962C8B-B14F-4D97-AF65-F5344CB8AC3E}">
        <p14:creationId xmlns:p14="http://schemas.microsoft.com/office/powerpoint/2010/main" val="3575881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CB61D8-CF8B-4F6B-A385-6134D73CD9AB}"/>
              </a:ext>
            </a:extLst>
          </p:cNvPr>
          <p:cNvSpPr>
            <a:spLocks noGrp="1"/>
          </p:cNvSpPr>
          <p:nvPr>
            <p:ph type="title"/>
          </p:nvPr>
        </p:nvSpPr>
        <p:spPr/>
        <p:txBody>
          <a:bodyPr/>
          <a:lstStyle/>
          <a:p>
            <a:r>
              <a:rPr lang="it-IT"/>
              <a:t>Fare clic per modificare lo stile del titolo</a:t>
            </a:r>
          </a:p>
        </p:txBody>
      </p:sp>
      <p:sp>
        <p:nvSpPr>
          <p:cNvPr id="3" name="Segnaposto contenuto 2">
            <a:extLst>
              <a:ext uri="{FF2B5EF4-FFF2-40B4-BE49-F238E27FC236}">
                <a16:creationId xmlns:a16="http://schemas.microsoft.com/office/drawing/2014/main" id="{9AA90FDF-6956-499D-A6F9-215C4F3A41C7}"/>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C6C0889-BC79-408B-A85A-B8BDF626DE62}"/>
              </a:ext>
            </a:extLst>
          </p:cNvPr>
          <p:cNvSpPr>
            <a:spLocks noGrp="1"/>
          </p:cNvSpPr>
          <p:nvPr>
            <p:ph type="dt" sz="half" idx="10"/>
          </p:nvPr>
        </p:nvSpPr>
        <p:spPr/>
        <p:txBody>
          <a:bodyPr/>
          <a:lstStyle/>
          <a:p>
            <a:fld id="{B8A23941-3DB6-4D92-B143-5BEBEA618810}" type="datetimeFigureOut">
              <a:rPr lang="it-IT" smtClean="0"/>
              <a:t>12/09/2017</a:t>
            </a:fld>
            <a:endParaRPr lang="it-IT"/>
          </a:p>
        </p:txBody>
      </p:sp>
      <p:sp>
        <p:nvSpPr>
          <p:cNvPr id="5" name="Segnaposto piè di pagina 4">
            <a:extLst>
              <a:ext uri="{FF2B5EF4-FFF2-40B4-BE49-F238E27FC236}">
                <a16:creationId xmlns:a16="http://schemas.microsoft.com/office/drawing/2014/main" id="{48B183FD-0940-4E3C-BD6E-846E7BD9442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DF462F3-655B-4EF6-A341-DB72B26C49A7}"/>
              </a:ext>
            </a:extLst>
          </p:cNvPr>
          <p:cNvSpPr>
            <a:spLocks noGrp="1"/>
          </p:cNvSpPr>
          <p:nvPr>
            <p:ph type="sldNum" sz="quarter" idx="12"/>
          </p:nvPr>
        </p:nvSpPr>
        <p:spPr/>
        <p:txBody>
          <a:bodyPr/>
          <a:lstStyle/>
          <a:p>
            <a:fld id="{302C8BFA-9E15-4808-BF4B-D8A4FF0026C9}" type="slidenum">
              <a:rPr lang="it-IT" smtClean="0"/>
              <a:t>‹N›</a:t>
            </a:fld>
            <a:endParaRPr lang="it-IT"/>
          </a:p>
        </p:txBody>
      </p:sp>
    </p:spTree>
    <p:extLst>
      <p:ext uri="{BB962C8B-B14F-4D97-AF65-F5344CB8AC3E}">
        <p14:creationId xmlns:p14="http://schemas.microsoft.com/office/powerpoint/2010/main" val="3023088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6B472B-0B5E-4AEC-962D-4915BDAFFA19}"/>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a:extLst>
              <a:ext uri="{FF2B5EF4-FFF2-40B4-BE49-F238E27FC236}">
                <a16:creationId xmlns:a16="http://schemas.microsoft.com/office/drawing/2014/main" id="{402DC578-B1F2-4FFC-9ED5-674A3037DE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CE5FED73-7AAE-480A-9097-B4870487DE58}"/>
              </a:ext>
            </a:extLst>
          </p:cNvPr>
          <p:cNvSpPr>
            <a:spLocks noGrp="1"/>
          </p:cNvSpPr>
          <p:nvPr>
            <p:ph type="dt" sz="half" idx="10"/>
          </p:nvPr>
        </p:nvSpPr>
        <p:spPr/>
        <p:txBody>
          <a:bodyPr/>
          <a:lstStyle/>
          <a:p>
            <a:fld id="{B8A23941-3DB6-4D92-B143-5BEBEA618810}" type="datetimeFigureOut">
              <a:rPr lang="it-IT" smtClean="0"/>
              <a:t>12/09/2017</a:t>
            </a:fld>
            <a:endParaRPr lang="it-IT"/>
          </a:p>
        </p:txBody>
      </p:sp>
      <p:sp>
        <p:nvSpPr>
          <p:cNvPr id="5" name="Segnaposto piè di pagina 4">
            <a:extLst>
              <a:ext uri="{FF2B5EF4-FFF2-40B4-BE49-F238E27FC236}">
                <a16:creationId xmlns:a16="http://schemas.microsoft.com/office/drawing/2014/main" id="{1A2FF95B-0C64-4F21-8CCF-F60ECE275D3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A6D80B1-0C87-4C69-8921-6DCF0760C54B}"/>
              </a:ext>
            </a:extLst>
          </p:cNvPr>
          <p:cNvSpPr>
            <a:spLocks noGrp="1"/>
          </p:cNvSpPr>
          <p:nvPr>
            <p:ph type="sldNum" sz="quarter" idx="12"/>
          </p:nvPr>
        </p:nvSpPr>
        <p:spPr/>
        <p:txBody>
          <a:bodyPr/>
          <a:lstStyle/>
          <a:p>
            <a:fld id="{302C8BFA-9E15-4808-BF4B-D8A4FF0026C9}" type="slidenum">
              <a:rPr lang="it-IT" smtClean="0"/>
              <a:t>‹N›</a:t>
            </a:fld>
            <a:endParaRPr lang="it-IT"/>
          </a:p>
        </p:txBody>
      </p:sp>
    </p:spTree>
    <p:extLst>
      <p:ext uri="{BB962C8B-B14F-4D97-AF65-F5344CB8AC3E}">
        <p14:creationId xmlns:p14="http://schemas.microsoft.com/office/powerpoint/2010/main" val="625947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8BE854-F65E-4C5A-9882-EFFD7178F5A4}"/>
              </a:ext>
            </a:extLst>
          </p:cNvPr>
          <p:cNvSpPr>
            <a:spLocks noGrp="1"/>
          </p:cNvSpPr>
          <p:nvPr>
            <p:ph type="title"/>
          </p:nvPr>
        </p:nvSpPr>
        <p:spPr/>
        <p:txBody>
          <a:bodyPr/>
          <a:lstStyle/>
          <a:p>
            <a:r>
              <a:rPr lang="it-IT"/>
              <a:t>Fare clic per modificare lo stile del titolo</a:t>
            </a:r>
          </a:p>
        </p:txBody>
      </p:sp>
      <p:sp>
        <p:nvSpPr>
          <p:cNvPr id="3" name="Segnaposto contenuto 2">
            <a:extLst>
              <a:ext uri="{FF2B5EF4-FFF2-40B4-BE49-F238E27FC236}">
                <a16:creationId xmlns:a16="http://schemas.microsoft.com/office/drawing/2014/main" id="{420AEA56-E7E7-40C4-913B-097CDE199FBA}"/>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CD1B856B-AF3E-4621-AA80-2E42CC6FE259}"/>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1E732BF1-AB8D-4015-9F9B-8090B47AB17C}"/>
              </a:ext>
            </a:extLst>
          </p:cNvPr>
          <p:cNvSpPr>
            <a:spLocks noGrp="1"/>
          </p:cNvSpPr>
          <p:nvPr>
            <p:ph type="dt" sz="half" idx="10"/>
          </p:nvPr>
        </p:nvSpPr>
        <p:spPr/>
        <p:txBody>
          <a:bodyPr/>
          <a:lstStyle/>
          <a:p>
            <a:fld id="{B8A23941-3DB6-4D92-B143-5BEBEA618810}" type="datetimeFigureOut">
              <a:rPr lang="it-IT" smtClean="0"/>
              <a:t>12/09/2017</a:t>
            </a:fld>
            <a:endParaRPr lang="it-IT"/>
          </a:p>
        </p:txBody>
      </p:sp>
      <p:sp>
        <p:nvSpPr>
          <p:cNvPr id="6" name="Segnaposto piè di pagina 5">
            <a:extLst>
              <a:ext uri="{FF2B5EF4-FFF2-40B4-BE49-F238E27FC236}">
                <a16:creationId xmlns:a16="http://schemas.microsoft.com/office/drawing/2014/main" id="{AF67D823-2EBD-4456-A6BD-12E2D764384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953D552-EA2B-4F6C-BD9D-BDBC4D26031B}"/>
              </a:ext>
            </a:extLst>
          </p:cNvPr>
          <p:cNvSpPr>
            <a:spLocks noGrp="1"/>
          </p:cNvSpPr>
          <p:nvPr>
            <p:ph type="sldNum" sz="quarter" idx="12"/>
          </p:nvPr>
        </p:nvSpPr>
        <p:spPr/>
        <p:txBody>
          <a:bodyPr/>
          <a:lstStyle/>
          <a:p>
            <a:fld id="{302C8BFA-9E15-4808-BF4B-D8A4FF0026C9}" type="slidenum">
              <a:rPr lang="it-IT" smtClean="0"/>
              <a:t>‹N›</a:t>
            </a:fld>
            <a:endParaRPr lang="it-IT"/>
          </a:p>
        </p:txBody>
      </p:sp>
    </p:spTree>
    <p:extLst>
      <p:ext uri="{BB962C8B-B14F-4D97-AF65-F5344CB8AC3E}">
        <p14:creationId xmlns:p14="http://schemas.microsoft.com/office/powerpoint/2010/main" val="2868821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43D5E0-A8DF-4FA7-9F1E-D309C158CED4}"/>
              </a:ext>
            </a:extLst>
          </p:cNvPr>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a:extLst>
              <a:ext uri="{FF2B5EF4-FFF2-40B4-BE49-F238E27FC236}">
                <a16:creationId xmlns:a16="http://schemas.microsoft.com/office/drawing/2014/main" id="{58F0708D-4C8A-453C-8EFA-FFFC8F5D42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039F24A5-FB90-4E24-9C15-045343E403C7}"/>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D37829B7-F149-444D-8FB5-1A16D29B78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962074EE-B9BE-46AA-A3DB-911BF30AAA2A}"/>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39458791-5686-4D36-8638-55F93C20EE39}"/>
              </a:ext>
            </a:extLst>
          </p:cNvPr>
          <p:cNvSpPr>
            <a:spLocks noGrp="1"/>
          </p:cNvSpPr>
          <p:nvPr>
            <p:ph type="dt" sz="half" idx="10"/>
          </p:nvPr>
        </p:nvSpPr>
        <p:spPr/>
        <p:txBody>
          <a:bodyPr/>
          <a:lstStyle/>
          <a:p>
            <a:fld id="{B8A23941-3DB6-4D92-B143-5BEBEA618810}" type="datetimeFigureOut">
              <a:rPr lang="it-IT" smtClean="0"/>
              <a:t>12/09/2017</a:t>
            </a:fld>
            <a:endParaRPr lang="it-IT"/>
          </a:p>
        </p:txBody>
      </p:sp>
      <p:sp>
        <p:nvSpPr>
          <p:cNvPr id="8" name="Segnaposto piè di pagina 7">
            <a:extLst>
              <a:ext uri="{FF2B5EF4-FFF2-40B4-BE49-F238E27FC236}">
                <a16:creationId xmlns:a16="http://schemas.microsoft.com/office/drawing/2014/main" id="{87A86DFA-6865-48F4-BFBE-BAF886233CCC}"/>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9C75DBED-B621-45EA-B0BB-521FA550B539}"/>
              </a:ext>
            </a:extLst>
          </p:cNvPr>
          <p:cNvSpPr>
            <a:spLocks noGrp="1"/>
          </p:cNvSpPr>
          <p:nvPr>
            <p:ph type="sldNum" sz="quarter" idx="12"/>
          </p:nvPr>
        </p:nvSpPr>
        <p:spPr/>
        <p:txBody>
          <a:bodyPr/>
          <a:lstStyle/>
          <a:p>
            <a:fld id="{302C8BFA-9E15-4808-BF4B-D8A4FF0026C9}" type="slidenum">
              <a:rPr lang="it-IT" smtClean="0"/>
              <a:t>‹N›</a:t>
            </a:fld>
            <a:endParaRPr lang="it-IT"/>
          </a:p>
        </p:txBody>
      </p:sp>
    </p:spTree>
    <p:extLst>
      <p:ext uri="{BB962C8B-B14F-4D97-AF65-F5344CB8AC3E}">
        <p14:creationId xmlns:p14="http://schemas.microsoft.com/office/powerpoint/2010/main" val="1163882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9C6F15-005E-473E-A2F6-A238D829FCD6}"/>
              </a:ext>
            </a:extLst>
          </p:cNvPr>
          <p:cNvSpPr>
            <a:spLocks noGrp="1"/>
          </p:cNvSpPr>
          <p:nvPr>
            <p:ph type="title"/>
          </p:nvPr>
        </p:nvSpPr>
        <p:spPr/>
        <p:txBody>
          <a:bodyPr/>
          <a:lstStyle/>
          <a:p>
            <a:r>
              <a:rPr lang="it-IT"/>
              <a:t>Fare clic per modificare lo stile del titolo</a:t>
            </a:r>
          </a:p>
        </p:txBody>
      </p:sp>
      <p:sp>
        <p:nvSpPr>
          <p:cNvPr id="3" name="Segnaposto data 2">
            <a:extLst>
              <a:ext uri="{FF2B5EF4-FFF2-40B4-BE49-F238E27FC236}">
                <a16:creationId xmlns:a16="http://schemas.microsoft.com/office/drawing/2014/main" id="{7D96890C-75D0-4DCE-9BE4-BD97DDAF831F}"/>
              </a:ext>
            </a:extLst>
          </p:cNvPr>
          <p:cNvSpPr>
            <a:spLocks noGrp="1"/>
          </p:cNvSpPr>
          <p:nvPr>
            <p:ph type="dt" sz="half" idx="10"/>
          </p:nvPr>
        </p:nvSpPr>
        <p:spPr/>
        <p:txBody>
          <a:bodyPr/>
          <a:lstStyle/>
          <a:p>
            <a:fld id="{B8A23941-3DB6-4D92-B143-5BEBEA618810}" type="datetimeFigureOut">
              <a:rPr lang="it-IT" smtClean="0"/>
              <a:t>12/09/2017</a:t>
            </a:fld>
            <a:endParaRPr lang="it-IT"/>
          </a:p>
        </p:txBody>
      </p:sp>
      <p:sp>
        <p:nvSpPr>
          <p:cNvPr id="4" name="Segnaposto piè di pagina 3">
            <a:extLst>
              <a:ext uri="{FF2B5EF4-FFF2-40B4-BE49-F238E27FC236}">
                <a16:creationId xmlns:a16="http://schemas.microsoft.com/office/drawing/2014/main" id="{5646B8AD-6273-433E-9888-611BB9C483AC}"/>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5BFBBD5-C690-4449-8DAE-9AEE464DEDBA}"/>
              </a:ext>
            </a:extLst>
          </p:cNvPr>
          <p:cNvSpPr>
            <a:spLocks noGrp="1"/>
          </p:cNvSpPr>
          <p:nvPr>
            <p:ph type="sldNum" sz="quarter" idx="12"/>
          </p:nvPr>
        </p:nvSpPr>
        <p:spPr/>
        <p:txBody>
          <a:bodyPr/>
          <a:lstStyle/>
          <a:p>
            <a:fld id="{302C8BFA-9E15-4808-BF4B-D8A4FF0026C9}" type="slidenum">
              <a:rPr lang="it-IT" smtClean="0"/>
              <a:t>‹N›</a:t>
            </a:fld>
            <a:endParaRPr lang="it-IT"/>
          </a:p>
        </p:txBody>
      </p:sp>
    </p:spTree>
    <p:extLst>
      <p:ext uri="{BB962C8B-B14F-4D97-AF65-F5344CB8AC3E}">
        <p14:creationId xmlns:p14="http://schemas.microsoft.com/office/powerpoint/2010/main" val="588745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0600B330-BE3F-4497-8666-90AAEDF282EA}"/>
              </a:ext>
            </a:extLst>
          </p:cNvPr>
          <p:cNvSpPr>
            <a:spLocks noGrp="1"/>
          </p:cNvSpPr>
          <p:nvPr>
            <p:ph type="dt" sz="half" idx="10"/>
          </p:nvPr>
        </p:nvSpPr>
        <p:spPr/>
        <p:txBody>
          <a:bodyPr/>
          <a:lstStyle/>
          <a:p>
            <a:fld id="{B8A23941-3DB6-4D92-B143-5BEBEA618810}" type="datetimeFigureOut">
              <a:rPr lang="it-IT" smtClean="0"/>
              <a:t>12/09/2017</a:t>
            </a:fld>
            <a:endParaRPr lang="it-IT"/>
          </a:p>
        </p:txBody>
      </p:sp>
      <p:sp>
        <p:nvSpPr>
          <p:cNvPr id="3" name="Segnaposto piè di pagina 2">
            <a:extLst>
              <a:ext uri="{FF2B5EF4-FFF2-40B4-BE49-F238E27FC236}">
                <a16:creationId xmlns:a16="http://schemas.microsoft.com/office/drawing/2014/main" id="{A27C410D-2333-4096-9027-5F3F9659FB81}"/>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8E594B35-E360-4E24-85F0-326806703A88}"/>
              </a:ext>
            </a:extLst>
          </p:cNvPr>
          <p:cNvSpPr>
            <a:spLocks noGrp="1"/>
          </p:cNvSpPr>
          <p:nvPr>
            <p:ph type="sldNum" sz="quarter" idx="12"/>
          </p:nvPr>
        </p:nvSpPr>
        <p:spPr/>
        <p:txBody>
          <a:bodyPr/>
          <a:lstStyle/>
          <a:p>
            <a:fld id="{302C8BFA-9E15-4808-BF4B-D8A4FF0026C9}" type="slidenum">
              <a:rPr lang="it-IT" smtClean="0"/>
              <a:t>‹N›</a:t>
            </a:fld>
            <a:endParaRPr lang="it-IT"/>
          </a:p>
        </p:txBody>
      </p:sp>
    </p:spTree>
    <p:extLst>
      <p:ext uri="{BB962C8B-B14F-4D97-AF65-F5344CB8AC3E}">
        <p14:creationId xmlns:p14="http://schemas.microsoft.com/office/powerpoint/2010/main" val="2440748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DA24B0-DC84-420F-BD04-574A53782321}"/>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a:extLst>
              <a:ext uri="{FF2B5EF4-FFF2-40B4-BE49-F238E27FC236}">
                <a16:creationId xmlns:a16="http://schemas.microsoft.com/office/drawing/2014/main" id="{9A0CFEBC-BCD5-4F12-984F-6B74C3E4D5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37554096-3582-4B4B-82A5-9CE3CC09AD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1023863E-39DE-42D0-A248-6A29FE40A194}"/>
              </a:ext>
            </a:extLst>
          </p:cNvPr>
          <p:cNvSpPr>
            <a:spLocks noGrp="1"/>
          </p:cNvSpPr>
          <p:nvPr>
            <p:ph type="dt" sz="half" idx="10"/>
          </p:nvPr>
        </p:nvSpPr>
        <p:spPr/>
        <p:txBody>
          <a:bodyPr/>
          <a:lstStyle/>
          <a:p>
            <a:fld id="{B8A23941-3DB6-4D92-B143-5BEBEA618810}" type="datetimeFigureOut">
              <a:rPr lang="it-IT" smtClean="0"/>
              <a:t>12/09/2017</a:t>
            </a:fld>
            <a:endParaRPr lang="it-IT"/>
          </a:p>
        </p:txBody>
      </p:sp>
      <p:sp>
        <p:nvSpPr>
          <p:cNvPr id="6" name="Segnaposto piè di pagina 5">
            <a:extLst>
              <a:ext uri="{FF2B5EF4-FFF2-40B4-BE49-F238E27FC236}">
                <a16:creationId xmlns:a16="http://schemas.microsoft.com/office/drawing/2014/main" id="{1BE0E12D-7D04-4A3B-A4DF-C69F1649F5E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BE193DB-3084-49FC-B5D8-249996BAA42E}"/>
              </a:ext>
            </a:extLst>
          </p:cNvPr>
          <p:cNvSpPr>
            <a:spLocks noGrp="1"/>
          </p:cNvSpPr>
          <p:nvPr>
            <p:ph type="sldNum" sz="quarter" idx="12"/>
          </p:nvPr>
        </p:nvSpPr>
        <p:spPr/>
        <p:txBody>
          <a:bodyPr/>
          <a:lstStyle/>
          <a:p>
            <a:fld id="{302C8BFA-9E15-4808-BF4B-D8A4FF0026C9}" type="slidenum">
              <a:rPr lang="it-IT" smtClean="0"/>
              <a:t>‹N›</a:t>
            </a:fld>
            <a:endParaRPr lang="it-IT"/>
          </a:p>
        </p:txBody>
      </p:sp>
    </p:spTree>
    <p:extLst>
      <p:ext uri="{BB962C8B-B14F-4D97-AF65-F5344CB8AC3E}">
        <p14:creationId xmlns:p14="http://schemas.microsoft.com/office/powerpoint/2010/main" val="389269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F7D517-9B6A-4023-B2EB-875CE9698A0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a:extLst>
              <a:ext uri="{FF2B5EF4-FFF2-40B4-BE49-F238E27FC236}">
                <a16:creationId xmlns:a16="http://schemas.microsoft.com/office/drawing/2014/main" id="{62507684-40C1-45F5-8205-7390910925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5A2116CA-4DB5-4442-83EF-E709E170BE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6073C4B2-ECAB-4E23-8DC7-98DF8F742C39}"/>
              </a:ext>
            </a:extLst>
          </p:cNvPr>
          <p:cNvSpPr>
            <a:spLocks noGrp="1"/>
          </p:cNvSpPr>
          <p:nvPr>
            <p:ph type="dt" sz="half" idx="10"/>
          </p:nvPr>
        </p:nvSpPr>
        <p:spPr/>
        <p:txBody>
          <a:bodyPr/>
          <a:lstStyle/>
          <a:p>
            <a:fld id="{B8A23941-3DB6-4D92-B143-5BEBEA618810}" type="datetimeFigureOut">
              <a:rPr lang="it-IT" smtClean="0"/>
              <a:t>12/09/2017</a:t>
            </a:fld>
            <a:endParaRPr lang="it-IT"/>
          </a:p>
        </p:txBody>
      </p:sp>
      <p:sp>
        <p:nvSpPr>
          <p:cNvPr id="6" name="Segnaposto piè di pagina 5">
            <a:extLst>
              <a:ext uri="{FF2B5EF4-FFF2-40B4-BE49-F238E27FC236}">
                <a16:creationId xmlns:a16="http://schemas.microsoft.com/office/drawing/2014/main" id="{F238A8D6-43FD-464B-9B65-8897795772C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6847A61-97AC-456D-830A-D2869ACD8E06}"/>
              </a:ext>
            </a:extLst>
          </p:cNvPr>
          <p:cNvSpPr>
            <a:spLocks noGrp="1"/>
          </p:cNvSpPr>
          <p:nvPr>
            <p:ph type="sldNum" sz="quarter" idx="12"/>
          </p:nvPr>
        </p:nvSpPr>
        <p:spPr/>
        <p:txBody>
          <a:bodyPr/>
          <a:lstStyle/>
          <a:p>
            <a:fld id="{302C8BFA-9E15-4808-BF4B-D8A4FF0026C9}" type="slidenum">
              <a:rPr lang="it-IT" smtClean="0"/>
              <a:t>‹N›</a:t>
            </a:fld>
            <a:endParaRPr lang="it-IT"/>
          </a:p>
        </p:txBody>
      </p:sp>
    </p:spTree>
    <p:extLst>
      <p:ext uri="{BB962C8B-B14F-4D97-AF65-F5344CB8AC3E}">
        <p14:creationId xmlns:p14="http://schemas.microsoft.com/office/powerpoint/2010/main" val="18665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98366BD0-DB8C-4EDD-974F-F88070AE2C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a:extLst>
              <a:ext uri="{FF2B5EF4-FFF2-40B4-BE49-F238E27FC236}">
                <a16:creationId xmlns:a16="http://schemas.microsoft.com/office/drawing/2014/main" id="{152CA9A5-2305-48A0-B10B-0DD15060CE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5DAAF32-9309-4C41-A24E-A777C8817B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A23941-3DB6-4D92-B143-5BEBEA618810}" type="datetimeFigureOut">
              <a:rPr lang="it-IT" smtClean="0"/>
              <a:t>12/09/2017</a:t>
            </a:fld>
            <a:endParaRPr lang="it-IT"/>
          </a:p>
        </p:txBody>
      </p:sp>
      <p:sp>
        <p:nvSpPr>
          <p:cNvPr id="5" name="Segnaposto piè di pagina 4">
            <a:extLst>
              <a:ext uri="{FF2B5EF4-FFF2-40B4-BE49-F238E27FC236}">
                <a16:creationId xmlns:a16="http://schemas.microsoft.com/office/drawing/2014/main" id="{62A18EFC-8E3E-4B6F-B5F6-E8C3ED9571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4CEE8B0F-695A-4009-847D-D507A9DFC9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2C8BFA-9E15-4808-BF4B-D8A4FF0026C9}" type="slidenum">
              <a:rPr lang="it-IT" smtClean="0"/>
              <a:t>‹N›</a:t>
            </a:fld>
            <a:endParaRPr lang="it-IT"/>
          </a:p>
        </p:txBody>
      </p:sp>
    </p:spTree>
    <p:extLst>
      <p:ext uri="{BB962C8B-B14F-4D97-AF65-F5344CB8AC3E}">
        <p14:creationId xmlns:p14="http://schemas.microsoft.com/office/powerpoint/2010/main" val="32176928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jpg"/><Relationship Id="rId4" Type="http://schemas.openxmlformats.org/officeDocument/2006/relationships/image" Target="../media/image9.jpg"/></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728F45DF-8A7D-46D5-A757-D2815E5673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A84DFDF3-78D3-4A68-A217-A1D9E3C0E9D0}"/>
              </a:ext>
            </a:extLst>
          </p:cNvPr>
          <p:cNvSpPr>
            <a:spLocks noGrp="1"/>
          </p:cNvSpPr>
          <p:nvPr>
            <p:ph type="ctrTitle"/>
          </p:nvPr>
        </p:nvSpPr>
        <p:spPr/>
        <p:txBody>
          <a:bodyPr/>
          <a:lstStyle/>
          <a:p>
            <a:r>
              <a:rPr lang="it-IT" dirty="0"/>
              <a:t>The </a:t>
            </a:r>
            <a:r>
              <a:rPr lang="it-IT" dirty="0" err="1"/>
              <a:t>importance</a:t>
            </a:r>
            <a:r>
              <a:rPr lang="it-IT" dirty="0"/>
              <a:t> of water</a:t>
            </a:r>
          </a:p>
        </p:txBody>
      </p:sp>
    </p:spTree>
    <p:extLst>
      <p:ext uri="{BB962C8B-B14F-4D97-AF65-F5344CB8AC3E}">
        <p14:creationId xmlns:p14="http://schemas.microsoft.com/office/powerpoint/2010/main" val="40544502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F71F40BC-E5AF-47FC-90C4-6D11CE57A2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6" name="Rettangolo 5">
            <a:extLst>
              <a:ext uri="{FF2B5EF4-FFF2-40B4-BE49-F238E27FC236}">
                <a16:creationId xmlns:a16="http://schemas.microsoft.com/office/drawing/2014/main" id="{649909E4-2E8B-4A04-AF64-883A2FC96EBF}"/>
              </a:ext>
            </a:extLst>
          </p:cNvPr>
          <p:cNvSpPr/>
          <p:nvPr/>
        </p:nvSpPr>
        <p:spPr>
          <a:xfrm>
            <a:off x="126609" y="0"/>
            <a:ext cx="12192000" cy="6740307"/>
          </a:xfrm>
          <a:prstGeom prst="rect">
            <a:avLst/>
          </a:prstGeom>
        </p:spPr>
        <p:txBody>
          <a:bodyPr wrap="square">
            <a:spAutoFit/>
          </a:bodyPr>
          <a:lstStyle/>
          <a:p>
            <a:r>
              <a:rPr lang="en-US" sz="2400" dirty="0"/>
              <a:t>The Community obligations regarding the development of management plans have been transposed into national law through the third part of Article 117 of Legislative Decree 152/2006 which, within the wider framework of district planning, provides for the obligation for each river basin district to adopt a Management Plan.</a:t>
            </a:r>
            <a:br>
              <a:rPr lang="en-US" sz="2400" dirty="0"/>
            </a:br>
            <a:r>
              <a:rPr lang="en-US" sz="2400" b="1" dirty="0"/>
              <a:t>The current regulatory framework </a:t>
            </a:r>
            <a:r>
              <a:rPr lang="en-US" sz="2400" dirty="0"/>
              <a:t>identifies several levels of planning, articulated as follows:</a:t>
            </a:r>
            <a:br>
              <a:rPr lang="en-US" sz="2400" dirty="0"/>
            </a:br>
            <a:r>
              <a:rPr lang="en-US" sz="2400" dirty="0"/>
              <a:t>• </a:t>
            </a:r>
            <a:r>
              <a:rPr lang="en-US" sz="2400" b="1" i="1" dirty="0"/>
              <a:t>For each of the 8 identified hydrographic districts</a:t>
            </a:r>
            <a:r>
              <a:rPr lang="en-US" sz="2400" dirty="0"/>
              <a:t>, Legislative Decree 152/2006 (art.63) provides for the establishment of a district basin authority responsible for drafting the Management Plan (Article 117). The Management Plan is part of the District Basin Plan;</a:t>
            </a:r>
            <a:br>
              <a:rPr lang="en-US" sz="2400" dirty="0"/>
            </a:br>
            <a:r>
              <a:rPr lang="en-US" sz="2400" dirty="0"/>
              <a:t>• </a:t>
            </a:r>
            <a:r>
              <a:rPr lang="en-US" sz="2400" b="1" i="1" dirty="0"/>
              <a:t>Legislative Decree 152/2006 also lays down additional planning requirements, requiring the Regions to draw up a Protection Plan for their territory, which is a specific sectoral plan </a:t>
            </a:r>
            <a:r>
              <a:rPr lang="en-US" sz="2400" dirty="0"/>
              <a:t>(Article 121). Aspects such as the status of water bodies and measures for the qualitative protection of water fall within the elements of the protection plan.</a:t>
            </a:r>
            <a:br>
              <a:rPr lang="en-US" sz="2400" dirty="0"/>
            </a:br>
            <a:endParaRPr lang="en-US" sz="2400" dirty="0"/>
          </a:p>
          <a:p>
            <a:r>
              <a:rPr lang="en-US" sz="2400" dirty="0"/>
              <a:t>With respect to the spatial spheres of competence, the contents of the Protection Plans are broadly coincident with those of the management plan.</a:t>
            </a:r>
            <a:br>
              <a:rPr lang="en-US" sz="2400" dirty="0"/>
            </a:br>
            <a:br>
              <a:rPr lang="en-US" sz="2400" dirty="0"/>
            </a:br>
            <a:r>
              <a:rPr lang="en-US" sz="2400" dirty="0"/>
              <a:t>This implies that in the current regulatory environment, the Protection Plans - made and / or ongoing - represent an indispensable reference to the drafting of the Management Plan.</a:t>
            </a:r>
            <a:endParaRPr lang="it-IT" sz="2400" dirty="0"/>
          </a:p>
        </p:txBody>
      </p:sp>
    </p:spTree>
    <p:extLst>
      <p:ext uri="{BB962C8B-B14F-4D97-AF65-F5344CB8AC3E}">
        <p14:creationId xmlns:p14="http://schemas.microsoft.com/office/powerpoint/2010/main" val="1775759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320C5CD3-12BF-49B1-98E3-506C54D978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6" name="Rettangolo 5">
            <a:extLst>
              <a:ext uri="{FF2B5EF4-FFF2-40B4-BE49-F238E27FC236}">
                <a16:creationId xmlns:a16="http://schemas.microsoft.com/office/drawing/2014/main" id="{29FCAA41-7180-4381-AE9A-6ADCE2E2A86D}"/>
              </a:ext>
            </a:extLst>
          </p:cNvPr>
          <p:cNvSpPr/>
          <p:nvPr/>
        </p:nvSpPr>
        <p:spPr>
          <a:xfrm>
            <a:off x="112543" y="652670"/>
            <a:ext cx="12192000" cy="5709255"/>
          </a:xfrm>
          <a:prstGeom prst="rect">
            <a:avLst/>
          </a:prstGeom>
        </p:spPr>
        <p:txBody>
          <a:bodyPr wrap="square">
            <a:spAutoFit/>
          </a:bodyPr>
          <a:lstStyle/>
          <a:p>
            <a:r>
              <a:rPr lang="en-US" sz="2200" dirty="0"/>
              <a:t>The management plan is the instrument for achieving the objectives of Directive 2000/60 / EC (Article 13 of the DQA) to be set up for each river basin district within the national territory. The management plan can be supplemented by more detailed plans and plans for sub-basins, sectors, problems or water categories in order to address particular aspects of water management.</a:t>
            </a:r>
            <a:br>
              <a:rPr lang="en-US" sz="2200" dirty="0"/>
            </a:br>
            <a:br>
              <a:rPr lang="en-US" sz="2200" dirty="0"/>
            </a:br>
            <a:r>
              <a:rPr lang="en-US" sz="2200" dirty="0"/>
              <a:t>The contents of the River Basin Management Plans can be summarized as follows:</a:t>
            </a:r>
          </a:p>
          <a:p>
            <a:pPr marL="342900" indent="-342900">
              <a:spcAft>
                <a:spcPts val="600"/>
              </a:spcAft>
              <a:buFont typeface="Arial" panose="020B0604020202020204" pitchFamily="34" charset="0"/>
              <a:buChar char="•"/>
            </a:pPr>
            <a:r>
              <a:rPr lang="en-US" sz="2200" dirty="0"/>
              <a:t>a general description of the district's characteristics;</a:t>
            </a:r>
          </a:p>
          <a:p>
            <a:pPr marL="342900" indent="-342900">
              <a:spcAft>
                <a:spcPts val="600"/>
              </a:spcAft>
              <a:buFont typeface="Arial" panose="020B0604020202020204" pitchFamily="34" charset="0"/>
              <a:buChar char="•"/>
            </a:pPr>
            <a:r>
              <a:rPr lang="en-US" sz="2200" dirty="0"/>
              <a:t>the synthesis of pressures and impacts of human activities on surface and underground water bodies;</a:t>
            </a:r>
          </a:p>
          <a:p>
            <a:pPr marL="342900" indent="-342900">
              <a:spcAft>
                <a:spcPts val="600"/>
              </a:spcAft>
              <a:buFont typeface="Arial" panose="020B0604020202020204" pitchFamily="34" charset="0"/>
              <a:buChar char="•"/>
            </a:pPr>
            <a:r>
              <a:rPr lang="en-US" sz="2200" dirty="0"/>
              <a:t>the list and the representation of protected areas;</a:t>
            </a:r>
          </a:p>
          <a:p>
            <a:pPr marL="342900" indent="-342900">
              <a:spcAft>
                <a:spcPts val="600"/>
              </a:spcAft>
              <a:buFont typeface="Arial" panose="020B0604020202020204" pitchFamily="34" charset="0"/>
              <a:buChar char="•"/>
            </a:pPr>
            <a:r>
              <a:rPr lang="en-US" sz="2200" dirty="0"/>
              <a:t>the map of monitoring networks;</a:t>
            </a:r>
          </a:p>
          <a:p>
            <a:pPr marL="342900" indent="-342900">
              <a:spcAft>
                <a:spcPts val="600"/>
              </a:spcAft>
              <a:buFont typeface="Arial" panose="020B0604020202020204" pitchFamily="34" charset="0"/>
              <a:buChar char="•"/>
            </a:pPr>
            <a:r>
              <a:rPr lang="en-US" sz="2200" dirty="0"/>
              <a:t>the list of environmental targets for all water bodies;</a:t>
            </a:r>
          </a:p>
          <a:p>
            <a:pPr marL="342900" indent="-342900">
              <a:spcAft>
                <a:spcPts val="600"/>
              </a:spcAft>
              <a:buFont typeface="Arial" panose="020B0604020202020204" pitchFamily="34" charset="0"/>
              <a:buChar char="•"/>
            </a:pPr>
            <a:r>
              <a:rPr lang="en-US" sz="2200" dirty="0"/>
              <a:t>the synthesis of economic analysis;</a:t>
            </a:r>
          </a:p>
          <a:p>
            <a:pPr marL="342900" indent="-342900">
              <a:spcAft>
                <a:spcPts val="600"/>
              </a:spcAft>
              <a:buFont typeface="Arial" panose="020B0604020202020204" pitchFamily="34" charset="0"/>
              <a:buChar char="•"/>
            </a:pPr>
            <a:r>
              <a:rPr lang="en-US" sz="2200" dirty="0"/>
              <a:t>the synthesis of measures programs (including more detailed information on sub-basins, sectors or specific issues, as well as measures taken for public participation);</a:t>
            </a:r>
          </a:p>
          <a:p>
            <a:pPr marL="342900" indent="-342900">
              <a:spcAft>
                <a:spcPts val="600"/>
              </a:spcAft>
              <a:buFont typeface="Arial" panose="020B0604020202020204" pitchFamily="34" charset="0"/>
              <a:buChar char="•"/>
            </a:pPr>
            <a:r>
              <a:rPr lang="en-US" sz="2200" dirty="0"/>
              <a:t>the list of competent authorities and procedures for obtaining documentation and basic information.</a:t>
            </a:r>
            <a:endParaRPr lang="it-IT" sz="2200" dirty="0"/>
          </a:p>
        </p:txBody>
      </p:sp>
      <p:sp>
        <p:nvSpPr>
          <p:cNvPr id="7" name="CasellaDiTesto 6">
            <a:extLst>
              <a:ext uri="{FF2B5EF4-FFF2-40B4-BE49-F238E27FC236}">
                <a16:creationId xmlns:a16="http://schemas.microsoft.com/office/drawing/2014/main" id="{CE34B3D1-EF4E-40F8-82D0-8A7D944930CF}"/>
              </a:ext>
            </a:extLst>
          </p:cNvPr>
          <p:cNvSpPr txBox="1"/>
          <p:nvPr/>
        </p:nvSpPr>
        <p:spPr>
          <a:xfrm>
            <a:off x="3826412" y="67895"/>
            <a:ext cx="4107767" cy="584775"/>
          </a:xfrm>
          <a:prstGeom prst="rect">
            <a:avLst/>
          </a:prstGeom>
          <a:noFill/>
        </p:spPr>
        <p:txBody>
          <a:bodyPr wrap="square" rtlCol="0">
            <a:spAutoFit/>
          </a:bodyPr>
          <a:lstStyle/>
          <a:p>
            <a:r>
              <a:rPr lang="it-IT" sz="3200" b="1" dirty="0"/>
              <a:t>The management plan</a:t>
            </a:r>
          </a:p>
        </p:txBody>
      </p:sp>
    </p:spTree>
    <p:extLst>
      <p:ext uri="{BB962C8B-B14F-4D97-AF65-F5344CB8AC3E}">
        <p14:creationId xmlns:p14="http://schemas.microsoft.com/office/powerpoint/2010/main" val="4157700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a:extLst>
              <a:ext uri="{FF2B5EF4-FFF2-40B4-BE49-F238E27FC236}">
                <a16:creationId xmlns:a16="http://schemas.microsoft.com/office/drawing/2014/main" id="{58D88F93-EC09-43A3-86D5-8042DE0D008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825" y="-126609"/>
            <a:ext cx="12192000" cy="6857999"/>
          </a:xfrm>
        </p:spPr>
      </p:pic>
      <p:sp>
        <p:nvSpPr>
          <p:cNvPr id="6" name="Rettangolo 5">
            <a:extLst>
              <a:ext uri="{FF2B5EF4-FFF2-40B4-BE49-F238E27FC236}">
                <a16:creationId xmlns:a16="http://schemas.microsoft.com/office/drawing/2014/main" id="{AFC69E72-3097-4330-9DED-D0913CF1DE20}"/>
              </a:ext>
            </a:extLst>
          </p:cNvPr>
          <p:cNvSpPr/>
          <p:nvPr/>
        </p:nvSpPr>
        <p:spPr>
          <a:xfrm>
            <a:off x="32825" y="565604"/>
            <a:ext cx="11366695" cy="1384995"/>
          </a:xfrm>
          <a:prstGeom prst="rect">
            <a:avLst/>
          </a:prstGeom>
        </p:spPr>
        <p:txBody>
          <a:bodyPr wrap="square">
            <a:spAutoFit/>
          </a:bodyPr>
          <a:lstStyle/>
          <a:p>
            <a:pPr algn="ctr"/>
            <a:r>
              <a:rPr lang="en-US" sz="2800" dirty="0"/>
              <a:t>F</a:t>
            </a:r>
            <a:r>
              <a:rPr lang="en-US" sz="2800" dirty="0">
                <a:effectLst/>
              </a:rPr>
              <a:t>or each region there are different plans of protection, each of them referring to national legislation and therefore it is based on the European directive, but </a:t>
            </a:r>
            <a:r>
              <a:rPr lang="en-US" sz="2800" dirty="0"/>
              <a:t>it follows the </a:t>
            </a:r>
            <a:r>
              <a:rPr lang="en-US" sz="2800" dirty="0">
                <a:effectLst/>
              </a:rPr>
              <a:t>regional laws.</a:t>
            </a:r>
          </a:p>
        </p:txBody>
      </p:sp>
      <p:sp>
        <p:nvSpPr>
          <p:cNvPr id="7" name="CasellaDiTesto 6">
            <a:extLst>
              <a:ext uri="{FF2B5EF4-FFF2-40B4-BE49-F238E27FC236}">
                <a16:creationId xmlns:a16="http://schemas.microsoft.com/office/drawing/2014/main" id="{15618FE5-EB84-4D4A-A0B7-1DE900E2A1AB}"/>
              </a:ext>
            </a:extLst>
          </p:cNvPr>
          <p:cNvSpPr txBox="1"/>
          <p:nvPr/>
        </p:nvSpPr>
        <p:spPr>
          <a:xfrm>
            <a:off x="4220307" y="42384"/>
            <a:ext cx="5444197" cy="523220"/>
          </a:xfrm>
          <a:prstGeom prst="rect">
            <a:avLst/>
          </a:prstGeom>
          <a:noFill/>
        </p:spPr>
        <p:txBody>
          <a:bodyPr wrap="square" rtlCol="0">
            <a:spAutoFit/>
          </a:bodyPr>
          <a:lstStyle/>
          <a:p>
            <a:r>
              <a:rPr lang="it-IT" sz="2800" b="1" dirty="0"/>
              <a:t>The </a:t>
            </a:r>
            <a:r>
              <a:rPr lang="it-IT" sz="2800" b="1" dirty="0" err="1"/>
              <a:t>protection</a:t>
            </a:r>
            <a:r>
              <a:rPr lang="it-IT" sz="2800" b="1" dirty="0"/>
              <a:t> plan</a:t>
            </a:r>
          </a:p>
        </p:txBody>
      </p:sp>
      <p:pic>
        <p:nvPicPr>
          <p:cNvPr id="8" name="Immagine 7">
            <a:extLst>
              <a:ext uri="{FF2B5EF4-FFF2-40B4-BE49-F238E27FC236}">
                <a16:creationId xmlns:a16="http://schemas.microsoft.com/office/drawing/2014/main" id="{330D9A6A-9B44-45D4-939C-401302E9338C}"/>
              </a:ext>
            </a:extLst>
          </p:cNvPr>
          <p:cNvPicPr>
            <a:picLocks noChangeAspect="1"/>
          </p:cNvPicPr>
          <p:nvPr/>
        </p:nvPicPr>
        <p:blipFill>
          <a:blip r:embed="rId3"/>
          <a:stretch>
            <a:fillRect/>
          </a:stretch>
        </p:blipFill>
        <p:spPr>
          <a:xfrm>
            <a:off x="3287150" y="1893493"/>
            <a:ext cx="5057775" cy="4215547"/>
          </a:xfrm>
          <a:prstGeom prst="rect">
            <a:avLst/>
          </a:prstGeom>
        </p:spPr>
      </p:pic>
      <p:sp>
        <p:nvSpPr>
          <p:cNvPr id="9" name="Rettangolo 8">
            <a:extLst>
              <a:ext uri="{FF2B5EF4-FFF2-40B4-BE49-F238E27FC236}">
                <a16:creationId xmlns:a16="http://schemas.microsoft.com/office/drawing/2014/main" id="{2D1BDDD6-1731-40E5-A5CA-0DBCFFB97DDB}"/>
              </a:ext>
            </a:extLst>
          </p:cNvPr>
          <p:cNvSpPr/>
          <p:nvPr/>
        </p:nvSpPr>
        <p:spPr>
          <a:xfrm>
            <a:off x="2138289" y="6073069"/>
            <a:ext cx="7382241" cy="369332"/>
          </a:xfrm>
          <a:prstGeom prst="rect">
            <a:avLst/>
          </a:prstGeom>
        </p:spPr>
        <p:txBody>
          <a:bodyPr wrap="square">
            <a:spAutoFit/>
          </a:bodyPr>
          <a:lstStyle/>
          <a:p>
            <a:r>
              <a:rPr lang="it-IT" b="1" dirty="0"/>
              <a:t>http://www.direttivaacque.minambiente.it/link_pianificazione_piani.html</a:t>
            </a:r>
          </a:p>
        </p:txBody>
      </p:sp>
    </p:spTree>
    <p:extLst>
      <p:ext uri="{BB962C8B-B14F-4D97-AF65-F5344CB8AC3E}">
        <p14:creationId xmlns:p14="http://schemas.microsoft.com/office/powerpoint/2010/main" val="3455722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a:extLst>
              <a:ext uri="{FF2B5EF4-FFF2-40B4-BE49-F238E27FC236}">
                <a16:creationId xmlns:a16="http://schemas.microsoft.com/office/drawing/2014/main" id="{48679425-824E-4481-B15F-BBE2BC9D989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82880"/>
            <a:ext cx="12192000" cy="6857999"/>
          </a:xfrm>
        </p:spPr>
      </p:pic>
      <p:sp>
        <p:nvSpPr>
          <p:cNvPr id="6" name="CasellaDiTesto 5">
            <a:extLst>
              <a:ext uri="{FF2B5EF4-FFF2-40B4-BE49-F238E27FC236}">
                <a16:creationId xmlns:a16="http://schemas.microsoft.com/office/drawing/2014/main" id="{F8042900-3AEE-419C-9486-2083A4EEF011}"/>
              </a:ext>
            </a:extLst>
          </p:cNvPr>
          <p:cNvSpPr txBox="1"/>
          <p:nvPr/>
        </p:nvSpPr>
        <p:spPr>
          <a:xfrm>
            <a:off x="323558" y="709137"/>
            <a:ext cx="7287064" cy="584775"/>
          </a:xfrm>
          <a:prstGeom prst="rect">
            <a:avLst/>
          </a:prstGeom>
          <a:noFill/>
        </p:spPr>
        <p:txBody>
          <a:bodyPr wrap="square" rtlCol="0">
            <a:spAutoFit/>
          </a:bodyPr>
          <a:lstStyle/>
          <a:p>
            <a:r>
              <a:rPr lang="it-IT" sz="3200" dirty="0" err="1"/>
              <a:t>What</a:t>
            </a:r>
            <a:r>
              <a:rPr lang="it-IT" sz="3200" dirty="0"/>
              <a:t> are the </a:t>
            </a:r>
            <a:r>
              <a:rPr lang="it-IT" sz="3200" dirty="0" err="1"/>
              <a:t>good</a:t>
            </a:r>
            <a:r>
              <a:rPr lang="it-IT" sz="3200" dirty="0"/>
              <a:t> </a:t>
            </a:r>
            <a:r>
              <a:rPr lang="it-IT" sz="3200" dirty="0" err="1"/>
              <a:t>practices</a:t>
            </a:r>
            <a:r>
              <a:rPr lang="it-IT" sz="3200" dirty="0"/>
              <a:t> in </a:t>
            </a:r>
            <a:r>
              <a:rPr lang="it-IT" sz="3200" dirty="0" err="1"/>
              <a:t>Italy</a:t>
            </a:r>
            <a:r>
              <a:rPr lang="it-IT" sz="3200" dirty="0"/>
              <a:t>?</a:t>
            </a:r>
          </a:p>
        </p:txBody>
      </p:sp>
      <p:sp>
        <p:nvSpPr>
          <p:cNvPr id="7" name="CasellaDiTesto 6">
            <a:extLst>
              <a:ext uri="{FF2B5EF4-FFF2-40B4-BE49-F238E27FC236}">
                <a16:creationId xmlns:a16="http://schemas.microsoft.com/office/drawing/2014/main" id="{7F98DE59-7113-40BD-A2A8-5C0ACB9666F1}"/>
              </a:ext>
            </a:extLst>
          </p:cNvPr>
          <p:cNvSpPr txBox="1"/>
          <p:nvPr/>
        </p:nvSpPr>
        <p:spPr>
          <a:xfrm>
            <a:off x="8384345" y="756703"/>
            <a:ext cx="3291840" cy="830997"/>
          </a:xfrm>
          <a:prstGeom prst="rect">
            <a:avLst/>
          </a:prstGeom>
          <a:noFill/>
        </p:spPr>
        <p:txBody>
          <a:bodyPr wrap="square" rtlCol="0">
            <a:spAutoFit/>
          </a:bodyPr>
          <a:lstStyle/>
          <a:p>
            <a:r>
              <a:rPr lang="it-IT" sz="2400" dirty="0"/>
              <a:t>I </a:t>
            </a:r>
            <a:r>
              <a:rPr lang="it-IT" sz="2400" dirty="0" err="1"/>
              <a:t>don’t</a:t>
            </a:r>
            <a:r>
              <a:rPr lang="it-IT" sz="2400" dirty="0"/>
              <a:t> know, I </a:t>
            </a:r>
            <a:r>
              <a:rPr lang="it-IT" sz="2400" dirty="0" err="1"/>
              <a:t>will</a:t>
            </a:r>
            <a:r>
              <a:rPr lang="it-IT" sz="2400" dirty="0"/>
              <a:t> </a:t>
            </a:r>
            <a:r>
              <a:rPr lang="it-IT" sz="2400" dirty="0" err="1"/>
              <a:t>find</a:t>
            </a:r>
            <a:r>
              <a:rPr lang="it-IT" sz="2400" dirty="0"/>
              <a:t>, I </a:t>
            </a:r>
            <a:r>
              <a:rPr lang="it-IT" sz="2400" dirty="0" err="1"/>
              <a:t>will</a:t>
            </a:r>
            <a:r>
              <a:rPr lang="it-IT" sz="2400" dirty="0"/>
              <a:t> </a:t>
            </a:r>
            <a:r>
              <a:rPr lang="it-IT" sz="2400" dirty="0" err="1"/>
              <a:t>research</a:t>
            </a:r>
            <a:r>
              <a:rPr lang="it-IT" sz="2400" dirty="0"/>
              <a:t>!!!</a:t>
            </a:r>
          </a:p>
        </p:txBody>
      </p:sp>
      <p:sp>
        <p:nvSpPr>
          <p:cNvPr id="8" name="Rettangolo 7">
            <a:extLst>
              <a:ext uri="{FF2B5EF4-FFF2-40B4-BE49-F238E27FC236}">
                <a16:creationId xmlns:a16="http://schemas.microsoft.com/office/drawing/2014/main" id="{A9B388AE-7025-4E1D-91DA-8FBF9CC6C40F}"/>
              </a:ext>
            </a:extLst>
          </p:cNvPr>
          <p:cNvSpPr/>
          <p:nvPr/>
        </p:nvSpPr>
        <p:spPr>
          <a:xfrm>
            <a:off x="187569" y="2587824"/>
            <a:ext cx="11816861" cy="3970318"/>
          </a:xfrm>
          <a:prstGeom prst="rect">
            <a:avLst/>
          </a:prstGeom>
        </p:spPr>
        <p:txBody>
          <a:bodyPr wrap="square">
            <a:spAutoFit/>
          </a:bodyPr>
          <a:lstStyle/>
          <a:p>
            <a:pPr algn="ctr"/>
            <a:r>
              <a:rPr lang="en-US" sz="2800" dirty="0"/>
              <a:t>Unfortunately, at the moment, I do not find a good example of water conservation. my mind thinks of all the disasters that happen in Italy, precisely because of the poor management of rivers, lakes and torrents. In Italy there are territories that suffer from lack of water, while there are other territories that are hit by overturns that lead to destruction.</a:t>
            </a:r>
            <a:br>
              <a:rPr lang="en-US" sz="2800" dirty="0"/>
            </a:br>
            <a:br>
              <a:rPr lang="en-US" sz="2800" dirty="0"/>
            </a:br>
            <a:r>
              <a:rPr lang="en-US" sz="2800" dirty="0"/>
              <a:t>I'm sorry I can not give you a better vision here, but I have to look for something that can be a good Italian practice with regard to water protection and protection.</a:t>
            </a:r>
            <a:endParaRPr lang="it-IT" sz="2800" dirty="0"/>
          </a:p>
        </p:txBody>
      </p:sp>
      <p:sp>
        <p:nvSpPr>
          <p:cNvPr id="9" name="Freccia a destra 8">
            <a:extLst>
              <a:ext uri="{FF2B5EF4-FFF2-40B4-BE49-F238E27FC236}">
                <a16:creationId xmlns:a16="http://schemas.microsoft.com/office/drawing/2014/main" id="{8C72F26F-F449-4E02-9406-82FFD6671CCA}"/>
              </a:ext>
            </a:extLst>
          </p:cNvPr>
          <p:cNvSpPr/>
          <p:nvPr/>
        </p:nvSpPr>
        <p:spPr>
          <a:xfrm>
            <a:off x="6555545" y="1001524"/>
            <a:ext cx="1561513" cy="2923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157229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magine 12">
            <a:extLst>
              <a:ext uri="{FF2B5EF4-FFF2-40B4-BE49-F238E27FC236}">
                <a16:creationId xmlns:a16="http://schemas.microsoft.com/office/drawing/2014/main" id="{2704BCE5-A3E0-46CF-A0BB-533A564D75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994" y="1"/>
            <a:ext cx="12192000" cy="6857999"/>
          </a:xfrm>
          <a:prstGeom prst="rect">
            <a:avLst/>
          </a:prstGeom>
        </p:spPr>
      </p:pic>
      <p:pic>
        <p:nvPicPr>
          <p:cNvPr id="7" name="Immagine 6">
            <a:extLst>
              <a:ext uri="{FF2B5EF4-FFF2-40B4-BE49-F238E27FC236}">
                <a16:creationId xmlns:a16="http://schemas.microsoft.com/office/drawing/2014/main" id="{8AC0954C-4847-46A6-AC1E-D6709D931B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5999" y="4692613"/>
            <a:ext cx="4264404" cy="1981200"/>
          </a:xfrm>
          <a:prstGeom prst="rect">
            <a:avLst/>
          </a:prstGeom>
        </p:spPr>
      </p:pic>
      <p:pic>
        <p:nvPicPr>
          <p:cNvPr id="11" name="Immagine 10">
            <a:extLst>
              <a:ext uri="{FF2B5EF4-FFF2-40B4-BE49-F238E27FC236}">
                <a16:creationId xmlns:a16="http://schemas.microsoft.com/office/drawing/2014/main" id="{C20EC1EC-40C2-47FE-BA59-4562BB932AA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82234" y="4646026"/>
            <a:ext cx="4113765" cy="2031930"/>
          </a:xfrm>
          <a:prstGeom prst="rect">
            <a:avLst/>
          </a:prstGeom>
        </p:spPr>
      </p:pic>
      <p:pic>
        <p:nvPicPr>
          <p:cNvPr id="9" name="Immagine 8">
            <a:extLst>
              <a:ext uri="{FF2B5EF4-FFF2-40B4-BE49-F238E27FC236}">
                <a16:creationId xmlns:a16="http://schemas.microsoft.com/office/drawing/2014/main" id="{DD9A995C-22C7-417B-BD2B-16DB970DE8F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9152389">
            <a:off x="516834" y="1082018"/>
            <a:ext cx="4015409" cy="2617719"/>
          </a:xfrm>
          <a:prstGeom prst="rect">
            <a:avLst/>
          </a:prstGeom>
        </p:spPr>
      </p:pic>
      <p:pic>
        <p:nvPicPr>
          <p:cNvPr id="15" name="Immagine 14">
            <a:extLst>
              <a:ext uri="{FF2B5EF4-FFF2-40B4-BE49-F238E27FC236}">
                <a16:creationId xmlns:a16="http://schemas.microsoft.com/office/drawing/2014/main" id="{626702A1-CC82-4A63-9367-CA97A6CE39C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2470866">
            <a:off x="7816163" y="1093693"/>
            <a:ext cx="3952992" cy="2505227"/>
          </a:xfrm>
          <a:prstGeom prst="rect">
            <a:avLst/>
          </a:prstGeom>
        </p:spPr>
      </p:pic>
      <p:pic>
        <p:nvPicPr>
          <p:cNvPr id="5" name="Immagine 4">
            <a:extLst>
              <a:ext uri="{FF2B5EF4-FFF2-40B4-BE49-F238E27FC236}">
                <a16:creationId xmlns:a16="http://schemas.microsoft.com/office/drawing/2014/main" id="{9BBE8BDD-38DE-4489-98AC-C12E7CB9590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967680" y="1914939"/>
            <a:ext cx="4256639" cy="2551044"/>
          </a:xfrm>
          <a:prstGeom prst="rect">
            <a:avLst/>
          </a:prstGeom>
        </p:spPr>
      </p:pic>
      <p:sp>
        <p:nvSpPr>
          <p:cNvPr id="2" name="CasellaDiTesto 1">
            <a:extLst>
              <a:ext uri="{FF2B5EF4-FFF2-40B4-BE49-F238E27FC236}">
                <a16:creationId xmlns:a16="http://schemas.microsoft.com/office/drawing/2014/main" id="{B956C58D-E0A5-45CA-9304-1E13ECC9B17D}"/>
              </a:ext>
            </a:extLst>
          </p:cNvPr>
          <p:cNvSpPr txBox="1"/>
          <p:nvPr/>
        </p:nvSpPr>
        <p:spPr>
          <a:xfrm>
            <a:off x="4573208" y="685375"/>
            <a:ext cx="3233530" cy="646331"/>
          </a:xfrm>
          <a:prstGeom prst="rect">
            <a:avLst/>
          </a:prstGeom>
          <a:noFill/>
        </p:spPr>
        <p:txBody>
          <a:bodyPr wrap="square" rtlCol="0">
            <a:spAutoFit/>
          </a:bodyPr>
          <a:lstStyle/>
          <a:p>
            <a:r>
              <a:rPr lang="it-IT" sz="3600" b="1" dirty="0"/>
              <a:t>Roman </a:t>
            </a:r>
            <a:r>
              <a:rPr lang="it-IT" sz="3600" b="1" dirty="0" err="1"/>
              <a:t>times</a:t>
            </a:r>
            <a:endParaRPr lang="it-IT" sz="3600" b="1" dirty="0"/>
          </a:p>
        </p:txBody>
      </p:sp>
    </p:spTree>
    <p:extLst>
      <p:ext uri="{BB962C8B-B14F-4D97-AF65-F5344CB8AC3E}">
        <p14:creationId xmlns:p14="http://schemas.microsoft.com/office/powerpoint/2010/main" val="910581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Immagine 16">
            <a:extLst>
              <a:ext uri="{FF2B5EF4-FFF2-40B4-BE49-F238E27FC236}">
                <a16:creationId xmlns:a16="http://schemas.microsoft.com/office/drawing/2014/main" id="{75617C39-8AA2-41EA-A108-D9D65F6BD8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pic>
        <p:nvPicPr>
          <p:cNvPr id="15" name="Immagine 14">
            <a:extLst>
              <a:ext uri="{FF2B5EF4-FFF2-40B4-BE49-F238E27FC236}">
                <a16:creationId xmlns:a16="http://schemas.microsoft.com/office/drawing/2014/main" id="{A601E70F-36F5-4803-8BF9-704B192AFB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016" y="4600004"/>
            <a:ext cx="5844209" cy="2257996"/>
          </a:xfrm>
          <a:prstGeom prst="rect">
            <a:avLst/>
          </a:prstGeom>
        </p:spPr>
      </p:pic>
      <p:pic>
        <p:nvPicPr>
          <p:cNvPr id="7" name="Immagine 6">
            <a:extLst>
              <a:ext uri="{FF2B5EF4-FFF2-40B4-BE49-F238E27FC236}">
                <a16:creationId xmlns:a16="http://schemas.microsoft.com/office/drawing/2014/main" id="{B33EAE1C-D282-424B-BD2B-9D08CA29B25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9495010">
            <a:off x="381058" y="948437"/>
            <a:ext cx="4253947" cy="2671762"/>
          </a:xfrm>
          <a:prstGeom prst="rect">
            <a:avLst/>
          </a:prstGeom>
        </p:spPr>
      </p:pic>
      <p:pic>
        <p:nvPicPr>
          <p:cNvPr id="5" name="Immagine 4">
            <a:extLst>
              <a:ext uri="{FF2B5EF4-FFF2-40B4-BE49-F238E27FC236}">
                <a16:creationId xmlns:a16="http://schemas.microsoft.com/office/drawing/2014/main" id="{DA16D990-BAD8-4AD1-83AB-4A3C66048D9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2559326">
            <a:off x="7698931" y="956091"/>
            <a:ext cx="3791430" cy="3183860"/>
          </a:xfrm>
          <a:prstGeom prst="rect">
            <a:avLst/>
          </a:prstGeom>
        </p:spPr>
      </p:pic>
      <p:pic>
        <p:nvPicPr>
          <p:cNvPr id="11" name="Immagine 10">
            <a:extLst>
              <a:ext uri="{FF2B5EF4-FFF2-40B4-BE49-F238E27FC236}">
                <a16:creationId xmlns:a16="http://schemas.microsoft.com/office/drawing/2014/main" id="{2A131AF7-D92C-4BED-AC69-9454C5886B5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50225" y="4584320"/>
            <a:ext cx="6182584" cy="2257996"/>
          </a:xfrm>
          <a:prstGeom prst="rect">
            <a:avLst/>
          </a:prstGeom>
        </p:spPr>
      </p:pic>
      <p:sp>
        <p:nvSpPr>
          <p:cNvPr id="2" name="Titolo 1">
            <a:extLst>
              <a:ext uri="{FF2B5EF4-FFF2-40B4-BE49-F238E27FC236}">
                <a16:creationId xmlns:a16="http://schemas.microsoft.com/office/drawing/2014/main" id="{19A46F81-B571-4F95-AA32-0FA62B4CC19F}"/>
              </a:ext>
            </a:extLst>
          </p:cNvPr>
          <p:cNvSpPr>
            <a:spLocks noGrp="1"/>
          </p:cNvSpPr>
          <p:nvPr>
            <p:ph type="title"/>
          </p:nvPr>
        </p:nvSpPr>
        <p:spPr/>
        <p:txBody>
          <a:bodyPr/>
          <a:lstStyle/>
          <a:p>
            <a:pPr algn="ctr"/>
            <a:r>
              <a:rPr lang="en-US" b="1" dirty="0"/>
              <a:t>The destruction of the environment: water and our past ignorance</a:t>
            </a:r>
            <a:endParaRPr lang="it-IT" b="1" dirty="0"/>
          </a:p>
        </p:txBody>
      </p:sp>
      <p:pic>
        <p:nvPicPr>
          <p:cNvPr id="9" name="Immagine 8">
            <a:extLst>
              <a:ext uri="{FF2B5EF4-FFF2-40B4-BE49-F238E27FC236}">
                <a16:creationId xmlns:a16="http://schemas.microsoft.com/office/drawing/2014/main" id="{D95D36DD-49B2-4742-9682-13FD5F32876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79305" y="2495550"/>
            <a:ext cx="4744278" cy="2104454"/>
          </a:xfrm>
          <a:prstGeom prst="rect">
            <a:avLst/>
          </a:prstGeom>
        </p:spPr>
      </p:pic>
    </p:spTree>
    <p:extLst>
      <p:ext uri="{BB962C8B-B14F-4D97-AF65-F5344CB8AC3E}">
        <p14:creationId xmlns:p14="http://schemas.microsoft.com/office/powerpoint/2010/main" val="1957847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BB4E7F6A-8A46-46D0-97A1-CFBC8752D0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2" name="Titolo 1">
            <a:extLst>
              <a:ext uri="{FF2B5EF4-FFF2-40B4-BE49-F238E27FC236}">
                <a16:creationId xmlns:a16="http://schemas.microsoft.com/office/drawing/2014/main" id="{D970D9CE-DB3E-4A90-AC9A-FF20579C1FE5}"/>
              </a:ext>
            </a:extLst>
          </p:cNvPr>
          <p:cNvSpPr>
            <a:spLocks noGrp="1"/>
          </p:cNvSpPr>
          <p:nvPr>
            <p:ph type="title"/>
          </p:nvPr>
        </p:nvSpPr>
        <p:spPr>
          <a:xfrm>
            <a:off x="4244010" y="378377"/>
            <a:ext cx="2978426" cy="1325563"/>
          </a:xfrm>
        </p:spPr>
        <p:txBody>
          <a:bodyPr/>
          <a:lstStyle/>
          <a:p>
            <a:r>
              <a:rPr lang="it-IT" dirty="0"/>
              <a:t>Some news:</a:t>
            </a:r>
          </a:p>
        </p:txBody>
      </p:sp>
      <p:sp>
        <p:nvSpPr>
          <p:cNvPr id="4" name="Titolo 1">
            <a:extLst>
              <a:ext uri="{FF2B5EF4-FFF2-40B4-BE49-F238E27FC236}">
                <a16:creationId xmlns:a16="http://schemas.microsoft.com/office/drawing/2014/main" id="{1A7F6D51-F19A-4FA0-AD26-4BEF5E1F4039}"/>
              </a:ext>
            </a:extLst>
          </p:cNvPr>
          <p:cNvSpPr txBox="1">
            <a:spLocks/>
          </p:cNvSpPr>
          <p:nvPr/>
        </p:nvSpPr>
        <p:spPr>
          <a:xfrm>
            <a:off x="513523" y="2465594"/>
            <a:ext cx="297842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it-IT" dirty="0"/>
          </a:p>
        </p:txBody>
      </p:sp>
      <p:sp>
        <p:nvSpPr>
          <p:cNvPr id="7" name="Titolo 1">
            <a:extLst>
              <a:ext uri="{FF2B5EF4-FFF2-40B4-BE49-F238E27FC236}">
                <a16:creationId xmlns:a16="http://schemas.microsoft.com/office/drawing/2014/main" id="{83ACB11F-9622-4A70-BEAD-BD08E568892C}"/>
              </a:ext>
            </a:extLst>
          </p:cNvPr>
          <p:cNvSpPr txBox="1">
            <a:spLocks/>
          </p:cNvSpPr>
          <p:nvPr/>
        </p:nvSpPr>
        <p:spPr>
          <a:xfrm>
            <a:off x="4981162" y="3128375"/>
            <a:ext cx="297842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it-IT" dirty="0"/>
          </a:p>
        </p:txBody>
      </p:sp>
      <p:sp>
        <p:nvSpPr>
          <p:cNvPr id="9" name="Rettangolo 8">
            <a:extLst>
              <a:ext uri="{FF2B5EF4-FFF2-40B4-BE49-F238E27FC236}">
                <a16:creationId xmlns:a16="http://schemas.microsoft.com/office/drawing/2014/main" id="{3DF54F5E-D4AD-43B9-A814-C5717A9F3FAD}"/>
              </a:ext>
            </a:extLst>
          </p:cNvPr>
          <p:cNvSpPr/>
          <p:nvPr/>
        </p:nvSpPr>
        <p:spPr>
          <a:xfrm>
            <a:off x="2437865" y="2292630"/>
            <a:ext cx="6590715" cy="584775"/>
          </a:xfrm>
          <a:prstGeom prst="rect">
            <a:avLst/>
          </a:prstGeom>
        </p:spPr>
        <p:txBody>
          <a:bodyPr wrap="none">
            <a:spAutoFit/>
          </a:bodyPr>
          <a:lstStyle/>
          <a:p>
            <a:r>
              <a:rPr lang="en-US" sz="3200" b="1" dirty="0"/>
              <a:t>Approximately 1,390 million cubic km</a:t>
            </a:r>
            <a:endParaRPr lang="it-IT" sz="3200" b="1" dirty="0"/>
          </a:p>
        </p:txBody>
      </p:sp>
      <p:sp>
        <p:nvSpPr>
          <p:cNvPr id="10" name="Rettangolo 9">
            <a:extLst>
              <a:ext uri="{FF2B5EF4-FFF2-40B4-BE49-F238E27FC236}">
                <a16:creationId xmlns:a16="http://schemas.microsoft.com/office/drawing/2014/main" id="{2A4A1603-99E4-4A45-B223-DA0BFE88883B}"/>
              </a:ext>
            </a:extLst>
          </p:cNvPr>
          <p:cNvSpPr/>
          <p:nvPr/>
        </p:nvSpPr>
        <p:spPr>
          <a:xfrm>
            <a:off x="443949" y="4047218"/>
            <a:ext cx="6096000" cy="954107"/>
          </a:xfrm>
          <a:prstGeom prst="rect">
            <a:avLst/>
          </a:prstGeom>
        </p:spPr>
        <p:txBody>
          <a:bodyPr>
            <a:spAutoFit/>
          </a:bodyPr>
          <a:lstStyle/>
          <a:p>
            <a:r>
              <a:rPr lang="en-US" sz="2800" b="1" dirty="0"/>
              <a:t>of which 97.5% is salt water in the seas and oceans</a:t>
            </a:r>
            <a:endParaRPr lang="it-IT" sz="2800" b="1" dirty="0"/>
          </a:p>
        </p:txBody>
      </p:sp>
      <p:sp>
        <p:nvSpPr>
          <p:cNvPr id="11" name="Rettangolo 10">
            <a:extLst>
              <a:ext uri="{FF2B5EF4-FFF2-40B4-BE49-F238E27FC236}">
                <a16:creationId xmlns:a16="http://schemas.microsoft.com/office/drawing/2014/main" id="{72B4555A-DE91-46D2-A99D-D8845666384C}"/>
              </a:ext>
            </a:extLst>
          </p:cNvPr>
          <p:cNvSpPr/>
          <p:nvPr/>
        </p:nvSpPr>
        <p:spPr>
          <a:xfrm>
            <a:off x="5546037" y="5257386"/>
            <a:ext cx="6455998" cy="523220"/>
          </a:xfrm>
          <a:prstGeom prst="rect">
            <a:avLst/>
          </a:prstGeom>
        </p:spPr>
        <p:txBody>
          <a:bodyPr wrap="none">
            <a:spAutoFit/>
          </a:bodyPr>
          <a:lstStyle/>
          <a:p>
            <a:r>
              <a:rPr lang="en-US" sz="2800" b="1" dirty="0">
                <a:solidFill>
                  <a:srgbClr val="FF0000"/>
                </a:solidFill>
              </a:rPr>
              <a:t>only 2.5% is "theoretically" potable water</a:t>
            </a:r>
            <a:endParaRPr lang="it-IT" dirty="0">
              <a:solidFill>
                <a:srgbClr val="FF0000"/>
              </a:solidFill>
            </a:endParaRPr>
          </a:p>
        </p:txBody>
      </p:sp>
      <p:sp>
        <p:nvSpPr>
          <p:cNvPr id="14" name="Freccia in giù 13">
            <a:extLst>
              <a:ext uri="{FF2B5EF4-FFF2-40B4-BE49-F238E27FC236}">
                <a16:creationId xmlns:a16="http://schemas.microsoft.com/office/drawing/2014/main" id="{1ACE3FF2-C34A-4F40-9074-729A9295FEA3}"/>
              </a:ext>
            </a:extLst>
          </p:cNvPr>
          <p:cNvSpPr/>
          <p:nvPr/>
        </p:nvSpPr>
        <p:spPr>
          <a:xfrm rot="2559132">
            <a:off x="4244010" y="2981739"/>
            <a:ext cx="394251" cy="10654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Freccia in giù 14">
            <a:extLst>
              <a:ext uri="{FF2B5EF4-FFF2-40B4-BE49-F238E27FC236}">
                <a16:creationId xmlns:a16="http://schemas.microsoft.com/office/drawing/2014/main" id="{471C1240-A230-4AF6-97B9-80EE7AE6378F}"/>
              </a:ext>
            </a:extLst>
          </p:cNvPr>
          <p:cNvSpPr/>
          <p:nvPr/>
        </p:nvSpPr>
        <p:spPr>
          <a:xfrm rot="19255294">
            <a:off x="7701519" y="2861499"/>
            <a:ext cx="394251" cy="24231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Freccia in giù 15">
            <a:extLst>
              <a:ext uri="{FF2B5EF4-FFF2-40B4-BE49-F238E27FC236}">
                <a16:creationId xmlns:a16="http://schemas.microsoft.com/office/drawing/2014/main" id="{E7EDC4C6-E9F3-44B9-AE76-63BA266C7942}"/>
              </a:ext>
            </a:extLst>
          </p:cNvPr>
          <p:cNvSpPr/>
          <p:nvPr/>
        </p:nvSpPr>
        <p:spPr>
          <a:xfrm rot="16990242">
            <a:off x="3680368" y="4676933"/>
            <a:ext cx="394251" cy="10654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80553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3BF9019E-589D-47A7-8437-0949B1A92C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2" name="Titolo 1">
            <a:extLst>
              <a:ext uri="{FF2B5EF4-FFF2-40B4-BE49-F238E27FC236}">
                <a16:creationId xmlns:a16="http://schemas.microsoft.com/office/drawing/2014/main" id="{ADF99D9A-81D5-4BA2-AC11-14EB27AE4AC9}"/>
              </a:ext>
            </a:extLst>
          </p:cNvPr>
          <p:cNvSpPr>
            <a:spLocks noGrp="1"/>
          </p:cNvSpPr>
          <p:nvPr>
            <p:ph type="title"/>
          </p:nvPr>
        </p:nvSpPr>
        <p:spPr>
          <a:xfrm>
            <a:off x="1023730" y="2777021"/>
            <a:ext cx="10515600" cy="986596"/>
          </a:xfrm>
        </p:spPr>
        <p:txBody>
          <a:bodyPr>
            <a:normAutofit fontScale="90000"/>
          </a:bodyPr>
          <a:lstStyle/>
          <a:p>
            <a:pPr algn="ctr"/>
            <a:r>
              <a:rPr lang="en-US" b="1" dirty="0"/>
              <a:t>Directive 2000/60/EC of the European Parliament and of the Council of 23 October 2000 establishing a framework for Community action in the field of water policy</a:t>
            </a:r>
            <a:endParaRPr lang="it-IT" dirty="0"/>
          </a:p>
        </p:txBody>
      </p:sp>
    </p:spTree>
    <p:extLst>
      <p:ext uri="{BB962C8B-B14F-4D97-AF65-F5344CB8AC3E}">
        <p14:creationId xmlns:p14="http://schemas.microsoft.com/office/powerpoint/2010/main" val="3805902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4">
            <a:extLst>
              <a:ext uri="{FF2B5EF4-FFF2-40B4-BE49-F238E27FC236}">
                <a16:creationId xmlns:a16="http://schemas.microsoft.com/office/drawing/2014/main" id="{6B9C69B4-8185-4566-B0E2-A05B36E3A3A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857999"/>
          </a:xfrm>
        </p:spPr>
      </p:pic>
      <p:sp>
        <p:nvSpPr>
          <p:cNvPr id="5" name="Rettangolo 4">
            <a:extLst>
              <a:ext uri="{FF2B5EF4-FFF2-40B4-BE49-F238E27FC236}">
                <a16:creationId xmlns:a16="http://schemas.microsoft.com/office/drawing/2014/main" id="{2F131647-801E-4DCF-B10F-1EE6EA2FAB1B}"/>
              </a:ext>
            </a:extLst>
          </p:cNvPr>
          <p:cNvSpPr/>
          <p:nvPr/>
        </p:nvSpPr>
        <p:spPr>
          <a:xfrm>
            <a:off x="-1" y="474345"/>
            <a:ext cx="12191999" cy="5262979"/>
          </a:xfrm>
          <a:prstGeom prst="rect">
            <a:avLst/>
          </a:prstGeom>
        </p:spPr>
        <p:txBody>
          <a:bodyPr wrap="square">
            <a:spAutoFit/>
          </a:bodyPr>
          <a:lstStyle/>
          <a:p>
            <a:r>
              <a:rPr lang="en-US" sz="2400" b="1" dirty="0"/>
              <a:t>Directive 2000/60 / EC (Water Framework Directive - DQA) </a:t>
            </a:r>
            <a:r>
              <a:rPr lang="en-US" sz="2400" dirty="0"/>
              <a:t>establishing a framework for Community action in the field of water has introduced an innovative approach to European water legislation both from the environmental and administrative point of view and managerial. The directive pursues ambitious objectives: preventing qualitative and quantitative deterioration, improving water status and ensuring sustainable use, based on the long-term protection of available water resources. Directive 2000/60 / EC seeks to achieve the following general objectives:</a:t>
            </a:r>
          </a:p>
          <a:p>
            <a:br>
              <a:rPr lang="en-US" sz="2400" dirty="0"/>
            </a:br>
            <a:r>
              <a:rPr lang="en-US" sz="2400" dirty="0"/>
              <a:t>• Extend the protection of both surface and underground water</a:t>
            </a:r>
            <a:br>
              <a:rPr lang="en-US" sz="2400" dirty="0"/>
            </a:br>
            <a:r>
              <a:rPr lang="en-US" sz="2400" dirty="0"/>
              <a:t>• achieve the status of "good" for all waters by December 31, 2015</a:t>
            </a:r>
            <a:br>
              <a:rPr lang="en-US" sz="2400" dirty="0"/>
            </a:br>
            <a:r>
              <a:rPr lang="en-US" sz="2400" dirty="0"/>
              <a:t>• manage water resources based on river basins regardless of administrative structures</a:t>
            </a:r>
            <a:br>
              <a:rPr lang="en-US" sz="2400" dirty="0"/>
            </a:br>
            <a:r>
              <a:rPr lang="en-US" sz="2400" dirty="0"/>
              <a:t>• proceed through an action that combines emission limits and quality standards</a:t>
            </a:r>
            <a:br>
              <a:rPr lang="en-US" sz="2400" dirty="0"/>
            </a:br>
            <a:r>
              <a:rPr lang="en-US" sz="2400" dirty="0"/>
              <a:t>• recognize all water services the right price that takes into account their real economic cost</a:t>
            </a:r>
            <a:br>
              <a:rPr lang="en-US" sz="2400" dirty="0"/>
            </a:br>
            <a:r>
              <a:rPr lang="en-US" sz="2400" dirty="0"/>
              <a:t>make the citizens take part in the choices made in the matter.</a:t>
            </a:r>
            <a:endParaRPr lang="it-IT" sz="2400" dirty="0"/>
          </a:p>
        </p:txBody>
      </p:sp>
    </p:spTree>
    <p:extLst>
      <p:ext uri="{BB962C8B-B14F-4D97-AF65-F5344CB8AC3E}">
        <p14:creationId xmlns:p14="http://schemas.microsoft.com/office/powerpoint/2010/main" val="384518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a:extLst>
              <a:ext uri="{FF2B5EF4-FFF2-40B4-BE49-F238E27FC236}">
                <a16:creationId xmlns:a16="http://schemas.microsoft.com/office/drawing/2014/main" id="{E8C61FD3-E596-44AA-A4BE-B169E488B11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7999"/>
          </a:xfrm>
        </p:spPr>
      </p:pic>
      <p:pic>
        <p:nvPicPr>
          <p:cNvPr id="7" name="Immagine 6">
            <a:extLst>
              <a:ext uri="{FF2B5EF4-FFF2-40B4-BE49-F238E27FC236}">
                <a16:creationId xmlns:a16="http://schemas.microsoft.com/office/drawing/2014/main" id="{BBD4F68A-AB09-4EA2-8FA6-9FAEB817184F}"/>
              </a:ext>
            </a:extLst>
          </p:cNvPr>
          <p:cNvPicPr>
            <a:picLocks noChangeAspect="1"/>
          </p:cNvPicPr>
          <p:nvPr/>
        </p:nvPicPr>
        <p:blipFill>
          <a:blip r:embed="rId3"/>
          <a:stretch>
            <a:fillRect/>
          </a:stretch>
        </p:blipFill>
        <p:spPr>
          <a:xfrm>
            <a:off x="11052517" y="421480"/>
            <a:ext cx="492369" cy="1853968"/>
          </a:xfrm>
          <a:prstGeom prst="rect">
            <a:avLst/>
          </a:prstGeom>
        </p:spPr>
      </p:pic>
      <p:sp>
        <p:nvSpPr>
          <p:cNvPr id="6" name="Rettangolo 5">
            <a:extLst>
              <a:ext uri="{FF2B5EF4-FFF2-40B4-BE49-F238E27FC236}">
                <a16:creationId xmlns:a16="http://schemas.microsoft.com/office/drawing/2014/main" id="{C072E884-B565-4FBD-B0E5-17B0DD00AC5B}"/>
              </a:ext>
            </a:extLst>
          </p:cNvPr>
          <p:cNvSpPr/>
          <p:nvPr/>
        </p:nvSpPr>
        <p:spPr>
          <a:xfrm>
            <a:off x="98474" y="-215974"/>
            <a:ext cx="12093526" cy="7109639"/>
          </a:xfrm>
          <a:prstGeom prst="rect">
            <a:avLst/>
          </a:prstGeom>
        </p:spPr>
        <p:txBody>
          <a:bodyPr wrap="square">
            <a:spAutoFit/>
          </a:bodyPr>
          <a:lstStyle/>
          <a:p>
            <a:endParaRPr lang="en-US" sz="2400" dirty="0"/>
          </a:p>
          <a:p>
            <a:pPr algn="ctr"/>
            <a:r>
              <a:rPr lang="en-US" sz="2400" b="1" dirty="0"/>
              <a:t>WHAT THE DIRECTIVE PROVIDES</a:t>
            </a:r>
            <a:br>
              <a:rPr lang="en-US" sz="2400" b="1" dirty="0"/>
            </a:br>
            <a:r>
              <a:rPr lang="en-US" sz="2400" dirty="0"/>
              <a:t>The Directive establishes that individual Member States deal with water conservation at the "catchment basin" level, and the territorial reference unit for river basin management is identified in the "river basin district", land and sea area, constituted by one or more adjacent river basins and their respective groundwater and coastal waters.</a:t>
            </a:r>
            <a:br>
              <a:rPr lang="en-US" sz="2400" dirty="0"/>
            </a:br>
            <a:br>
              <a:rPr lang="en-US" sz="2400" dirty="0"/>
            </a:br>
            <a:r>
              <a:rPr lang="en-US" sz="2400" dirty="0"/>
              <a:t>In each river basin district, Member States must strive to ensure that:</a:t>
            </a:r>
            <a:br>
              <a:rPr lang="en-US" sz="2400" dirty="0"/>
            </a:br>
            <a:r>
              <a:rPr lang="en-US" sz="2400" dirty="0"/>
              <a:t>• an analysis of district characteristics</a:t>
            </a:r>
            <a:br>
              <a:rPr lang="en-US" sz="2400" dirty="0"/>
            </a:br>
            <a:r>
              <a:rPr lang="en-US" sz="2400" dirty="0"/>
              <a:t>• An examination of the impact of human activities on surface and underground waters</a:t>
            </a:r>
            <a:br>
              <a:rPr lang="en-US" sz="2400" dirty="0"/>
            </a:br>
            <a:r>
              <a:rPr lang="en-US" sz="2400" dirty="0"/>
              <a:t>an economic analysis of water use.</a:t>
            </a:r>
            <a:br>
              <a:rPr lang="en-US" sz="2400" dirty="0"/>
            </a:br>
            <a:br>
              <a:rPr lang="en-US" sz="2400" dirty="0"/>
            </a:br>
            <a:r>
              <a:rPr lang="en-US" sz="2400" dirty="0"/>
              <a:t>Regarding each district, a program of measures that takes into account the analyzes and environmental objectives set by the Directive, with the ultimate aim of achieving a "good state" of all waters by 2015 (unless specifically stated from the Directive).</a:t>
            </a:r>
            <a:br>
              <a:rPr lang="en-US" sz="2400" dirty="0"/>
            </a:br>
            <a:br>
              <a:rPr lang="en-US" sz="2400" dirty="0"/>
            </a:br>
            <a:r>
              <a:rPr lang="en-US" sz="2400" dirty="0"/>
              <a:t>Measure programs are set out in the Management Plans that Member States have to prepare for each river basin and therefore represents the programming / implementation tool for achieving the objectives set by the Directive</a:t>
            </a:r>
            <a:r>
              <a:rPr lang="en-US" dirty="0"/>
              <a:t>.</a:t>
            </a:r>
            <a:endParaRPr lang="it-IT" dirty="0"/>
          </a:p>
        </p:txBody>
      </p:sp>
    </p:spTree>
    <p:extLst>
      <p:ext uri="{BB962C8B-B14F-4D97-AF65-F5344CB8AC3E}">
        <p14:creationId xmlns:p14="http://schemas.microsoft.com/office/powerpoint/2010/main" val="3507406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magine 8">
            <a:extLst>
              <a:ext uri="{FF2B5EF4-FFF2-40B4-BE49-F238E27FC236}">
                <a16:creationId xmlns:a16="http://schemas.microsoft.com/office/drawing/2014/main" id="{74B45DE5-ADC2-45F0-BC10-B2BCDFD1A2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6" name="Rettangolo 5">
            <a:extLst>
              <a:ext uri="{FF2B5EF4-FFF2-40B4-BE49-F238E27FC236}">
                <a16:creationId xmlns:a16="http://schemas.microsoft.com/office/drawing/2014/main" id="{089CEE5B-A8A7-41DD-931D-30C984DD2117}"/>
              </a:ext>
            </a:extLst>
          </p:cNvPr>
          <p:cNvSpPr/>
          <p:nvPr/>
        </p:nvSpPr>
        <p:spPr>
          <a:xfrm>
            <a:off x="0" y="0"/>
            <a:ext cx="12192000" cy="1569660"/>
          </a:xfrm>
          <a:prstGeom prst="rect">
            <a:avLst/>
          </a:prstGeom>
        </p:spPr>
        <p:txBody>
          <a:bodyPr wrap="square">
            <a:spAutoFit/>
          </a:bodyPr>
          <a:lstStyle/>
          <a:p>
            <a:pPr algn="ctr"/>
            <a:r>
              <a:rPr lang="en-US" sz="2400" b="1" dirty="0"/>
              <a:t>Directive 2000/60 / EC </a:t>
            </a:r>
            <a:r>
              <a:rPr lang="en-US" sz="2400" dirty="0"/>
              <a:t>was transposed into Italy by </a:t>
            </a:r>
            <a:r>
              <a:rPr lang="en-US" sz="2400" b="1" dirty="0"/>
              <a:t>Legislative Decree no. 152 of 3 April 2006</a:t>
            </a:r>
            <a:r>
              <a:rPr lang="en-US" sz="2400" dirty="0"/>
              <a:t>. The Legislative Decree, Art. 64 has </a:t>
            </a:r>
            <a:r>
              <a:rPr lang="en-US" sz="2400" b="1" dirty="0"/>
              <a:t>divided the national territory into eight river basin districts </a:t>
            </a:r>
            <a:r>
              <a:rPr lang="en-US" sz="2400" dirty="0"/>
              <a:t>and for each district has been drafting a management plan, assigning it competence to </a:t>
            </a:r>
            <a:r>
              <a:rPr lang="en-US" sz="2400" b="1" dirty="0"/>
              <a:t>the District Water Authority</a:t>
            </a:r>
            <a:r>
              <a:rPr lang="en-US" sz="2400" dirty="0"/>
              <a:t>. </a:t>
            </a:r>
            <a:endParaRPr lang="it-IT" sz="2400" dirty="0"/>
          </a:p>
        </p:txBody>
      </p:sp>
      <p:pic>
        <p:nvPicPr>
          <p:cNvPr id="7" name="Immagine 6">
            <a:extLst>
              <a:ext uri="{FF2B5EF4-FFF2-40B4-BE49-F238E27FC236}">
                <a16:creationId xmlns:a16="http://schemas.microsoft.com/office/drawing/2014/main" id="{884A2221-00BB-4903-B0EA-C489346842D0}"/>
              </a:ext>
            </a:extLst>
          </p:cNvPr>
          <p:cNvPicPr>
            <a:picLocks noChangeAspect="1"/>
          </p:cNvPicPr>
          <p:nvPr/>
        </p:nvPicPr>
        <p:blipFill>
          <a:blip r:embed="rId3"/>
          <a:stretch>
            <a:fillRect/>
          </a:stretch>
        </p:blipFill>
        <p:spPr>
          <a:xfrm>
            <a:off x="3507545" y="1509316"/>
            <a:ext cx="5176910" cy="5243176"/>
          </a:xfrm>
          <a:prstGeom prst="rect">
            <a:avLst/>
          </a:prstGeom>
        </p:spPr>
      </p:pic>
    </p:spTree>
    <p:extLst>
      <p:ext uri="{BB962C8B-B14F-4D97-AF65-F5344CB8AC3E}">
        <p14:creationId xmlns:p14="http://schemas.microsoft.com/office/powerpoint/2010/main" val="1948197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a:extLst>
              <a:ext uri="{FF2B5EF4-FFF2-40B4-BE49-F238E27FC236}">
                <a16:creationId xmlns:a16="http://schemas.microsoft.com/office/drawing/2014/main" id="{C7B69FF5-1144-4459-9818-2A3079D4A2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4" name="Rettangolo 3">
            <a:extLst>
              <a:ext uri="{FF2B5EF4-FFF2-40B4-BE49-F238E27FC236}">
                <a16:creationId xmlns:a16="http://schemas.microsoft.com/office/drawing/2014/main" id="{DC263E4C-CBB5-4278-BFFF-E90B4D0BFD95}"/>
              </a:ext>
            </a:extLst>
          </p:cNvPr>
          <p:cNvSpPr/>
          <p:nvPr/>
        </p:nvSpPr>
        <p:spPr>
          <a:xfrm>
            <a:off x="0" y="2136339"/>
            <a:ext cx="11971606" cy="3108543"/>
          </a:xfrm>
          <a:prstGeom prst="rect">
            <a:avLst/>
          </a:prstGeom>
        </p:spPr>
        <p:txBody>
          <a:bodyPr wrap="square">
            <a:spAutoFit/>
          </a:bodyPr>
          <a:lstStyle/>
          <a:p>
            <a:pPr algn="ctr"/>
            <a:r>
              <a:rPr lang="en-US" sz="2800" dirty="0"/>
              <a:t>Even before the transposition of Directive 2000/60 / EC, however, </a:t>
            </a:r>
            <a:r>
              <a:rPr lang="en-US" sz="2800" b="1" dirty="0"/>
              <a:t>the national legal order introduced Law No 183/89 on the concept of basin-scale planning</a:t>
            </a:r>
            <a:r>
              <a:rPr lang="en-US" sz="2800" dirty="0"/>
              <a:t>, to be implemented through the implementation of the Basin Plans and anticipated an approach integrated with water protection through Legislative Decree 152/1999 which included a tool for planning measures to achieve environmental objectives in water, the elaboration by regions, the protection plans , drainage of basin plans.</a:t>
            </a:r>
            <a:endParaRPr lang="it-IT" sz="2800" dirty="0"/>
          </a:p>
        </p:txBody>
      </p:sp>
      <p:sp>
        <p:nvSpPr>
          <p:cNvPr id="7" name="CasellaDiTesto 6">
            <a:extLst>
              <a:ext uri="{FF2B5EF4-FFF2-40B4-BE49-F238E27FC236}">
                <a16:creationId xmlns:a16="http://schemas.microsoft.com/office/drawing/2014/main" id="{A5E603B1-944C-4350-8B48-B333A3946AA7}"/>
              </a:ext>
            </a:extLst>
          </p:cNvPr>
          <p:cNvSpPr txBox="1"/>
          <p:nvPr/>
        </p:nvSpPr>
        <p:spPr>
          <a:xfrm>
            <a:off x="4393809" y="365760"/>
            <a:ext cx="3404381" cy="584775"/>
          </a:xfrm>
          <a:prstGeom prst="rect">
            <a:avLst/>
          </a:prstGeom>
          <a:noFill/>
        </p:spPr>
        <p:txBody>
          <a:bodyPr wrap="square" rtlCol="0">
            <a:spAutoFit/>
          </a:bodyPr>
          <a:lstStyle/>
          <a:p>
            <a:pPr algn="ctr"/>
            <a:r>
              <a:rPr lang="it-IT" sz="3200" b="1" dirty="0" err="1"/>
              <a:t>But</a:t>
            </a:r>
            <a:r>
              <a:rPr lang="it-IT" sz="3200" b="1" dirty="0"/>
              <a:t> in </a:t>
            </a:r>
            <a:r>
              <a:rPr lang="it-IT" sz="3200" b="1" dirty="0" err="1"/>
              <a:t>Italy</a:t>
            </a:r>
            <a:r>
              <a:rPr lang="it-IT" sz="3200" b="1" dirty="0"/>
              <a:t>  </a:t>
            </a:r>
            <a:r>
              <a:rPr lang="it-IT" sz="3200" dirty="0"/>
              <a:t>…….</a:t>
            </a:r>
          </a:p>
        </p:txBody>
      </p:sp>
    </p:spTree>
    <p:extLst>
      <p:ext uri="{BB962C8B-B14F-4D97-AF65-F5344CB8AC3E}">
        <p14:creationId xmlns:p14="http://schemas.microsoft.com/office/powerpoint/2010/main" val="309828540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TotalTime>
  <Words>564</Words>
  <Application>Microsoft Office PowerPoint</Application>
  <PresentationFormat>Widescreen</PresentationFormat>
  <Paragraphs>33</Paragraphs>
  <Slides>13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13</vt:i4>
      </vt:variant>
    </vt:vector>
  </HeadingPairs>
  <TitlesOfParts>
    <vt:vector size="17" baseType="lpstr">
      <vt:lpstr>Arial</vt:lpstr>
      <vt:lpstr>Calibri</vt:lpstr>
      <vt:lpstr>Calibri Light</vt:lpstr>
      <vt:lpstr>Tema di Office</vt:lpstr>
      <vt:lpstr>The importance of water</vt:lpstr>
      <vt:lpstr>Presentazione standard di PowerPoint</vt:lpstr>
      <vt:lpstr>The destruction of the environment: water and our past ignorance</vt:lpstr>
      <vt:lpstr>Some news:</vt:lpstr>
      <vt:lpstr>Directive 2000/60/EC of the European Parliament and of the Council of 23 October 2000 establishing a framework for Community action in the field of water policy</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giulia netti</dc:creator>
  <cp:lastModifiedBy>giulia netti</cp:lastModifiedBy>
  <cp:revision>11</cp:revision>
  <dcterms:created xsi:type="dcterms:W3CDTF">2017-09-12T06:49:28Z</dcterms:created>
  <dcterms:modified xsi:type="dcterms:W3CDTF">2017-09-12T12:37:43Z</dcterms:modified>
</cp:coreProperties>
</file>