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3" r:id="rId17"/>
    <p:sldId id="272" r:id="rId18"/>
    <p:sldId id="275" r:id="rId19"/>
    <p:sldId id="276" r:id="rId20"/>
    <p:sldId id="277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24" autoAdjust="0"/>
    <p:restoredTop sz="94660"/>
  </p:normalViewPr>
  <p:slideViewPr>
    <p:cSldViewPr snapToGrid="0">
      <p:cViewPr varScale="1">
        <p:scale>
          <a:sx n="55" d="100"/>
          <a:sy n="55" d="100"/>
        </p:scale>
        <p:origin x="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-drinks.com/news/man-dies-after-toxic-leak-at-heineken-plant_id89760.aspx" TargetMode="External"/><Relationship Id="rId2" Type="http://schemas.openxmlformats.org/officeDocument/2006/relationships/hyperlink" Target="https://www.vecernji.hr/vijesti/karlovackoj-pivovari-3-mil-kn-kazne-direktorima-145-godina-zatvora-9901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ineken.hr/download/HEINEKEN-Hrvatska_Sustainability-Report-2015_English.pdf" TargetMode="External"/><Relationship Id="rId4" Type="http://schemas.openxmlformats.org/officeDocument/2006/relationships/hyperlink" Target="https://www.analoxsensortechnology.com/blog/2016/03/15/revisiting-the-karlovac-brewery-incident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EN/TXT/?uri=CELEX:32000L006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1FFF-672C-4AD9-ABE0-93D602C15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5400" dirty="0">
                <a:cs typeface="Calibri Light" panose="020F0302020204030204" pitchFamily="34" charset="0"/>
              </a:rPr>
              <a:t>The EU Water Framework Directive</a:t>
            </a:r>
            <a:r>
              <a:rPr lang="hr-HR" sz="5400" dirty="0">
                <a:cs typeface="Calibri Light" panose="020F0302020204030204" pitchFamily="34" charset="0"/>
              </a:rPr>
              <a:t> (</a:t>
            </a:r>
            <a:r>
              <a:rPr lang="en-GB" sz="5400" dirty="0">
                <a:cs typeface="Calibri Light" panose="020F0302020204030204" pitchFamily="34" charset="0"/>
              </a:rPr>
              <a:t>Directive 2000/60/EC</a:t>
            </a:r>
            <a:r>
              <a:rPr lang="hr-HR" sz="5400" dirty="0">
                <a:cs typeface="Calibri Light" panose="020F0302020204030204" pitchFamily="34" charset="0"/>
              </a:rPr>
              <a:t>)</a:t>
            </a:r>
            <a:r>
              <a:rPr lang="en-GB" sz="5400" dirty="0">
                <a:cs typeface="Calibri Light" panose="020F0302020204030204" pitchFamily="34" charset="0"/>
              </a:rPr>
              <a:t> </a:t>
            </a:r>
            <a:br>
              <a:rPr lang="en-GB" b="1" dirty="0"/>
            </a:br>
            <a:r>
              <a:rPr lang="hr-HR" sz="2800" dirty="0">
                <a:cs typeface="Calibri Light" panose="020F0302020204030204" pitchFamily="34" charset="0"/>
              </a:rPr>
              <a:t>Marina Tomić / IDOP (The Croatian Institute for CSR)</a:t>
            </a:r>
            <a:br>
              <a:rPr lang="hr-HR" sz="2800" dirty="0">
                <a:cs typeface="Calibri Light" panose="020F0302020204030204" pitchFamily="34" charset="0"/>
              </a:rPr>
            </a:br>
            <a:r>
              <a:rPr lang="hr-HR" sz="2800" dirty="0">
                <a:cs typeface="Calibri Light" panose="020F0302020204030204" pitchFamily="34" charset="0"/>
              </a:rPr>
              <a:t>September 2017, Brussels</a:t>
            </a:r>
            <a:endParaRPr lang="en-GB" sz="2800" dirty="0"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EB692-B6CA-4A7E-AA30-05C06580C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420" y="5347504"/>
            <a:ext cx="7384648" cy="67133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D73489-C362-4AFC-9A43-EA1A2C50C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0368"/>
            <a:ext cx="12192000" cy="162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495C-9519-4AA4-87D7-6DF948F29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Co-ordination of measures</a:t>
            </a:r>
            <a:r>
              <a:rPr lang="hr-HR" sz="4000" dirty="0"/>
              <a:t>:</a:t>
            </a:r>
            <a:br>
              <a:rPr lang="hr-HR" sz="4000" dirty="0"/>
            </a:br>
            <a:r>
              <a:rPr lang="en-GB" sz="4000" dirty="0"/>
              <a:t>Integrated river basin management</a:t>
            </a:r>
            <a:br>
              <a:rPr lang="en-GB" sz="4000" dirty="0"/>
            </a:br>
            <a:br>
              <a:rPr lang="en-GB" sz="4000" dirty="0"/>
            </a:b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C4487-1E80-4918-8F9B-F69D60450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 international river basin districts</a:t>
            </a:r>
            <a:r>
              <a:rPr lang="hr-HR" dirty="0"/>
              <a:t> (</a:t>
            </a:r>
            <a:r>
              <a:rPr lang="en-GB" dirty="0"/>
              <a:t>IRBDs</a:t>
            </a:r>
            <a:r>
              <a:rPr lang="hr-HR" dirty="0"/>
              <a:t>)</a:t>
            </a:r>
            <a:r>
              <a:rPr lang="en-GB" dirty="0"/>
              <a:t> cover the territory of more than one Member State </a:t>
            </a:r>
          </a:p>
          <a:p>
            <a:r>
              <a:rPr lang="en-GB" b="1" dirty="0"/>
              <a:t>EU</a:t>
            </a:r>
            <a:r>
              <a:rPr lang="hr-HR" b="1" dirty="0"/>
              <a:t>: a </a:t>
            </a:r>
            <a:r>
              <a:rPr lang="en-GB" b="1" dirty="0"/>
              <a:t>land of shared waters</a:t>
            </a:r>
            <a:r>
              <a:rPr lang="en-GB" dirty="0"/>
              <a:t> </a:t>
            </a:r>
            <a:r>
              <a:rPr lang="hr-HR" dirty="0"/>
              <a:t>with </a:t>
            </a:r>
            <a:r>
              <a:rPr lang="en-GB" dirty="0"/>
              <a:t>about 60% of the its surface area lying in river basins that cross at least one national border </a:t>
            </a:r>
            <a:endParaRPr lang="hr-HR" dirty="0"/>
          </a:p>
          <a:p>
            <a:r>
              <a:rPr lang="en-GB" dirty="0"/>
              <a:t>management by </a:t>
            </a:r>
            <a:r>
              <a:rPr lang="en-GB" b="1" dirty="0"/>
              <a:t>river basin - the natural geographical and hydrological unit</a:t>
            </a:r>
            <a:r>
              <a:rPr lang="en-GB" dirty="0"/>
              <a:t> - instead of according to administrative or political boundaries </a:t>
            </a:r>
            <a:endParaRPr lang="hr-HR" dirty="0"/>
          </a:p>
          <a:p>
            <a:r>
              <a:rPr lang="en-GB" dirty="0"/>
              <a:t>each Member State is responsible for implementation in the portion of an IRBD lying within its territory and should coordinate these actions with the other </a:t>
            </a:r>
            <a:r>
              <a:rPr lang="hr-HR" dirty="0"/>
              <a:t>MS </a:t>
            </a:r>
            <a:r>
              <a:rPr lang="en-GB" dirty="0"/>
              <a:t>in the district</a:t>
            </a:r>
          </a:p>
          <a:p>
            <a:r>
              <a:rPr lang="hr-HR" dirty="0"/>
              <a:t>RBMP plans need to be updated every six years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237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A2112-2CE0-4095-B88B-E24E7FE38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Co-ordination of measures</a:t>
            </a:r>
            <a:r>
              <a:rPr lang="hr-HR" sz="4400" dirty="0"/>
              <a:t>: </a:t>
            </a:r>
            <a:br>
              <a:rPr lang="hr-HR" sz="4400" dirty="0"/>
            </a:br>
            <a:r>
              <a:rPr lang="en-GB" dirty="0"/>
              <a:t>Public participation  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CDB0-0C19-4E4B-8EB7-ECD04B80A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Article 14 of the directive covers public information and consultation</a:t>
            </a:r>
            <a:endParaRPr lang="hr-HR" dirty="0"/>
          </a:p>
          <a:p>
            <a:r>
              <a:rPr lang="hr-HR" b="1" dirty="0"/>
              <a:t>Aarhus Convention: </a:t>
            </a:r>
            <a:r>
              <a:rPr lang="en-GB" dirty="0"/>
              <a:t>right to environmental information)</a:t>
            </a:r>
            <a:endParaRPr lang="hr-HR" b="1" dirty="0"/>
          </a:p>
          <a:p>
            <a:r>
              <a:rPr lang="en-GB" dirty="0"/>
              <a:t>Public participation means giving the public and stakeholders the opportunity to influence the outcome of the plans and then working processes</a:t>
            </a:r>
            <a:endParaRPr lang="hr-HR" dirty="0"/>
          </a:p>
          <a:p>
            <a:r>
              <a:rPr lang="hr-HR" dirty="0"/>
              <a:t>Reasons:</a:t>
            </a:r>
          </a:p>
          <a:p>
            <a:r>
              <a:rPr lang="en-GB" dirty="0"/>
              <a:t>the decisions on the most appropriate measures to achieve the objectives in the </a:t>
            </a:r>
            <a:r>
              <a:rPr lang="hr-HR" dirty="0"/>
              <a:t>RBMP </a:t>
            </a:r>
            <a:r>
              <a:rPr lang="en-GB" dirty="0"/>
              <a:t>will involve balancing the interests of various groups</a:t>
            </a:r>
            <a:endParaRPr lang="hr-HR" dirty="0"/>
          </a:p>
          <a:p>
            <a:r>
              <a:rPr lang="en-GB" b="1" dirty="0"/>
              <a:t>Enforceability</a:t>
            </a:r>
            <a:r>
              <a:rPr lang="hr-HR" b="1" dirty="0"/>
              <a:t>:</a:t>
            </a:r>
            <a:r>
              <a:rPr lang="en-GB" dirty="0"/>
              <a:t> </a:t>
            </a:r>
            <a:r>
              <a:rPr lang="hr-HR" dirty="0"/>
              <a:t>t</a:t>
            </a:r>
            <a:r>
              <a:rPr lang="en-GB" dirty="0"/>
              <a:t>he greater the transparency in the establishment of objectives, the imposition of measures, and the reporting of standards, the</a:t>
            </a:r>
            <a:r>
              <a:rPr lang="hr-HR" dirty="0"/>
              <a:t> MS will better</a:t>
            </a:r>
            <a:r>
              <a:rPr lang="en-GB" dirty="0"/>
              <a:t> implement the legislation</a:t>
            </a:r>
          </a:p>
        </p:txBody>
      </p:sp>
    </p:spTree>
    <p:extLst>
      <p:ext uri="{BB962C8B-B14F-4D97-AF65-F5344CB8AC3E}">
        <p14:creationId xmlns:p14="http://schemas.microsoft.com/office/powerpoint/2010/main" val="115776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A299-CB75-4B41-AF68-EE4A8744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Co-ordination of measures</a:t>
            </a:r>
            <a:r>
              <a:rPr lang="hr-HR" sz="4000" dirty="0"/>
              <a:t>: </a:t>
            </a:r>
            <a:br>
              <a:rPr lang="hr-HR" sz="4000" dirty="0"/>
            </a:br>
            <a:r>
              <a:rPr lang="hr-HR" dirty="0"/>
              <a:t>Economic value of EU waters</a:t>
            </a:r>
            <a:r>
              <a:rPr lang="en-GB" dirty="0"/>
              <a:t> 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9E37D-BA2F-4F61-BE3E-383A8039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the introduction of pricing</a:t>
            </a:r>
            <a:r>
              <a:rPr lang="hr-HR" b="1" dirty="0"/>
              <a:t> is </a:t>
            </a:r>
            <a:r>
              <a:rPr lang="en-GB" b="1" dirty="0"/>
              <a:t>one of the </a:t>
            </a:r>
            <a:r>
              <a:rPr lang="en-GB" b="1" dirty="0" err="1"/>
              <a:t>Directives's</a:t>
            </a:r>
            <a:r>
              <a:rPr lang="en-GB" b="1" dirty="0"/>
              <a:t> most important innovations </a:t>
            </a:r>
            <a:endParaRPr lang="hr-HR" b="1" dirty="0"/>
          </a:p>
          <a:p>
            <a:r>
              <a:rPr lang="hr-HR" dirty="0"/>
              <a:t>a</a:t>
            </a:r>
            <a:r>
              <a:rPr lang="en-GB" dirty="0" err="1"/>
              <a:t>dequate</a:t>
            </a:r>
            <a:r>
              <a:rPr lang="en-GB" dirty="0"/>
              <a:t> water pricing acts as an incentive for the sustainable use of water resources</a:t>
            </a:r>
            <a:endParaRPr lang="hr-HR" dirty="0"/>
          </a:p>
          <a:p>
            <a:r>
              <a:rPr lang="hr-HR" dirty="0"/>
              <a:t>MS </a:t>
            </a:r>
            <a:r>
              <a:rPr lang="en-GB" dirty="0"/>
              <a:t>will be required to ensure that the price charged to water consumers reflects the true costs</a:t>
            </a:r>
            <a:r>
              <a:rPr lang="hr-HR" dirty="0"/>
              <a:t> (</a:t>
            </a:r>
            <a:r>
              <a:rPr lang="en-GB" dirty="0"/>
              <a:t>polluters and users pay</a:t>
            </a:r>
            <a:r>
              <a:rPr lang="hr-HR" dirty="0"/>
              <a:t>)</a:t>
            </a:r>
          </a:p>
          <a:p>
            <a:r>
              <a:rPr lang="en-GB" dirty="0"/>
              <a:t>WFD introduces two key economic principles:</a:t>
            </a:r>
          </a:p>
          <a:p>
            <a:pPr lvl="0"/>
            <a:r>
              <a:rPr lang="en-GB" dirty="0"/>
              <a:t>It calls on water users (Industries, farmers and households) to pay </a:t>
            </a:r>
            <a:r>
              <a:rPr lang="en-GB" dirty="0" err="1"/>
              <a:t>fo</a:t>
            </a:r>
            <a:r>
              <a:rPr lang="hr-HR" dirty="0"/>
              <a:t>r</a:t>
            </a:r>
            <a:r>
              <a:rPr lang="en-GB" dirty="0"/>
              <a:t> the full costs of the water services they receive</a:t>
            </a:r>
          </a:p>
          <a:p>
            <a:pPr lvl="0"/>
            <a:r>
              <a:rPr lang="hr-HR" dirty="0"/>
              <a:t>It</a:t>
            </a:r>
            <a:r>
              <a:rPr lang="en-GB" dirty="0"/>
              <a:t> calls on MS to use economic analysis in the management of their water resources and to assess both the cost-effectiveness and overall cost of alternatives when making key decisions</a:t>
            </a:r>
            <a:endParaRPr lang="hr-HR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548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3A2E-3401-42C1-80DA-68DCF7CB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Co-ordination of measures</a:t>
            </a:r>
            <a:r>
              <a:rPr lang="hr-HR" sz="4400" dirty="0"/>
              <a:t>: </a:t>
            </a:r>
            <a:br>
              <a:rPr lang="hr-HR" sz="4400" dirty="0"/>
            </a:br>
            <a:r>
              <a:rPr lang="hr-HR" dirty="0"/>
              <a:t>Economic value of EU waters</a:t>
            </a:r>
            <a:r>
              <a:rPr lang="en-GB" dirty="0"/>
              <a:t> </a:t>
            </a:r>
            <a:r>
              <a:rPr lang="hr-HR" dirty="0"/>
              <a:t>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1FBD8-68C5-481C-86B2-DD0839E25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Pricing policies to address water scarcity and droughts</a:t>
            </a:r>
            <a:endParaRPr lang="en-GB" sz="2400" dirty="0"/>
          </a:p>
          <a:p>
            <a:r>
              <a:rPr lang="en-GB" b="1" dirty="0"/>
              <a:t>Water scarcity</a:t>
            </a:r>
            <a:r>
              <a:rPr lang="en-GB" dirty="0"/>
              <a:t>: a situation where demand exceeds the level of sustainable use affects over 10% of EU’s population and almost 20% of its territory.</a:t>
            </a:r>
          </a:p>
          <a:p>
            <a:r>
              <a:rPr lang="en-GB" b="1" dirty="0"/>
              <a:t>Drought</a:t>
            </a:r>
            <a:r>
              <a:rPr lang="hr-HR" b="1" dirty="0"/>
              <a:t>:</a:t>
            </a:r>
            <a:r>
              <a:rPr lang="en-GB" dirty="0"/>
              <a:t> a temporary decline in water resources due to low rainfall</a:t>
            </a:r>
            <a:r>
              <a:rPr lang="hr-HR" dirty="0"/>
              <a:t>, the </a:t>
            </a:r>
            <a:r>
              <a:rPr lang="en-GB" dirty="0"/>
              <a:t>number of droughts increased has increased over the past 30 years (in 2003 they affected over 100 million people across Europe)</a:t>
            </a:r>
            <a:endParaRPr lang="hr-HR" dirty="0"/>
          </a:p>
          <a:p>
            <a:r>
              <a:rPr lang="hr-HR" sz="2400" b="1" dirty="0"/>
              <a:t>Pricing policies to make</a:t>
            </a:r>
            <a:r>
              <a:rPr lang="en-GB" sz="2400" b="1" dirty="0"/>
              <a:t> water use more efficient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22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37D23-E37F-4501-AEE6-FA504AAF2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2E5AB-DA8F-4B4C-81B2-05A6A09C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dirty="0"/>
              <a:t>„</a:t>
            </a:r>
            <a:r>
              <a:rPr lang="en-GB" sz="3600" dirty="0"/>
              <a:t>water is not a commercial product like any other, but rather, a heritage which must be protected, defended and treated as such”</a:t>
            </a:r>
            <a:endParaRPr lang="hr-HR" sz="3600" dirty="0"/>
          </a:p>
          <a:p>
            <a:pPr marL="0" indent="0" algn="r">
              <a:buNone/>
            </a:pPr>
            <a:r>
              <a:rPr lang="en-GB" sz="2400" dirty="0"/>
              <a:t>Recital 1 of the Water Framework Directive</a:t>
            </a:r>
            <a:endParaRPr lang="hr-HR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586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412A8-B61E-4513-864B-BD149BDC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Key points for national authorities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D71E7-DD5B-40BF-A4C1-B76158958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The legislation places clear responsibilities on national authorities</a:t>
            </a:r>
            <a:r>
              <a:rPr lang="hr-HR" sz="2800" b="1" dirty="0"/>
              <a:t> who have to:</a:t>
            </a:r>
          </a:p>
          <a:p>
            <a:pPr lvl="0"/>
            <a:r>
              <a:rPr lang="en-GB" dirty="0"/>
              <a:t>identify the individual river basins on their territory</a:t>
            </a:r>
            <a:r>
              <a:rPr lang="hr-HR" dirty="0"/>
              <a:t> (</a:t>
            </a:r>
            <a:r>
              <a:rPr lang="en-GB" dirty="0"/>
              <a:t>the surrounding land areas that drain into particular river systems</a:t>
            </a:r>
            <a:r>
              <a:rPr lang="hr-HR" dirty="0"/>
              <a:t>)</a:t>
            </a:r>
            <a:endParaRPr lang="en-GB" dirty="0"/>
          </a:p>
          <a:p>
            <a:pPr lvl="0"/>
            <a:r>
              <a:rPr lang="en-GB" dirty="0"/>
              <a:t>designate authorities to manage these basins in line with the EU rules </a:t>
            </a:r>
          </a:p>
          <a:p>
            <a:pPr lvl="0"/>
            <a:r>
              <a:rPr lang="en-GB" dirty="0"/>
              <a:t>analyse the features of each river basin, including the impact of human activity and an economic assessment of water use </a:t>
            </a:r>
          </a:p>
          <a:p>
            <a:pPr lvl="0"/>
            <a:r>
              <a:rPr lang="en-GB" dirty="0"/>
              <a:t>monitor the status of the water in each basin;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718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8A007-1EA2-4303-B073-FE41141DE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Key points for national authorities (2)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23995-E6E0-42D5-9F9A-5FCD14FA5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register protected areas, such as those used for drinking water, which require special attention </a:t>
            </a:r>
          </a:p>
          <a:p>
            <a:pPr lvl="0"/>
            <a:r>
              <a:rPr lang="en-GB" dirty="0"/>
              <a:t>produce and implement </a:t>
            </a:r>
            <a:r>
              <a:rPr lang="hr-HR" dirty="0"/>
              <a:t>RBMPs (</a:t>
            </a:r>
            <a:r>
              <a:rPr lang="en-GB" dirty="0"/>
              <a:t>river</a:t>
            </a:r>
            <a:r>
              <a:rPr lang="hr-HR" dirty="0"/>
              <a:t> </a:t>
            </a:r>
            <a:r>
              <a:rPr lang="en-GB" dirty="0"/>
              <a:t>basin management plans</a:t>
            </a:r>
            <a:r>
              <a:rPr lang="hr-HR" dirty="0"/>
              <a:t>)</a:t>
            </a:r>
            <a:r>
              <a:rPr lang="en-GB" dirty="0"/>
              <a:t> to prevent deterioration of surface water, protect and enhance groundwater and preserve protected areas </a:t>
            </a:r>
          </a:p>
          <a:p>
            <a:pPr lvl="0"/>
            <a:r>
              <a:rPr lang="en-GB" dirty="0"/>
              <a:t>ensure the cost of water services is recovered so that the resources are used efficiently and polluters pay</a:t>
            </a:r>
          </a:p>
          <a:p>
            <a:r>
              <a:rPr lang="en-GB" dirty="0"/>
              <a:t>provide public information and consultation on their river-basin management plans</a:t>
            </a:r>
          </a:p>
        </p:txBody>
      </p:sp>
    </p:spTree>
    <p:extLst>
      <p:ext uri="{BB962C8B-B14F-4D97-AF65-F5344CB8AC3E}">
        <p14:creationId xmlns:p14="http://schemas.microsoft.com/office/powerpoint/2010/main" val="64038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C2AB7-83A1-4EAA-A120-0EFBE41D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Implementation in Croatia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DF56-4CD1-40A0-8F24-F98B53954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Water Framework </a:t>
            </a:r>
            <a:r>
              <a:rPr lang="en-GB" dirty="0"/>
              <a:t>Directive </a:t>
            </a:r>
            <a:r>
              <a:rPr lang="hr-HR" dirty="0"/>
              <a:t>was</a:t>
            </a:r>
            <a:r>
              <a:rPr lang="en-GB" dirty="0"/>
              <a:t> implemented in</a:t>
            </a:r>
            <a:r>
              <a:rPr lang="hr-HR" dirty="0"/>
              <a:t>to</a:t>
            </a:r>
            <a:r>
              <a:rPr lang="en-GB" dirty="0"/>
              <a:t> Croatian </a:t>
            </a:r>
            <a:r>
              <a:rPr lang="hr-HR" dirty="0"/>
              <a:t>national legislation</a:t>
            </a:r>
            <a:r>
              <a:rPr lang="en-GB" dirty="0"/>
              <a:t> in </a:t>
            </a:r>
            <a:r>
              <a:rPr lang="en-GB" b="1" dirty="0"/>
              <a:t>Water Act </a:t>
            </a:r>
            <a:r>
              <a:rPr lang="en-GB" dirty="0"/>
              <a:t>in 2013</a:t>
            </a:r>
          </a:p>
          <a:p>
            <a:r>
              <a:rPr lang="en-GB" dirty="0"/>
              <a:t>The hydrographic territory of the Republic of Croatia belongs to the Adriatic Sea and Black Sea basin and is divided into two water areas: the Danube River Basin  and the Adriatic Water Area </a:t>
            </a:r>
            <a:endParaRPr lang="hr-HR" dirty="0"/>
          </a:p>
          <a:p>
            <a:r>
              <a:rPr lang="en-GB" dirty="0"/>
              <a:t>The position of Croatia between the Danube (in the north) and the Adriatic Sea (in the south), and its rich freshwater resources make water management a priority in Croatia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801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1E680-EE9F-439E-A768-01F34580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23" y="452718"/>
            <a:ext cx="9371212" cy="906525"/>
          </a:xfrm>
        </p:spPr>
        <p:txBody>
          <a:bodyPr/>
          <a:lstStyle/>
          <a:p>
            <a:r>
              <a:rPr lang="hr-HR" dirty="0"/>
              <a:t>Implementation in Croatia (2)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303F1E-5290-40FE-8A2E-62305C61F8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9806" y="1542740"/>
            <a:ext cx="5066801" cy="5084899"/>
          </a:xfrm>
        </p:spPr>
      </p:pic>
    </p:spTree>
    <p:extLst>
      <p:ext uri="{BB962C8B-B14F-4D97-AF65-F5344CB8AC3E}">
        <p14:creationId xmlns:p14="http://schemas.microsoft.com/office/powerpoint/2010/main" val="4062634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AEF18-3CA8-42E6-AD2D-10FFC255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Best and worst practice examples: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6B794-DBBB-4419-8BF9-40883BAE3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2007 scandal: </a:t>
            </a:r>
            <a:r>
              <a:rPr lang="en-GB" dirty="0"/>
              <a:t>Man die</a:t>
            </a:r>
            <a:r>
              <a:rPr lang="hr-HR" dirty="0"/>
              <a:t>d</a:t>
            </a:r>
            <a:r>
              <a:rPr lang="en-GB" dirty="0"/>
              <a:t> after "toxic leak" at Heineken plant</a:t>
            </a:r>
            <a:r>
              <a:rPr lang="hr-HR" dirty="0"/>
              <a:t> in Karlovac</a:t>
            </a:r>
            <a:endParaRPr lang="en-GB" dirty="0"/>
          </a:p>
          <a:p>
            <a:r>
              <a:rPr lang="en-GB" dirty="0" err="1"/>
              <a:t>Zdravko</a:t>
            </a:r>
            <a:r>
              <a:rPr lang="en-GB" dirty="0"/>
              <a:t> </a:t>
            </a:r>
            <a:r>
              <a:rPr lang="en-GB" dirty="0" err="1"/>
              <a:t>Martinovic</a:t>
            </a:r>
            <a:r>
              <a:rPr lang="en-GB" dirty="0"/>
              <a:t>, 64, died after almost a month in a coma, which was allegedly induced after he breathed in carbon dioxide that is believed to have escaped from the </a:t>
            </a:r>
            <a:r>
              <a:rPr lang="en-GB" dirty="0" err="1"/>
              <a:t>Karlovacka</a:t>
            </a:r>
            <a:r>
              <a:rPr lang="en-GB" dirty="0"/>
              <a:t> </a:t>
            </a:r>
            <a:r>
              <a:rPr lang="en-GB" dirty="0" err="1"/>
              <a:t>Pivovara</a:t>
            </a:r>
            <a:r>
              <a:rPr lang="en-GB" dirty="0"/>
              <a:t> brewery in Croatia.</a:t>
            </a:r>
          </a:p>
          <a:p>
            <a:r>
              <a:rPr lang="en-GB" dirty="0" err="1"/>
              <a:t>Martinovic</a:t>
            </a:r>
            <a:r>
              <a:rPr lang="en-GB" dirty="0"/>
              <a:t>, a retired brewery employee, was found unconscious close to the brewery and remained in a coma until 19 March when he passed away.</a:t>
            </a:r>
            <a:endParaRPr lang="hr-HR" dirty="0"/>
          </a:p>
          <a:p>
            <a:r>
              <a:rPr lang="en-GB" dirty="0"/>
              <a:t>After an investigation, it was found that incorrectly laid pipes carried carbon dioxide gas emitted by the brewery into the sewerage system and then into the nearby </a:t>
            </a:r>
            <a:r>
              <a:rPr lang="en-GB" dirty="0" err="1"/>
              <a:t>Grabica</a:t>
            </a:r>
            <a:r>
              <a:rPr lang="en-GB" dirty="0"/>
              <a:t> stream – records suggested that this had been happening since November 2006. </a:t>
            </a:r>
            <a:endParaRPr lang="hr-HR" dirty="0"/>
          </a:p>
          <a:p>
            <a:r>
              <a:rPr lang="en-GB" dirty="0"/>
              <a:t>the leak of a huge quantity of carbon dioxide into a stream near the Brewery reduced the level of oxygen in the air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18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77CC1-8D96-40B5-9E4E-8A68A860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Contents: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10DC6-C1BA-4E2F-BB12-267B6A480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Pre-History of the Water Framework Directive</a:t>
            </a:r>
          </a:p>
          <a:p>
            <a:r>
              <a:rPr lang="hr-HR" dirty="0"/>
              <a:t>Water Framework Directive proposal</a:t>
            </a:r>
          </a:p>
          <a:p>
            <a:r>
              <a:rPr lang="hr-HR" dirty="0"/>
              <a:t>Introduction of Water Framework Directive</a:t>
            </a:r>
          </a:p>
          <a:p>
            <a:r>
              <a:rPr lang="hr-HR" dirty="0"/>
              <a:t>Aims of the Directive</a:t>
            </a:r>
          </a:p>
          <a:p>
            <a:r>
              <a:rPr lang="en-GB" dirty="0"/>
              <a:t>Co-ordination of objectives </a:t>
            </a:r>
            <a:endParaRPr lang="hr-HR" dirty="0"/>
          </a:p>
          <a:p>
            <a:r>
              <a:rPr lang="en-GB" dirty="0"/>
              <a:t>Surface water   </a:t>
            </a:r>
            <a:endParaRPr lang="hr-HR" dirty="0"/>
          </a:p>
          <a:p>
            <a:r>
              <a:rPr lang="en-GB" dirty="0"/>
              <a:t>Groundwater</a:t>
            </a:r>
            <a:endParaRPr lang="hr-HR" dirty="0"/>
          </a:p>
          <a:p>
            <a:r>
              <a:rPr lang="en-GB" dirty="0"/>
              <a:t>Co-ordination of measures</a:t>
            </a:r>
            <a:r>
              <a:rPr lang="hr-HR" dirty="0"/>
              <a:t>:</a:t>
            </a:r>
            <a:r>
              <a:rPr lang="en-GB" dirty="0"/>
              <a:t>Integrated river basin management</a:t>
            </a:r>
            <a:endParaRPr lang="hr-HR" dirty="0"/>
          </a:p>
          <a:p>
            <a:r>
              <a:rPr lang="hr-HR" dirty="0"/>
              <a:t>Key points for national authorities </a:t>
            </a:r>
          </a:p>
          <a:p>
            <a:r>
              <a:rPr lang="hr-HR" dirty="0"/>
              <a:t>Implementation in Croatia</a:t>
            </a:r>
          </a:p>
          <a:p>
            <a:r>
              <a:rPr lang="hr-HR" dirty="0"/>
              <a:t>Best and worst practice examples:</a:t>
            </a:r>
            <a:br>
              <a:rPr lang="en-GB" dirty="0"/>
            </a:br>
            <a:br>
              <a:rPr lang="en-GB" dirty="0"/>
            </a:br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157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CAC2-CF6A-45C0-8072-C28952EB1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43E5B-FEB6-4B81-9087-75E7A3969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>
              <a:hlinkClick r:id="rId2"/>
            </a:endParaRPr>
          </a:p>
          <a:p>
            <a:r>
              <a:rPr lang="en-GB" dirty="0">
                <a:hlinkClick r:id="rId3"/>
              </a:rPr>
              <a:t>https://www.just-drinks.com/news/man-dies-after-toxic-leak-at-heineken-plant_id89760.aspx</a:t>
            </a:r>
            <a:endParaRPr lang="hr-HR" dirty="0"/>
          </a:p>
          <a:p>
            <a:r>
              <a:rPr lang="en-GB" dirty="0">
                <a:hlinkClick r:id="rId4"/>
              </a:rPr>
              <a:t>https://www.analoxsensortechnology.com/blog/2016/03/15/revisiting-the-karlovac-brewery-incident/</a:t>
            </a:r>
            <a:endParaRPr lang="hr-HR" dirty="0">
              <a:hlinkClick r:id="rId2"/>
            </a:endParaRPr>
          </a:p>
          <a:p>
            <a:r>
              <a:rPr lang="en-GB" dirty="0">
                <a:hlinkClick r:id="rId2"/>
              </a:rPr>
              <a:t>https://www.vecernji.hr/vijesti/karlovackoj-pivovari-3-mil-kn-kazne-direktorima-145-godina-zatvora-99015</a:t>
            </a:r>
            <a:endParaRPr lang="hr-HR" dirty="0"/>
          </a:p>
          <a:p>
            <a:r>
              <a:rPr lang="hr-HR" dirty="0"/>
              <a:t>Heineken Croatia in 2016: sustainability report</a:t>
            </a:r>
          </a:p>
          <a:p>
            <a:r>
              <a:rPr lang="en-GB" dirty="0">
                <a:hlinkClick r:id="rId5"/>
              </a:rPr>
              <a:t>http://www.heineken.hr/download/HEINEKEN-Hrvatska_Sustainability-Report-2015_English.pdf</a:t>
            </a:r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172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6FC1-43AE-4354-8FF2-BDDABE6B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4D61D-2EB0-458D-B1D8-635D4105C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/>
              <a:t>Thank you for your attention </a:t>
            </a:r>
            <a:r>
              <a:rPr lang="hr-HR" sz="3200" dirty="0">
                <a:sym typeface="Wingdings" panose="05000000000000000000" pitchFamily="2" charset="2"/>
              </a:rPr>
              <a:t>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5863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18AB-8652-452E-839C-28B4971BA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Pre-History of the Water Framework Directive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DBF50-6A9D-4815-9C4B-BFAEF4396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1970s: 1st wave of EU water legislation</a:t>
            </a:r>
          </a:p>
          <a:p>
            <a:r>
              <a:rPr lang="hr-HR" sz="2800" dirty="0"/>
              <a:t>Urban Waste Water Treatment Directive</a:t>
            </a:r>
          </a:p>
          <a:p>
            <a:r>
              <a:rPr lang="hr-HR" sz="2800" dirty="0"/>
              <a:t>Nitrates Directive</a:t>
            </a:r>
          </a:p>
          <a:p>
            <a:r>
              <a:rPr lang="hr-HR" sz="2800" dirty="0"/>
              <a:t>Drinking Water Directive</a:t>
            </a:r>
          </a:p>
          <a:p>
            <a:r>
              <a:rPr lang="en-GB" sz="2800" dirty="0"/>
              <a:t>Directive for Integrated Pollution and Prevention Control </a:t>
            </a:r>
            <a:endParaRPr lang="hr-HR" sz="2800" dirty="0"/>
          </a:p>
          <a:p>
            <a:r>
              <a:rPr lang="hr-HR" sz="2800" dirty="0"/>
              <a:t>…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051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8BBC-D7EC-46C3-95C5-06447248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Water Framework Directive proposal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0360B-299C-4147-880E-60861FCCD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growing</a:t>
            </a:r>
            <a:r>
              <a:rPr lang="en-GB" dirty="0"/>
              <a:t> need for a single piece of framework legislation to resolve </a:t>
            </a:r>
            <a:r>
              <a:rPr lang="hr-HR" dirty="0"/>
              <a:t>all </a:t>
            </a:r>
            <a:r>
              <a:rPr lang="en-GB" dirty="0"/>
              <a:t>these </a:t>
            </a:r>
            <a:r>
              <a:rPr lang="hr-HR" dirty="0"/>
              <a:t>different </a:t>
            </a:r>
            <a:r>
              <a:rPr lang="en-GB" dirty="0"/>
              <a:t>problems</a:t>
            </a:r>
            <a:r>
              <a:rPr lang="hr-HR" dirty="0"/>
              <a:t> instead of fragmented water policy</a:t>
            </a:r>
          </a:p>
          <a:p>
            <a:r>
              <a:rPr lang="en-GB" dirty="0" err="1"/>
              <a:t>rationali</a:t>
            </a:r>
            <a:r>
              <a:rPr lang="hr-HR" dirty="0"/>
              <a:t>zing</a:t>
            </a:r>
            <a:r>
              <a:rPr lang="en-GB" dirty="0"/>
              <a:t> </a:t>
            </a:r>
            <a:r>
              <a:rPr lang="hr-HR" dirty="0"/>
              <a:t>EU</a:t>
            </a:r>
            <a:r>
              <a:rPr lang="en-GB" dirty="0"/>
              <a:t>'s water legislation by replacing seven of the "first wave" directives</a:t>
            </a:r>
            <a:r>
              <a:rPr lang="hr-HR" dirty="0"/>
              <a:t> (streamlining legislation)</a:t>
            </a:r>
          </a:p>
          <a:p>
            <a:pPr lvl="0"/>
            <a:r>
              <a:rPr lang="en-GB" dirty="0"/>
              <a:t>expanding the scope of water protection to all waters, surface waters and groundwater </a:t>
            </a:r>
          </a:p>
          <a:p>
            <a:pPr lvl="0"/>
            <a:r>
              <a:rPr lang="en-GB" dirty="0"/>
              <a:t>achieving "good status" for all waters by a set deadline </a:t>
            </a:r>
          </a:p>
          <a:p>
            <a:pPr lvl="0"/>
            <a:r>
              <a:rPr lang="en-GB" dirty="0"/>
              <a:t>water management based on river basins </a:t>
            </a:r>
          </a:p>
          <a:p>
            <a:pPr lvl="0"/>
            <a:r>
              <a:rPr lang="en-GB" dirty="0"/>
              <a:t>getting the prices right </a:t>
            </a:r>
          </a:p>
          <a:p>
            <a:pPr lvl="0"/>
            <a:r>
              <a:rPr lang="en-GB" dirty="0"/>
              <a:t>getting the citizen</a:t>
            </a:r>
            <a:r>
              <a:rPr lang="hr-HR" dirty="0"/>
              <a:t>s</a:t>
            </a:r>
            <a:r>
              <a:rPr lang="en-GB" dirty="0"/>
              <a:t> involved more closely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80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986C-4B3B-410A-9D02-208295D61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Introduction of Water Framework Directive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4E80-4536-4299-9CB4-D7B773D2D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Directive 2000/60/EC establishing a framework for the Community action in the field of water policy</a:t>
            </a:r>
            <a:r>
              <a:rPr lang="hr-HR" sz="2400" dirty="0"/>
              <a:t> (</a:t>
            </a:r>
            <a:r>
              <a:rPr lang="en-GB" sz="2400" dirty="0"/>
              <a:t>also known as the </a:t>
            </a:r>
            <a:r>
              <a:rPr lang="en-GB" sz="2400" u="sng" dirty="0">
                <a:hlinkClick r:id="rId2"/>
              </a:rPr>
              <a:t>EU Water Framework Directive</a:t>
            </a:r>
            <a:r>
              <a:rPr lang="hr-HR" sz="2400" u="sng" dirty="0"/>
              <a:t>)</a:t>
            </a:r>
            <a:endParaRPr lang="hr-HR" sz="2400" dirty="0"/>
          </a:p>
          <a:p>
            <a:r>
              <a:rPr lang="hr-HR" sz="2400" dirty="0"/>
              <a:t>It was</a:t>
            </a:r>
            <a:r>
              <a:rPr lang="en-GB" sz="2400" dirty="0"/>
              <a:t> adopted on 23 October 2000 </a:t>
            </a:r>
            <a:endParaRPr lang="hr-HR" sz="2400" dirty="0"/>
          </a:p>
          <a:p>
            <a:r>
              <a:rPr lang="en-GB" sz="2400" dirty="0"/>
              <a:t>It has applied since 22 October 2000 </a:t>
            </a:r>
            <a:endParaRPr lang="hr-HR" sz="2400" dirty="0"/>
          </a:p>
          <a:p>
            <a:r>
              <a:rPr lang="en-GB" sz="2400" dirty="0"/>
              <a:t>EU countries had to incorporate it into national law by 22 December 2003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09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9D52-03ED-4825-8773-609A3FBC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Aims of the Directive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5AEAB-DC7D-44CF-A542-D22A4D07E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to halt deterioration in the status of </a:t>
            </a:r>
            <a:r>
              <a:rPr lang="hr-HR" sz="2200" dirty="0"/>
              <a:t>EU’s</a:t>
            </a:r>
            <a:r>
              <a:rPr lang="en-GB" sz="2200" dirty="0"/>
              <a:t> water bodies and achieve ‘good status’ for Europe's rivers, lakes and groundwater by 2015</a:t>
            </a:r>
          </a:p>
          <a:p>
            <a:r>
              <a:rPr lang="en-GB" sz="2200" dirty="0"/>
              <a:t>Specifically, this includes:</a:t>
            </a:r>
          </a:p>
          <a:p>
            <a:pPr lvl="0"/>
            <a:r>
              <a:rPr lang="en-GB" sz="2200" dirty="0"/>
              <a:t>protecting all forms of water (surface, ground, inland and transitional</a:t>
            </a:r>
            <a:r>
              <a:rPr lang="hr-HR" sz="2200" dirty="0"/>
              <a:t>)</a:t>
            </a:r>
            <a:r>
              <a:rPr lang="en-GB" sz="2200" dirty="0"/>
              <a:t> </a:t>
            </a:r>
          </a:p>
          <a:p>
            <a:pPr lvl="0"/>
            <a:r>
              <a:rPr lang="en-GB" sz="2200" dirty="0"/>
              <a:t>restoring the ecosystems in and around these bodies of water </a:t>
            </a:r>
          </a:p>
          <a:p>
            <a:pPr lvl="0"/>
            <a:r>
              <a:rPr lang="en-GB" sz="2200" dirty="0"/>
              <a:t>reducing pollution in water bodies</a:t>
            </a:r>
          </a:p>
          <a:p>
            <a:pPr lvl="0"/>
            <a:r>
              <a:rPr lang="en-GB" sz="2200" dirty="0"/>
              <a:t>guaranteeing sustainable water usage by individuals and businesses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47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30DCD-47A4-4C39-A8C6-750E154D2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Co-ordination of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4D05-B7A8-4DDF-AEA9-9BFF64CE1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cleaning up EU’s waters and identifying those water bodies currently at risk</a:t>
            </a:r>
            <a:endParaRPr lang="hr-HR" sz="2400" dirty="0"/>
          </a:p>
          <a:p>
            <a:r>
              <a:rPr lang="en-GB" sz="2400" dirty="0"/>
              <a:t>all Member States should aim to achieve “good status”, meaning a healthy ecosystem and low levels of chemical pollution, in all bodies of surface water and groundwater by 2015.</a:t>
            </a:r>
          </a:p>
          <a:p>
            <a:r>
              <a:rPr lang="en-GB" sz="2400" dirty="0"/>
              <a:t>all these objectives must be integrated for each river basin </a:t>
            </a:r>
            <a:r>
              <a:rPr lang="en-GB" sz="2400" b="1" dirty="0"/>
              <a:t> 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489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9F0A-AB69-4602-9479-91D3C3D8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Surface water  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261E7-7A53-4889-8208-3734C143E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/>
              <a:t>Ecological protection   </a:t>
            </a:r>
            <a:endParaRPr lang="en-GB" sz="2200" dirty="0"/>
          </a:p>
          <a:p>
            <a:r>
              <a:rPr lang="en-GB" sz="2200" dirty="0"/>
              <a:t>“Good ecological status” - general requirement for ecological protection was introduced to cover all surface waters in terms of the quality of the biological community, the hydrological characteristics and the chemical characteristics </a:t>
            </a:r>
          </a:p>
          <a:p>
            <a:r>
              <a:rPr lang="en-GB" sz="2200" b="1" dirty="0"/>
              <a:t>Chemical protection   </a:t>
            </a:r>
            <a:endParaRPr lang="en-GB" sz="2200" dirty="0"/>
          </a:p>
          <a:p>
            <a:r>
              <a:rPr lang="en-GB" sz="2200" dirty="0"/>
              <a:t>a general minimum chemical standard was introduced</a:t>
            </a:r>
            <a:r>
              <a:rPr lang="hr-HR" sz="2200" dirty="0"/>
              <a:t> </a:t>
            </a:r>
            <a:r>
              <a:rPr lang="en-GB" sz="2200" dirty="0"/>
              <a:t>defined in terms of compliance with all the quality standards established for chemical substances at European level</a:t>
            </a:r>
          </a:p>
        </p:txBody>
      </p:sp>
    </p:spTree>
    <p:extLst>
      <p:ext uri="{BB962C8B-B14F-4D97-AF65-F5344CB8AC3E}">
        <p14:creationId xmlns:p14="http://schemas.microsoft.com/office/powerpoint/2010/main" val="23762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9E28A-DEB4-44A8-AA95-FFD26970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Groundwater  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83098-3B92-4A47-9719-006D94406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Chemical status   </a:t>
            </a:r>
            <a:endParaRPr lang="en-GB" dirty="0"/>
          </a:p>
          <a:p>
            <a:r>
              <a:rPr lang="hr-HR" dirty="0"/>
              <a:t>No minimal „allowed” level of pollution: </a:t>
            </a:r>
            <a:r>
              <a:rPr lang="hr-HR" b="1" dirty="0"/>
              <a:t>t</a:t>
            </a:r>
            <a:r>
              <a:rPr lang="en-GB" b="1" dirty="0"/>
              <a:t>he presumption in relation to groundwater </a:t>
            </a:r>
            <a:r>
              <a:rPr lang="hr-HR" b="1" dirty="0"/>
              <a:t>is </a:t>
            </a:r>
            <a:r>
              <a:rPr lang="en-GB" b="1" dirty="0"/>
              <a:t>that it should not be polluted at all</a:t>
            </a:r>
            <a:endParaRPr lang="hr-HR" dirty="0"/>
          </a:p>
          <a:p>
            <a:r>
              <a:rPr lang="en-GB" b="1" dirty="0"/>
              <a:t>protection of groundwater from all contamination</a:t>
            </a:r>
            <a:r>
              <a:rPr lang="hr-HR" b="1" dirty="0"/>
              <a:t>: </a:t>
            </a:r>
            <a:r>
              <a:rPr lang="en-GB" dirty="0"/>
              <a:t>prohibition on direct discharges to groundwater, and a requirement to monitor groundwater bodies to detect changes in chemical composition(to cover indirect discharges) </a:t>
            </a:r>
            <a:endParaRPr lang="hr-HR" dirty="0"/>
          </a:p>
          <a:p>
            <a:r>
              <a:rPr lang="en-GB" b="1" dirty="0"/>
              <a:t>Quantitative status   </a:t>
            </a:r>
            <a:endParaRPr lang="en-GB" dirty="0"/>
          </a:p>
          <a:p>
            <a:r>
              <a:rPr lang="en-GB" dirty="0"/>
              <a:t>Directive limits abstraction </a:t>
            </a:r>
            <a:r>
              <a:rPr lang="hr-HR" dirty="0"/>
              <a:t>so that </a:t>
            </a:r>
            <a:r>
              <a:rPr lang="en-GB" dirty="0" err="1"/>
              <a:t>th</a:t>
            </a:r>
            <a:r>
              <a:rPr lang="hr-HR" dirty="0"/>
              <a:t>e</a:t>
            </a:r>
            <a:r>
              <a:rPr lang="en-GB" dirty="0"/>
              <a:t> quantity</a:t>
            </a:r>
            <a:r>
              <a:rPr lang="hr-HR" dirty="0"/>
              <a:t> </a:t>
            </a:r>
            <a:r>
              <a:rPr lang="en-GB" dirty="0"/>
              <a:t>of the overall recharge </a:t>
            </a:r>
            <a:r>
              <a:rPr lang="hr-HR" dirty="0"/>
              <a:t>is enough to support connected eco-systems</a:t>
            </a:r>
            <a:endParaRPr lang="en-GB" dirty="0"/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568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138</TotalTime>
  <Words>1261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 Light</vt:lpstr>
      <vt:lpstr>Century Gothic</vt:lpstr>
      <vt:lpstr>Wingdings</vt:lpstr>
      <vt:lpstr>Wingdings 3</vt:lpstr>
      <vt:lpstr>Ion</vt:lpstr>
      <vt:lpstr>The EU Water Framework Directive (Directive 2000/60/EC)  Marina Tomić / IDOP (The Croatian Institute for CSR) September 2017, Brussels</vt:lpstr>
      <vt:lpstr>Contents:</vt:lpstr>
      <vt:lpstr>Pre-History of the Water Framework Directive</vt:lpstr>
      <vt:lpstr>Water Framework Directive proposal</vt:lpstr>
      <vt:lpstr>Introduction of Water Framework Directive</vt:lpstr>
      <vt:lpstr>Aims of the Directive</vt:lpstr>
      <vt:lpstr>Co-ordination of objectives </vt:lpstr>
      <vt:lpstr>Surface water    </vt:lpstr>
      <vt:lpstr>Groundwater    </vt:lpstr>
      <vt:lpstr>Co-ordination of measures: Integrated river basin management  </vt:lpstr>
      <vt:lpstr>Co-ordination of measures:  Public participation   </vt:lpstr>
      <vt:lpstr>Co-ordination of measures:  Economic value of EU waters  </vt:lpstr>
      <vt:lpstr>Co-ordination of measures:  Economic value of EU waters (2)</vt:lpstr>
      <vt:lpstr>PowerPoint Presentation</vt:lpstr>
      <vt:lpstr>Key points for national authorities  </vt:lpstr>
      <vt:lpstr>Key points for national authorities (2)  </vt:lpstr>
      <vt:lpstr>Implementation in Croatia</vt:lpstr>
      <vt:lpstr>Implementation in Croatia (2)</vt:lpstr>
      <vt:lpstr>Best and worst practice examples: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 Water Framework Directive (Directive 2000/60/EC)  Marina Tomić / IDOP (The Croatian Institute for CSR) September 2017, Brussels</dc:title>
  <dc:creator>Marina</dc:creator>
  <cp:lastModifiedBy>Marina</cp:lastModifiedBy>
  <cp:revision>13</cp:revision>
  <dcterms:created xsi:type="dcterms:W3CDTF">2017-09-12T05:44:54Z</dcterms:created>
  <dcterms:modified xsi:type="dcterms:W3CDTF">2017-09-12T08:02:57Z</dcterms:modified>
</cp:coreProperties>
</file>