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73" r:id="rId6"/>
    <p:sldId id="272" r:id="rId7"/>
    <p:sldId id="270" r:id="rId8"/>
    <p:sldId id="271" r:id="rId9"/>
    <p:sldId id="275" r:id="rId10"/>
    <p:sldId id="276" r:id="rId11"/>
    <p:sldId id="277" r:id="rId12"/>
    <p:sldId id="278" r:id="rId13"/>
    <p:sldId id="279" r:id="rId14"/>
    <p:sldId id="280" r:id="rId15"/>
    <p:sldId id="269" r:id="rId16"/>
    <p:sldId id="274" r:id="rId17"/>
  </p:sldIdLst>
  <p:sldSz cx="13004800" cy="9753600"/>
  <p:notesSz cx="6858000" cy="9144000"/>
  <p:defaultTextStyle>
    <a:lvl1pPr algn="ctr" defTabSz="584200">
      <a:defRPr sz="3600">
        <a:latin typeface="+mn-lt"/>
        <a:ea typeface="+mn-ea"/>
        <a:cs typeface="+mn-cs"/>
        <a:sym typeface="Helvetica Neue Light"/>
      </a:defRPr>
    </a:lvl1pPr>
    <a:lvl2pPr indent="228600" algn="ctr" defTabSz="584200">
      <a:defRPr sz="3600">
        <a:latin typeface="+mn-lt"/>
        <a:ea typeface="+mn-ea"/>
        <a:cs typeface="+mn-cs"/>
        <a:sym typeface="Helvetica Neue Light"/>
      </a:defRPr>
    </a:lvl2pPr>
    <a:lvl3pPr indent="457200" algn="ctr" defTabSz="584200">
      <a:defRPr sz="3600">
        <a:latin typeface="+mn-lt"/>
        <a:ea typeface="+mn-ea"/>
        <a:cs typeface="+mn-cs"/>
        <a:sym typeface="Helvetica Neue Light"/>
      </a:defRPr>
    </a:lvl3pPr>
    <a:lvl4pPr indent="685800" algn="ctr" defTabSz="584200">
      <a:defRPr sz="3600">
        <a:latin typeface="+mn-lt"/>
        <a:ea typeface="+mn-ea"/>
        <a:cs typeface="+mn-cs"/>
        <a:sym typeface="Helvetica Neue Light"/>
      </a:defRPr>
    </a:lvl4pPr>
    <a:lvl5pPr indent="914400" algn="ctr" defTabSz="584200">
      <a:defRPr sz="3600">
        <a:latin typeface="+mn-lt"/>
        <a:ea typeface="+mn-ea"/>
        <a:cs typeface="+mn-cs"/>
        <a:sym typeface="Helvetica Neue Light"/>
      </a:defRPr>
    </a:lvl5pPr>
    <a:lvl6pPr indent="1143000" algn="ctr" defTabSz="584200">
      <a:defRPr sz="3600">
        <a:latin typeface="+mn-lt"/>
        <a:ea typeface="+mn-ea"/>
        <a:cs typeface="+mn-cs"/>
        <a:sym typeface="Helvetica Neue Light"/>
      </a:defRPr>
    </a:lvl6pPr>
    <a:lvl7pPr indent="1371600" algn="ctr" defTabSz="584200">
      <a:defRPr sz="3600">
        <a:latin typeface="+mn-lt"/>
        <a:ea typeface="+mn-ea"/>
        <a:cs typeface="+mn-cs"/>
        <a:sym typeface="Helvetica Neue Light"/>
      </a:defRPr>
    </a:lvl7pPr>
    <a:lvl8pPr indent="1600200" algn="ctr" defTabSz="584200">
      <a:defRPr sz="3600">
        <a:latin typeface="+mn-lt"/>
        <a:ea typeface="+mn-ea"/>
        <a:cs typeface="+mn-cs"/>
        <a:sym typeface="Helvetica Neue Light"/>
      </a:defRPr>
    </a:lvl8pPr>
    <a:lvl9pPr indent="1828800" algn="ctr" defTabSz="584200">
      <a:defRPr sz="3600">
        <a:latin typeface="+mn-lt"/>
        <a:ea typeface="+mn-ea"/>
        <a:cs typeface="+mn-cs"/>
        <a:sym typeface="Helvetica Neue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444444"/>
      </a:tcTxStyle>
      <a:tcStyle>
        <a:tcBdr>
          <a:left>
            <a:ln w="25400" cap="flat">
              <a:solidFill>
                <a:srgbClr val="C4C6C6"/>
              </a:solidFill>
              <a:prstDash val="solid"/>
              <a:miter lim="400000"/>
            </a:ln>
          </a:left>
          <a:right>
            <a:ln w="254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25400" cap="flat">
              <a:solidFill>
                <a:srgbClr val="C4C6C6"/>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noFill/>
              <a:miter lim="400000"/>
            </a:ln>
          </a:right>
          <a:top>
            <a:ln w="12700" cap="flat">
              <a:solidFill>
                <a:srgbClr val="C4C6C6"/>
              </a:solidFill>
              <a:prstDash val="solid"/>
              <a:miter lim="400000"/>
            </a:ln>
          </a:top>
          <a:bottom>
            <a:ln w="12700" cap="flat">
              <a:solidFill>
                <a:srgbClr val="C4C6C6"/>
              </a:solidFill>
              <a:prstDash val="solid"/>
              <a:miter lim="400000"/>
            </a:ln>
          </a:bottom>
          <a:insideH>
            <a:ln w="12700" cap="flat">
              <a:solidFill>
                <a:srgbClr val="C4C6C6"/>
              </a:solidFill>
              <a:prstDash val="solid"/>
              <a:miter lim="400000"/>
            </a:ln>
          </a:insideH>
          <a:insideV>
            <a:ln w="12700" cap="flat">
              <a:solidFill>
                <a:srgbClr val="C4C6C6"/>
              </a:solidFill>
              <a:prstDash val="solid"/>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C4C6C6"/>
              </a:solidFill>
              <a:prstDash val="solid"/>
              <a:miter lim="400000"/>
            </a:ln>
          </a:left>
          <a:right>
            <a:ln w="12700" cap="flat">
              <a:solidFill>
                <a:srgbClr val="C4C6C6"/>
              </a:solidFill>
              <a:prstDash val="solid"/>
              <a:miter lim="400000"/>
            </a:ln>
          </a:right>
          <a:top>
            <a:ln w="12700" cap="flat">
              <a:solidFill>
                <a:srgbClr val="000000"/>
              </a:solidFill>
              <a:prstDash val="solid"/>
              <a:miter lim="400000"/>
            </a:ln>
          </a:top>
          <a:bottom>
            <a:ln w="12700" cap="flat">
              <a:noFill/>
              <a:miter lim="400000"/>
            </a:ln>
          </a:bottom>
          <a:insideH>
            <a:ln w="12700" cap="flat">
              <a:solidFill>
                <a:srgbClr val="C4C6C6"/>
              </a:solidFill>
              <a:prstDash val="solid"/>
              <a:miter lim="400000"/>
            </a:ln>
          </a:insideH>
          <a:insideV>
            <a:ln w="12700" cap="flat">
              <a:solidFill>
                <a:srgbClr val="C4C6C6"/>
              </a:solidFill>
              <a:prstDash val="solid"/>
              <a:miter lim="400000"/>
            </a:ln>
          </a:insideV>
        </a:tcBdr>
        <a:fill>
          <a:solidFill>
            <a:srgbClr val="325D6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14" autoAdjust="0"/>
    <p:restoredTop sz="94660"/>
  </p:normalViewPr>
  <p:slideViewPr>
    <p:cSldViewPr snapToGrid="0">
      <p:cViewPr>
        <p:scale>
          <a:sx n="53" d="100"/>
          <a:sy n="53" d="100"/>
        </p:scale>
        <p:origin x="-1164" y="72"/>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843874479"/>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endParaRPr sz="2200" b="0" i="0" dirty="0"/>
          </a:p>
        </p:txBody>
      </p:sp>
    </p:spTree>
    <p:extLst>
      <p:ext uri="{BB962C8B-B14F-4D97-AF65-F5344CB8AC3E}">
        <p14:creationId xmlns:p14="http://schemas.microsoft.com/office/powerpoint/2010/main" xmlns="" val="213412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pPr lvl="0"/>
            <a:endParaRPr/>
          </a:p>
        </p:txBody>
      </p:sp>
      <p:sp>
        <p:nvSpPr>
          <p:cNvPr id="61" name="Shape 61"/>
          <p:cNvSpPr>
            <a:spLocks noGrp="1"/>
          </p:cNvSpPr>
          <p:nvPr>
            <p:ph type="body" sz="quarter" idx="1"/>
          </p:nvPr>
        </p:nvSpPr>
        <p:spPr>
          <a:prstGeom prst="rect">
            <a:avLst/>
          </a:prstGeom>
        </p:spPr>
        <p:txBody>
          <a:bodyPr/>
          <a:lstStyle/>
          <a:p>
            <a:pPr lvl="0">
              <a:defRPr sz="1800"/>
            </a:pPr>
            <a:endParaRPr sz="2200" dirty="0"/>
          </a:p>
        </p:txBody>
      </p:sp>
    </p:spTree>
    <p:extLst>
      <p:ext uri="{BB962C8B-B14F-4D97-AF65-F5344CB8AC3E}">
        <p14:creationId xmlns:p14="http://schemas.microsoft.com/office/powerpoint/2010/main" xmlns="" val="48842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6" name="Shape 6"/>
          <p:cNvSpPr/>
          <p:nvPr/>
        </p:nvSpPr>
        <p:spPr>
          <a:xfrm>
            <a:off x="571500" y="4749800"/>
            <a:ext cx="11868094"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 name="Shape 7"/>
          <p:cNvSpPr>
            <a:spLocks noGrp="1"/>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8" name="Shape 8"/>
          <p:cNvSpPr>
            <a:spLocks noGrp="1"/>
          </p:cNvSpPr>
          <p:nvPr>
            <p:ph type="body"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0" name="Shape 10"/>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11"/>
          <p:cNvSpPr>
            <a:spLocks noGrp="1"/>
          </p:cNvSpPr>
          <p:nvPr>
            <p:ph type="title"/>
          </p:nvPr>
        </p:nvSpPr>
        <p:spPr>
          <a:xfrm>
            <a:off x="1409700" y="7785100"/>
            <a:ext cx="5791200" cy="1701800"/>
          </a:xfrm>
          <a:prstGeom prst="rect">
            <a:avLst/>
          </a:prstGeom>
        </p:spPr>
        <p:txBody>
          <a:bodyPr anchor="ctr"/>
          <a:lstStyle>
            <a:lvl1pPr algn="r"/>
          </a:lstStyle>
          <a:p>
            <a:pPr lvl="0">
              <a:defRPr sz="1800"/>
            </a:pPr>
            <a:r>
              <a:rPr sz="4200"/>
              <a:t>Title Text</a:t>
            </a:r>
          </a:p>
        </p:txBody>
      </p:sp>
      <p:sp>
        <p:nvSpPr>
          <p:cNvPr id="12" name="Shape 12"/>
          <p:cNvSpPr>
            <a:spLocks noGrp="1"/>
          </p:cNvSpPr>
          <p:nvPr>
            <p:ph type="body"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571500" y="3289300"/>
            <a:ext cx="11861800" cy="3175000"/>
          </a:xfrm>
          <a:prstGeom prst="rect">
            <a:avLst/>
          </a:prstGeom>
        </p:spPr>
        <p:txBody>
          <a:bodyPr anchor="ctr"/>
          <a:lstStyle/>
          <a:p>
            <a:pPr lvl="0">
              <a:defRPr sz="1800"/>
            </a:pPr>
            <a:r>
              <a:rPr sz="42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6" name="Shape 16"/>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7" name="Shape 17"/>
          <p:cNvSpPr>
            <a:spLocks noGrp="1"/>
          </p:cNvSpPr>
          <p:nvPr>
            <p:ph type="title"/>
          </p:nvPr>
        </p:nvSpPr>
        <p:spPr>
          <a:xfrm>
            <a:off x="571500" y="1435100"/>
            <a:ext cx="5334000" cy="3175000"/>
          </a:xfrm>
          <a:prstGeom prst="rect">
            <a:avLst/>
          </a:prstGeom>
        </p:spPr>
        <p:txBody>
          <a:bodyPr/>
          <a:lstStyle/>
          <a:p>
            <a:pPr lvl="0">
              <a:defRPr sz="1800"/>
            </a:pPr>
            <a:r>
              <a:rPr sz="4200"/>
              <a:t>Title Text</a:t>
            </a:r>
          </a:p>
        </p:txBody>
      </p:sp>
      <p:sp>
        <p:nvSpPr>
          <p:cNvPr id="18" name="Shape 18"/>
          <p:cNvSpPr>
            <a:spLocks noGrp="1"/>
          </p:cNvSpPr>
          <p:nvPr>
            <p:ph type="body"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pPr>
            <a:r>
              <a:rPr sz="4200"/>
              <a:t>Title Text</a:t>
            </a:r>
          </a:p>
        </p:txBody>
      </p:sp>
      <p:sp>
        <p:nvSpPr>
          <p:cNvPr id="23" name="Shape 23"/>
          <p:cNvSpPr>
            <a:spLocks noGrp="1"/>
          </p:cNvSpPr>
          <p:nvPr>
            <p:ph type="body" idx="1"/>
          </p:nvPr>
        </p:nvSpPr>
        <p:spPr>
          <a:prstGeom prst="rect">
            <a:avLst/>
          </a:prstGeom>
        </p:spPr>
        <p:txBody>
          <a:bodyPr/>
          <a:lstStyle/>
          <a:p>
            <a:pPr lvl="0">
              <a:defRPr sz="1800">
                <a:solidFill>
                  <a:srgbClr val="000000"/>
                </a:solidFill>
              </a:defRPr>
            </a:pPr>
            <a:r>
              <a:rPr sz="3600">
                <a:solidFill>
                  <a:srgbClr val="747474"/>
                </a:solidFill>
              </a:rPr>
              <a:t>Body Level One</a:t>
            </a:r>
          </a:p>
          <a:p>
            <a:pPr lvl="1">
              <a:defRPr sz="1800">
                <a:solidFill>
                  <a:srgbClr val="000000"/>
                </a:solidFill>
              </a:defRPr>
            </a:pPr>
            <a:r>
              <a:rPr sz="3600">
                <a:solidFill>
                  <a:srgbClr val="747474"/>
                </a:solidFill>
              </a:rPr>
              <a:t>Body Level Two</a:t>
            </a:r>
          </a:p>
          <a:p>
            <a:pPr lvl="2">
              <a:defRPr sz="1800">
                <a:solidFill>
                  <a:srgbClr val="000000"/>
                </a:solidFill>
              </a:defRPr>
            </a:pPr>
            <a:r>
              <a:rPr sz="3600">
                <a:solidFill>
                  <a:srgbClr val="747474"/>
                </a:solidFill>
              </a:rPr>
              <a:t>Body Level Three</a:t>
            </a:r>
          </a:p>
          <a:p>
            <a:pPr lvl="3">
              <a:defRPr sz="1800">
                <a:solidFill>
                  <a:srgbClr val="000000"/>
                </a:solidFill>
              </a:defRPr>
            </a:pPr>
            <a:r>
              <a:rPr sz="3600">
                <a:solidFill>
                  <a:srgbClr val="747474"/>
                </a:solidFill>
              </a:rPr>
              <a:t>Body Level Four</a:t>
            </a:r>
          </a:p>
          <a:p>
            <a:pPr lvl="4">
              <a:defRPr sz="1800">
                <a:solidFill>
                  <a:srgbClr val="000000"/>
                </a:solidFill>
              </a:defRPr>
            </a:pPr>
            <a:r>
              <a:rPr sz="3600">
                <a:solidFill>
                  <a:srgbClr val="747474"/>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5" name="Shape 25"/>
          <p:cNvSpPr/>
          <p:nvPr/>
        </p:nvSpPr>
        <p:spPr>
          <a:xfrm>
            <a:off x="571500" y="1968500"/>
            <a:ext cx="5073394" cy="133"/>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26"/>
          <p:cNvSpPr>
            <a:spLocks noGrp="1"/>
          </p:cNvSpPr>
          <p:nvPr>
            <p:ph type="title"/>
          </p:nvPr>
        </p:nvSpPr>
        <p:spPr>
          <a:xfrm>
            <a:off x="571500" y="330200"/>
            <a:ext cx="5080000" cy="1397000"/>
          </a:xfrm>
          <a:prstGeom prst="rect">
            <a:avLst/>
          </a:prstGeom>
        </p:spPr>
        <p:txBody>
          <a:bodyPr/>
          <a:lstStyle/>
          <a:p>
            <a:pPr lvl="0">
              <a:defRPr sz="1800"/>
            </a:pPr>
            <a:r>
              <a:rPr sz="4200"/>
              <a:t>Title Text</a:t>
            </a:r>
          </a:p>
        </p:txBody>
      </p:sp>
      <p:sp>
        <p:nvSpPr>
          <p:cNvPr id="27" name="Shape 27"/>
          <p:cNvSpPr>
            <a:spLocks noGrp="1"/>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31" name="Shape 31"/>
          <p:cNvSpPr/>
          <p:nvPr/>
        </p:nvSpPr>
        <p:spPr>
          <a:xfrm>
            <a:off x="9055098" y="508000"/>
            <a:ext cx="128" cy="7975631"/>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2" name="Shape 32"/>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3" name="Shape 33"/>
          <p:cNvSpPr>
            <a:spLocks noGrp="1"/>
          </p:cNvSpPr>
          <p:nvPr>
            <p:ph type="body"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pPr>
            <a:r>
              <a:rPr sz="4200"/>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3600">
                <a:solidFill>
                  <a:srgbClr val="747474"/>
                </a:solidFill>
              </a:rPr>
              <a:t>Body Level One</a:t>
            </a:r>
          </a:p>
          <a:p>
            <a:pPr lvl="1">
              <a:defRPr sz="1800">
                <a:solidFill>
                  <a:srgbClr val="000000"/>
                </a:solidFill>
              </a:defRPr>
            </a:pPr>
            <a:r>
              <a:rPr sz="3600">
                <a:solidFill>
                  <a:srgbClr val="747474"/>
                </a:solidFill>
              </a:rPr>
              <a:t>Body Level Two</a:t>
            </a:r>
          </a:p>
          <a:p>
            <a:pPr lvl="2">
              <a:defRPr sz="1800">
                <a:solidFill>
                  <a:srgbClr val="000000"/>
                </a:solidFill>
              </a:defRPr>
            </a:pPr>
            <a:r>
              <a:rPr sz="3600">
                <a:solidFill>
                  <a:srgbClr val="747474"/>
                </a:solidFill>
              </a:rPr>
              <a:t>Body Level Three</a:t>
            </a:r>
          </a:p>
          <a:p>
            <a:pPr lvl="3">
              <a:defRPr sz="1800">
                <a:solidFill>
                  <a:srgbClr val="000000"/>
                </a:solidFill>
              </a:defRPr>
            </a:pPr>
            <a:r>
              <a:rPr sz="3600">
                <a:solidFill>
                  <a:srgbClr val="747474"/>
                </a:solidFill>
              </a:rPr>
              <a:t>Body Level Four</a:t>
            </a:r>
          </a:p>
          <a:p>
            <a:pPr lvl="4">
              <a:defRPr sz="1800">
                <a:solidFill>
                  <a:srgbClr val="000000"/>
                </a:solidFill>
              </a:defRPr>
            </a:pPr>
            <a:r>
              <a:rPr sz="3600">
                <a:solidFill>
                  <a:srgbClr val="747474"/>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Lst>
  <p:transition spd="med"/>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457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1pPr>
      <a:lvl2pPr marL="914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2pPr>
      <a:lvl3pPr marL="1371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3pPr>
      <a:lvl4pPr marL="1828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4pPr>
      <a:lvl5pPr marL="22860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5pPr>
      <a:lvl6pPr marL="2743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6pPr>
      <a:lvl7pPr marL="3200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7pPr>
      <a:lvl8pPr marL="3657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8pPr>
      <a:lvl9pPr marL="4114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idop.hr"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umweltrat.de/SharedDocs/Downloads/EN/02_Special_Reports/2012_2016/2015_06_part_translation_implementation_water_framework_Directive.pdf?__blob=publicationFile" TargetMode="External"/><Relationship Id="rId2" Type="http://schemas.openxmlformats.org/officeDocument/2006/relationships/hyperlink" Target="http://www.bmub.bund.de/en/topics/water-waste-soil/water-management/" TargetMode="External"/><Relationship Id="rId1" Type="http://schemas.openxmlformats.org/officeDocument/2006/relationships/slideLayout" Target="../slideLayouts/slideLayout5.xml"/><Relationship Id="rId5" Type="http://schemas.openxmlformats.org/officeDocument/2006/relationships/hyperlink" Target="http://ec.europa.eu/environment/integration/research/newsalert/pdf/innovation_european_water_sector_FB10_en.pdf" TargetMode="External"/><Relationship Id="rId4" Type="http://schemas.openxmlformats.org/officeDocument/2006/relationships/hyperlink" Target="http://www.lawa.de/documents/Arbeitshilfe_englisch_d3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lgn="ctr" defTabSz="479044">
              <a:defRPr sz="1800"/>
            </a:pPr>
            <a:endParaRPr sz="2952" dirty="0"/>
          </a:p>
          <a:p>
            <a:pPr lvl="0" algn="ctr" defTabSz="479044">
              <a:defRPr sz="1800"/>
            </a:pPr>
            <a:r>
              <a:rPr lang="hr-HR" sz="2952" dirty="0" smtClean="0"/>
              <a:t>Lecture on </a:t>
            </a:r>
            <a:r>
              <a:rPr lang="en-US" sz="2952" dirty="0" smtClean="0"/>
              <a:t>C</a:t>
            </a:r>
            <a:r>
              <a:rPr lang="hr-HR" sz="2952" dirty="0" smtClean="0"/>
              <a:t>orporate </a:t>
            </a:r>
            <a:r>
              <a:rPr lang="en-US" sz="2952" dirty="0" smtClean="0"/>
              <a:t>S</a:t>
            </a:r>
            <a:r>
              <a:rPr lang="hr-HR" sz="2952" dirty="0" smtClean="0"/>
              <a:t>ocial </a:t>
            </a:r>
            <a:r>
              <a:rPr lang="en-US" sz="2952" dirty="0" smtClean="0"/>
              <a:t>R</a:t>
            </a:r>
            <a:r>
              <a:rPr lang="hr-HR" sz="2952" dirty="0" smtClean="0"/>
              <a:t>esponsibility</a:t>
            </a:r>
            <a:endParaRPr sz="2952" dirty="0"/>
          </a:p>
          <a:p>
            <a:pPr lvl="0" algn="ctr" defTabSz="479044">
              <a:defRPr sz="1800"/>
            </a:pPr>
            <a:r>
              <a:rPr lang="en-US" sz="3443" dirty="0" smtClean="0"/>
              <a:t/>
            </a:r>
            <a:br>
              <a:rPr lang="en-US" sz="3443" dirty="0" smtClean="0"/>
            </a:br>
            <a:r>
              <a:rPr lang="en-US" sz="3443" dirty="0"/>
              <a:t/>
            </a:r>
            <a:br>
              <a:rPr lang="en-US" sz="3443" dirty="0"/>
            </a:br>
            <a:r>
              <a:rPr lang="sr-Latn-RS" sz="3443" dirty="0" smtClean="0"/>
              <a:t>EU Water framework</a:t>
            </a:r>
            <a:r>
              <a:rPr lang="en-US" sz="3443" dirty="0">
                <a:solidFill>
                  <a:srgbClr val="00B0F0"/>
                </a:solidFill>
              </a:rPr>
              <a:t/>
            </a:r>
            <a:br>
              <a:rPr lang="en-US" sz="3443" dirty="0">
                <a:solidFill>
                  <a:srgbClr val="00B0F0"/>
                </a:solidFill>
              </a:rPr>
            </a:br>
            <a:r>
              <a:rPr lang="en-US" sz="3443" dirty="0" smtClean="0">
                <a:solidFill>
                  <a:srgbClr val="00B0F0"/>
                </a:solidFill>
              </a:rPr>
              <a:t> The best practice in Germany</a:t>
            </a:r>
            <a:endParaRPr sz="3443" dirty="0">
              <a:solidFill>
                <a:srgbClr val="00B0F0"/>
              </a:solidFill>
            </a:endParaRPr>
          </a:p>
        </p:txBody>
      </p:sp>
      <p:sp>
        <p:nvSpPr>
          <p:cNvPr id="45" name="Shape 45"/>
          <p:cNvSpPr>
            <a:spLocks noGrp="1"/>
          </p:cNvSpPr>
          <p:nvPr>
            <p:ph type="body" idx="1"/>
          </p:nvPr>
        </p:nvSpPr>
        <p:spPr>
          <a:xfrm>
            <a:off x="571500" y="5003928"/>
            <a:ext cx="11861800" cy="1016001"/>
          </a:xfrm>
          <a:prstGeom prst="rect">
            <a:avLst/>
          </a:prstGeom>
        </p:spPr>
        <p:txBody>
          <a:bodyPr/>
          <a:lstStyle>
            <a:lvl1pPr algn="ctr"/>
          </a:lstStyle>
          <a:p>
            <a:pPr lvl="0">
              <a:defRPr sz="1800">
                <a:solidFill>
                  <a:srgbClr val="000000"/>
                </a:solidFill>
              </a:defRPr>
            </a:pPr>
            <a:r>
              <a:rPr lang="en-US" sz="2600" dirty="0" smtClean="0">
                <a:solidFill>
                  <a:srgbClr val="747474"/>
                </a:solidFill>
              </a:rPr>
              <a:t>Boris </a:t>
            </a:r>
            <a:r>
              <a:rPr lang="en-US" sz="2600" dirty="0" err="1" smtClean="0">
                <a:solidFill>
                  <a:srgbClr val="747474"/>
                </a:solidFill>
              </a:rPr>
              <a:t>Bulatovic</a:t>
            </a:r>
            <a:endParaRPr sz="2600" dirty="0">
              <a:solidFill>
                <a:srgbClr val="747474"/>
              </a:solidFill>
            </a:endParaRPr>
          </a:p>
        </p:txBody>
      </p:sp>
      <p:sp>
        <p:nvSpPr>
          <p:cNvPr id="46" name="Shape 46"/>
          <p:cNvSpPr/>
          <p:nvPr/>
        </p:nvSpPr>
        <p:spPr>
          <a:xfrm>
            <a:off x="460951" y="6651689"/>
            <a:ext cx="11861801" cy="628651"/>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91953" y="7745505"/>
            <a:ext cx="2671482" cy="100404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Good examples </a:t>
            </a:r>
            <a:br>
              <a:rPr lang="en-US" dirty="0" smtClean="0">
                <a:solidFill>
                  <a:srgbClr val="00B0F0"/>
                </a:solidFill>
              </a:rPr>
            </a:br>
            <a:r>
              <a:rPr lang="en-US" dirty="0" smtClean="0">
                <a:solidFill>
                  <a:srgbClr val="00B0F0"/>
                </a:solidFill>
              </a:rPr>
              <a:t>II</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Germany is taking measures towards </a:t>
            </a:r>
            <a:r>
              <a:rPr lang="en-US" dirty="0" smtClean="0">
                <a:solidFill>
                  <a:srgbClr val="00B0F0"/>
                </a:solidFill>
              </a:rPr>
              <a:t>registration and putting under special protection all areas within river basin districts. (</a:t>
            </a:r>
            <a:r>
              <a:rPr lang="en-US" dirty="0" smtClean="0"/>
              <a:t>Reference to the Directive Art. 6, Annex IV Article 7 ). For example:</a:t>
            </a:r>
          </a:p>
          <a:p>
            <a:pPr>
              <a:buFont typeface="Wingdings" pitchFamily="2" charset="2"/>
              <a:buChar char="v"/>
            </a:pPr>
            <a:r>
              <a:rPr lang="en-US" dirty="0" smtClean="0"/>
              <a:t>areas designated under Article 7 for the abstraction of water intended for human consumption</a:t>
            </a:r>
          </a:p>
          <a:p>
            <a:pPr>
              <a:buFont typeface="Wingdings" pitchFamily="2" charset="2"/>
              <a:buChar char="v"/>
            </a:pPr>
            <a:r>
              <a:rPr lang="en-US" dirty="0" smtClean="0"/>
              <a:t>areas designated for the protection of economically significant aquatic species (e.g. fish waters).</a:t>
            </a:r>
          </a:p>
          <a:p>
            <a:pPr>
              <a:buFont typeface="Wingdings" pitchFamily="2" charset="2"/>
              <a:buChar char="v"/>
            </a:pPr>
            <a:r>
              <a:rPr lang="en-US" dirty="0" smtClean="0"/>
              <a:t>areas designated for the protection of habitats or species where the maintenance or improvement of the status of waters is an important factor in their protection.</a:t>
            </a:r>
          </a:p>
          <a:p>
            <a:pPr>
              <a:buNone/>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None/>
            </a:pP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Good examples </a:t>
            </a:r>
            <a:br>
              <a:rPr lang="en-US" dirty="0" smtClean="0">
                <a:solidFill>
                  <a:srgbClr val="00B0F0"/>
                </a:solidFill>
              </a:rPr>
            </a:br>
            <a:r>
              <a:rPr lang="en-US" dirty="0" smtClean="0">
                <a:solidFill>
                  <a:srgbClr val="00B0F0"/>
                </a:solidFill>
              </a:rPr>
              <a:t>III</a:t>
            </a:r>
            <a:endParaRPr lang="en-US" dirty="0"/>
          </a:p>
        </p:txBody>
      </p:sp>
      <p:sp>
        <p:nvSpPr>
          <p:cNvPr id="3" name="Text Placeholder 2"/>
          <p:cNvSpPr>
            <a:spLocks noGrp="1"/>
          </p:cNvSpPr>
          <p:nvPr>
            <p:ph type="body" idx="1"/>
          </p:nvPr>
        </p:nvSpPr>
        <p:spPr/>
        <p:txBody>
          <a:bodyPr/>
          <a:lstStyle/>
          <a:p>
            <a:r>
              <a:rPr lang="en-US" dirty="0" smtClean="0"/>
              <a:t>Along with other European countries through which Danube floats, Germany is taking precautions to </a:t>
            </a:r>
            <a:r>
              <a:rPr lang="en-US" dirty="0" smtClean="0">
                <a:solidFill>
                  <a:srgbClr val="00B0F0"/>
                </a:solidFill>
              </a:rPr>
              <a:t>decrease flood risks</a:t>
            </a:r>
            <a:r>
              <a:rPr lang="en-US" dirty="0" smtClean="0"/>
              <a:t>.</a:t>
            </a:r>
          </a:p>
          <a:p>
            <a:r>
              <a:rPr lang="en-US" dirty="0" smtClean="0"/>
              <a:t>A major pillar of the flood protection strategy in the Danube River Basin District in Germany is the new </a:t>
            </a:r>
            <a:r>
              <a:rPr lang="en-US" dirty="0" smtClean="0">
                <a:solidFill>
                  <a:srgbClr val="00B0F0"/>
                </a:solidFill>
              </a:rPr>
              <a:t>flood storage polder</a:t>
            </a:r>
            <a:r>
              <a:rPr lang="en-US" dirty="0" smtClean="0"/>
              <a:t> concept in Bavaria. In the last years several locations for new flood storage polders have been identified like </a:t>
            </a:r>
            <a:r>
              <a:rPr lang="en-US" dirty="0" err="1" smtClean="0"/>
              <a:t>Riedensheim</a:t>
            </a:r>
            <a:r>
              <a:rPr lang="en-US" dirty="0" smtClean="0"/>
              <a:t>/Danube, </a:t>
            </a:r>
            <a:r>
              <a:rPr lang="en-US" dirty="0" err="1" smtClean="0"/>
              <a:t>Öberauer</a:t>
            </a:r>
            <a:r>
              <a:rPr lang="en-US" dirty="0" smtClean="0"/>
              <a:t> </a:t>
            </a:r>
            <a:r>
              <a:rPr lang="en-US" dirty="0" err="1" smtClean="0"/>
              <a:t>Schleife</a:t>
            </a:r>
            <a:r>
              <a:rPr lang="en-US" dirty="0" smtClean="0"/>
              <a:t>/Danube, </a:t>
            </a:r>
            <a:r>
              <a:rPr lang="en-US" dirty="0" err="1" smtClean="0"/>
              <a:t>Katzau</a:t>
            </a:r>
            <a:r>
              <a:rPr lang="en-US" dirty="0" smtClean="0"/>
              <a:t>/Danube, </a:t>
            </a:r>
            <a:r>
              <a:rPr lang="en-US" dirty="0" err="1" smtClean="0"/>
              <a:t>Seifener</a:t>
            </a:r>
            <a:r>
              <a:rPr lang="en-US" dirty="0" smtClean="0"/>
              <a:t> </a:t>
            </a:r>
            <a:r>
              <a:rPr lang="en-US" dirty="0" err="1" smtClean="0"/>
              <a:t>Becken</a:t>
            </a:r>
            <a:r>
              <a:rPr lang="en-US" dirty="0" smtClean="0"/>
              <a:t>/</a:t>
            </a:r>
            <a:r>
              <a:rPr lang="en-US" dirty="0" err="1" smtClean="0"/>
              <a:t>IllerDanube</a:t>
            </a:r>
            <a:r>
              <a:rPr lang="en-US" dirty="0" smtClean="0"/>
              <a:t>, </a:t>
            </a:r>
            <a:r>
              <a:rPr lang="en-US" dirty="0" err="1" smtClean="0"/>
              <a:t>Feldolling</a:t>
            </a:r>
            <a:r>
              <a:rPr lang="en-US" dirty="0" smtClean="0"/>
              <a:t>/</a:t>
            </a:r>
            <a:r>
              <a:rPr lang="en-US" dirty="0" err="1" smtClean="0"/>
              <a:t>Mangfall</a:t>
            </a:r>
            <a:r>
              <a:rPr lang="en-US" dirty="0" smtClean="0"/>
              <a:t>-Inn-Danube. </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Innovation</a:t>
            </a:r>
            <a:endParaRPr lang="en-US" dirty="0">
              <a:solidFill>
                <a:srgbClr val="00B0F0"/>
              </a:solidFill>
            </a:endParaRPr>
          </a:p>
        </p:txBody>
      </p:sp>
      <p:sp>
        <p:nvSpPr>
          <p:cNvPr id="3" name="Text Placeholder 2"/>
          <p:cNvSpPr>
            <a:spLocks noGrp="1"/>
          </p:cNvSpPr>
          <p:nvPr>
            <p:ph type="body" idx="1"/>
          </p:nvPr>
        </p:nvSpPr>
        <p:spPr/>
        <p:txBody>
          <a:bodyPr/>
          <a:lstStyle/>
          <a:p>
            <a:r>
              <a:rPr lang="en-US" dirty="0" smtClean="0"/>
              <a:t>Water innovation can apply not only to </a:t>
            </a:r>
            <a:r>
              <a:rPr lang="en-US" dirty="0" smtClean="0">
                <a:solidFill>
                  <a:srgbClr val="00B0F0"/>
                </a:solidFill>
              </a:rPr>
              <a:t>new sustainable technologies</a:t>
            </a:r>
            <a:r>
              <a:rPr lang="en-US" dirty="0" smtClean="0"/>
              <a:t> but also to new partnerships extending across public administration, research and industry: </a:t>
            </a:r>
            <a:r>
              <a:rPr lang="en-US" dirty="0" smtClean="0">
                <a:solidFill>
                  <a:srgbClr val="00B0F0"/>
                </a:solidFill>
              </a:rPr>
              <a:t>new business models</a:t>
            </a:r>
            <a:r>
              <a:rPr lang="en-US" dirty="0" smtClean="0"/>
              <a:t> and </a:t>
            </a:r>
            <a:r>
              <a:rPr lang="en-US" dirty="0" smtClean="0">
                <a:solidFill>
                  <a:srgbClr val="00B0F0"/>
                </a:solidFill>
              </a:rPr>
              <a:t>new forms of water governance </a:t>
            </a:r>
            <a:r>
              <a:rPr lang="en-US" dirty="0" smtClean="0"/>
              <a:t>that are not only innovative themselves but can also stimulate and support technological innovations.</a:t>
            </a:r>
          </a:p>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Innovations in technologies</a:t>
            </a:r>
            <a:endParaRPr lang="en-US" dirty="0">
              <a:solidFill>
                <a:srgbClr val="00B0F0"/>
              </a:solidFill>
            </a:endParaRPr>
          </a:p>
        </p:txBody>
      </p:sp>
      <p:sp>
        <p:nvSpPr>
          <p:cNvPr id="3" name="Text Placeholder 2"/>
          <p:cNvSpPr>
            <a:spLocks noGrp="1"/>
          </p:cNvSpPr>
          <p:nvPr>
            <p:ph type="body" idx="1"/>
          </p:nvPr>
        </p:nvSpPr>
        <p:spPr/>
        <p:txBody>
          <a:bodyPr/>
          <a:lstStyle/>
          <a:p>
            <a:r>
              <a:rPr lang="en-US" dirty="0" smtClean="0">
                <a:solidFill>
                  <a:srgbClr val="00B0F0"/>
                </a:solidFill>
              </a:rPr>
              <a:t>Membrane filtration </a:t>
            </a:r>
            <a:r>
              <a:rPr lang="en-US" dirty="0" smtClean="0"/>
              <a:t>has been developed and installed in the last decade, providing new and compact designs for wastewater treatment plants. These membranes range in pore size from </a:t>
            </a:r>
            <a:r>
              <a:rPr lang="en-US" dirty="0" smtClean="0">
                <a:solidFill>
                  <a:srgbClr val="00B0F0"/>
                </a:solidFill>
              </a:rPr>
              <a:t>microfiltration</a:t>
            </a:r>
            <a:r>
              <a:rPr lang="en-US" dirty="0" smtClean="0"/>
              <a:t> to </a:t>
            </a:r>
            <a:r>
              <a:rPr lang="en-US" dirty="0" err="1" smtClean="0">
                <a:solidFill>
                  <a:srgbClr val="00B0F0"/>
                </a:solidFill>
              </a:rPr>
              <a:t>ultrafiltration</a:t>
            </a:r>
            <a:r>
              <a:rPr lang="en-US" dirty="0" smtClean="0"/>
              <a:t> and </a:t>
            </a:r>
            <a:r>
              <a:rPr lang="en-US" dirty="0" err="1" smtClean="0">
                <a:solidFill>
                  <a:srgbClr val="00B0F0"/>
                </a:solidFill>
              </a:rPr>
              <a:t>nanofiltration</a:t>
            </a:r>
            <a:r>
              <a:rPr lang="en-US" dirty="0" smtClean="0"/>
              <a:t> and can be </a:t>
            </a:r>
            <a:r>
              <a:rPr lang="en-US" dirty="0" err="1" smtClean="0"/>
              <a:t>specialised</a:t>
            </a:r>
            <a:r>
              <a:rPr lang="en-US" dirty="0" smtClean="0"/>
              <a:t> to rid the water of pathogens, toxic metals, salinity or selectively allow nutrients through, depending on the pore size.</a:t>
            </a:r>
          </a:p>
          <a:p>
            <a:r>
              <a:rPr lang="en-US" dirty="0" smtClean="0"/>
              <a:t>Many require considerable further testing, development and standardization to be of wider scale use.</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Conclusion</a:t>
            </a:r>
            <a:endParaRPr lang="en-US" dirty="0">
              <a:solidFill>
                <a:srgbClr val="00B0F0"/>
              </a:solidFill>
            </a:endParaRPr>
          </a:p>
        </p:txBody>
      </p:sp>
      <p:sp>
        <p:nvSpPr>
          <p:cNvPr id="3" name="Text Placeholder 2"/>
          <p:cNvSpPr>
            <a:spLocks noGrp="1"/>
          </p:cNvSpPr>
          <p:nvPr>
            <p:ph type="body" idx="1"/>
          </p:nvPr>
        </p:nvSpPr>
        <p:spPr/>
        <p:txBody>
          <a:bodyPr/>
          <a:lstStyle/>
          <a:p>
            <a:r>
              <a:rPr lang="en-US" dirty="0" smtClean="0"/>
              <a:t>Status of water in Germany is generally good, but needs further preservation, improvement and management.</a:t>
            </a:r>
          </a:p>
          <a:p>
            <a:r>
              <a:rPr lang="en-US" dirty="0" smtClean="0"/>
              <a:t>There is space and need for innovation in order to achieve better quality of all forms of water</a:t>
            </a:r>
          </a:p>
          <a:p>
            <a:r>
              <a:rPr lang="en-US" dirty="0" smtClean="0"/>
              <a:t>Steps are being carried to implement EC WFD and there is significant engagement of public and private sector.</a:t>
            </a:r>
          </a:p>
          <a:p>
            <a:r>
              <a:rPr lang="en-US" dirty="0" smtClean="0"/>
              <a:t>Good examples show that it is possible to go towards sustainability and need to be more widespread.  </a:t>
            </a: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life-crop.jpg"/>
          <p:cNvPicPr>
            <a:picLocks noChangeAspect="1"/>
          </p:cNvPicPr>
          <p:nvPr/>
        </p:nvPicPr>
        <p:blipFill>
          <a:blip r:embed="rId2"/>
          <a:stretch>
            <a:fillRect/>
          </a:stretch>
        </p:blipFill>
        <p:spPr>
          <a:xfrm>
            <a:off x="0" y="1193051"/>
            <a:ext cx="13004800" cy="7833661"/>
          </a:xfrm>
          <a:prstGeom prst="rect">
            <a:avLst/>
          </a:prstGeom>
        </p:spPr>
      </p:pic>
      <p:sp>
        <p:nvSpPr>
          <p:cNvPr id="104" name="Shape 104"/>
          <p:cNvSpPr/>
          <p:nvPr/>
        </p:nvSpPr>
        <p:spPr>
          <a:xfrm>
            <a:off x="1413435" y="4221188"/>
            <a:ext cx="10464800" cy="4001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2600">
                <a:latin typeface="Helvetica Neue Medium"/>
                <a:ea typeface="Helvetica Neue Medium"/>
                <a:cs typeface="Helvetica Neue Medium"/>
                <a:sym typeface="Helvetica Neue Medium"/>
              </a:defRPr>
            </a:lvl1pPr>
          </a:lstStyle>
          <a:p>
            <a:pPr lvl="0">
              <a:defRPr sz="1800"/>
            </a:pPr>
            <a:r>
              <a:rPr lang="hr-HR" sz="2600" dirty="0" smtClean="0">
                <a:solidFill>
                  <a:srgbClr val="FF0000"/>
                </a:solidFill>
              </a:rPr>
              <a:t>Do you have any questions</a:t>
            </a:r>
            <a:r>
              <a:rPr sz="2600" dirty="0" smtClean="0">
                <a:solidFill>
                  <a:srgbClr val="FF0000"/>
                </a:solidFill>
              </a:rPr>
              <a:t>?</a:t>
            </a:r>
            <a:endParaRPr sz="2600" dirty="0">
              <a:solidFill>
                <a:srgbClr val="FF0000"/>
              </a:solidFill>
            </a:endParaRPr>
          </a:p>
        </p:txBody>
      </p:sp>
      <p:sp>
        <p:nvSpPr>
          <p:cNvPr id="105" name="Shape 105"/>
          <p:cNvSpPr/>
          <p:nvPr/>
        </p:nvSpPr>
        <p:spPr>
          <a:xfrm>
            <a:off x="1449294" y="3390163"/>
            <a:ext cx="104648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spcBef>
                <a:spcPts val="2400"/>
              </a:spcBef>
              <a:defRPr sz="4000"/>
            </a:lvl1pPr>
          </a:lstStyle>
          <a:p>
            <a:pPr lvl="0">
              <a:defRPr sz="1800"/>
            </a:pPr>
            <a:r>
              <a:rPr lang="hr-HR" sz="4000" dirty="0" smtClean="0">
                <a:solidFill>
                  <a:srgbClr val="FF0000"/>
                </a:solidFill>
              </a:rPr>
              <a:t>Thank you for your attention</a:t>
            </a:r>
            <a:r>
              <a:rPr sz="4000" dirty="0" smtClean="0">
                <a:solidFill>
                  <a:srgbClr val="FF0000"/>
                </a:solidFill>
              </a:rPr>
              <a:t>!</a:t>
            </a:r>
            <a:endParaRPr sz="4000" dirty="0">
              <a:solidFill>
                <a:srgbClr val="FF0000"/>
              </a:solidFill>
            </a:endParaRPr>
          </a:p>
        </p:txBody>
      </p:sp>
      <p:sp>
        <p:nvSpPr>
          <p:cNvPr id="106" name="Shape 106"/>
          <p:cNvSpPr/>
          <p:nvPr/>
        </p:nvSpPr>
        <p:spPr>
          <a:xfrm>
            <a:off x="1270000" y="8204200"/>
            <a:ext cx="10464800" cy="4001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2600" u="sng">
                <a:latin typeface="Helvetica Neue Medium"/>
                <a:ea typeface="Helvetica Neue Medium"/>
                <a:cs typeface="Helvetica Neue Medium"/>
                <a:sym typeface="Helvetica Neue Medium"/>
                <a:hlinkClick r:id="rId3"/>
              </a:defRPr>
            </a:lvl1pPr>
          </a:lstStyle>
          <a:p>
            <a:pPr lvl="0">
              <a:defRPr sz="1800" u="none"/>
            </a:pPr>
            <a:endParaRPr sz="2600" u="sng" dirty="0">
              <a:hlinkClick r:id="rId3"/>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Sources</a:t>
            </a:r>
            <a:endParaRPr lang="en-US" dirty="0"/>
          </a:p>
        </p:txBody>
      </p:sp>
      <p:sp>
        <p:nvSpPr>
          <p:cNvPr id="3" name="Text Placeholder 2"/>
          <p:cNvSpPr>
            <a:spLocks noGrp="1"/>
          </p:cNvSpPr>
          <p:nvPr>
            <p:ph type="body" idx="1"/>
          </p:nvPr>
        </p:nvSpPr>
        <p:spPr/>
        <p:txBody>
          <a:bodyPr>
            <a:normAutofit fontScale="92500"/>
          </a:bodyPr>
          <a:lstStyle/>
          <a:p>
            <a:r>
              <a:rPr lang="en-US" dirty="0" smtClean="0">
                <a:hlinkClick r:id="rId2"/>
              </a:rPr>
              <a:t>http://www.bmub.bund.de/en/topics/water-waste-soil/water-management/</a:t>
            </a:r>
            <a:endParaRPr lang="sr-Latn-RS" dirty="0" smtClean="0"/>
          </a:p>
          <a:p>
            <a:r>
              <a:rPr lang="en-US" dirty="0" smtClean="0">
                <a:hlinkClick r:id="rId3"/>
              </a:rPr>
              <a:t>http://www.umweltrat.de/SharedDocs/Downloads/EN/02_Special_Reports/2012_2016/2015_06_part_translation_implementation_water_framework_Directive.pdf?__blob=publicationFile</a:t>
            </a:r>
            <a:endParaRPr lang="en-US" dirty="0" smtClean="0"/>
          </a:p>
          <a:p>
            <a:r>
              <a:rPr lang="en-US" dirty="0" smtClean="0">
                <a:hlinkClick r:id="rId4"/>
              </a:rPr>
              <a:t>http://www.lawa.de/documents/Arbeitshilfe_englisch_d34.pdf</a:t>
            </a:r>
            <a:endParaRPr lang="en-US" dirty="0" smtClean="0"/>
          </a:p>
          <a:p>
            <a:r>
              <a:rPr lang="en-US" dirty="0" smtClean="0">
                <a:hlinkClick r:id="rId5"/>
              </a:rPr>
              <a:t>http://ec.europa.eu/environment/integration/research/newsalert/pdf/innovation_european_water_sector_FB10_en.pdf</a:t>
            </a:r>
            <a:endParaRPr lang="en-US" dirty="0" smtClean="0"/>
          </a:p>
          <a:p>
            <a:endParaRPr lang="en-US" dirty="0" smtClean="0"/>
          </a:p>
          <a:p>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asted-image-small.png"/>
          <p:cNvPicPr/>
          <p:nvPr/>
        </p:nvPicPr>
        <p:blipFill>
          <a:blip r:embed="rId2" cstate="print">
            <a:extLst/>
          </a:blip>
          <a:srcRect l="55390" r="95" b="1231"/>
          <a:stretch>
            <a:fillRect/>
          </a:stretch>
        </p:blipFill>
        <p:spPr>
          <a:xfrm>
            <a:off x="6329680" y="-56932"/>
            <a:ext cx="6675121" cy="9875062"/>
          </a:xfrm>
          <a:prstGeom prst="rect">
            <a:avLst/>
          </a:prstGeom>
          <a:ln w="12700">
            <a:miter lim="400000"/>
          </a:ln>
        </p:spPr>
      </p:pic>
      <p:sp>
        <p:nvSpPr>
          <p:cNvPr id="50" name="Shape 50"/>
          <p:cNvSpPr>
            <a:spLocks noGrp="1"/>
          </p:cNvSpPr>
          <p:nvPr>
            <p:ph type="title"/>
          </p:nvPr>
        </p:nvSpPr>
        <p:spPr>
          <a:xfrm>
            <a:off x="499781" y="473636"/>
            <a:ext cx="5080000" cy="1397000"/>
          </a:xfrm>
          <a:prstGeom prst="rect">
            <a:avLst/>
          </a:prstGeom>
        </p:spPr>
        <p:txBody>
          <a:bodyPr/>
          <a:lstStyle/>
          <a:p>
            <a:pPr lvl="0">
              <a:defRPr sz="1800"/>
            </a:pPr>
            <a:r>
              <a:rPr lang="hr-BA" sz="4200" dirty="0" err="1" smtClean="0">
                <a:solidFill>
                  <a:srgbClr val="00B0F0"/>
                </a:solidFill>
              </a:rPr>
              <a:t>Contents</a:t>
            </a:r>
            <a:r>
              <a:rPr sz="4200" dirty="0"/>
              <a:t>	</a:t>
            </a:r>
          </a:p>
        </p:txBody>
      </p:sp>
      <p:sp>
        <p:nvSpPr>
          <p:cNvPr id="51" name="Shape 51"/>
          <p:cNvSpPr>
            <a:spLocks noGrp="1"/>
          </p:cNvSpPr>
          <p:nvPr>
            <p:ph type="body" idx="1"/>
          </p:nvPr>
        </p:nvSpPr>
        <p:spPr>
          <a:xfrm>
            <a:off x="273050" y="2222500"/>
            <a:ext cx="5887294" cy="7220595"/>
          </a:xfrm>
          <a:prstGeom prst="rect">
            <a:avLst/>
          </a:prstGeom>
        </p:spPr>
        <p:txBody>
          <a:bodyPr>
            <a:normAutofit/>
          </a:bodyPr>
          <a:lstStyle/>
          <a:p>
            <a:pPr marL="0" lvl="0" indent="0">
              <a:buSzPct val="100000"/>
              <a:buFont typeface="Wingdings" pitchFamily="2" charset="2"/>
              <a:buChar char="§"/>
              <a:defRPr sz="1800">
                <a:solidFill>
                  <a:srgbClr val="000000"/>
                </a:solidFill>
              </a:defRPr>
            </a:pPr>
            <a:r>
              <a:rPr lang="sr-Latn-RS" sz="3200" dirty="0" smtClean="0">
                <a:solidFill>
                  <a:schemeClr val="bg2">
                    <a:lumMod val="50000"/>
                  </a:schemeClr>
                </a:solidFill>
              </a:rPr>
              <a:t> Legal framework</a:t>
            </a:r>
          </a:p>
          <a:p>
            <a:pPr marL="0" lvl="0" indent="0">
              <a:buSzPct val="100000"/>
              <a:buFont typeface="Wingdings" pitchFamily="2" charset="2"/>
              <a:buChar char="§"/>
              <a:defRPr sz="1800">
                <a:solidFill>
                  <a:srgbClr val="000000"/>
                </a:solidFill>
              </a:defRPr>
            </a:pPr>
            <a:r>
              <a:rPr lang="sr-Latn-RS" sz="3200" dirty="0" smtClean="0">
                <a:solidFill>
                  <a:schemeClr val="bg2">
                    <a:lumMod val="50000"/>
                  </a:schemeClr>
                </a:solidFill>
              </a:rPr>
              <a:t> Statistics</a:t>
            </a:r>
          </a:p>
          <a:p>
            <a:pPr marL="0" lvl="0" indent="0">
              <a:buSzPct val="100000"/>
              <a:buFont typeface="Wingdings" pitchFamily="2" charset="2"/>
              <a:buChar char="§"/>
              <a:defRPr sz="1800">
                <a:solidFill>
                  <a:srgbClr val="000000"/>
                </a:solidFill>
              </a:defRPr>
            </a:pPr>
            <a:r>
              <a:rPr lang="sr-Latn-RS" sz="3200" dirty="0" smtClean="0">
                <a:solidFill>
                  <a:schemeClr val="bg2">
                    <a:lumMod val="50000"/>
                  </a:schemeClr>
                </a:solidFill>
              </a:rPr>
              <a:t> Good </a:t>
            </a:r>
            <a:r>
              <a:rPr lang="sr-Latn-RS" sz="3200" dirty="0" smtClean="0">
                <a:solidFill>
                  <a:schemeClr val="bg2">
                    <a:lumMod val="50000"/>
                  </a:schemeClr>
                </a:solidFill>
              </a:rPr>
              <a:t>examples</a:t>
            </a:r>
            <a:endParaRPr lang="en-US" sz="3200" dirty="0" smtClean="0">
              <a:solidFill>
                <a:schemeClr val="bg2">
                  <a:lumMod val="50000"/>
                </a:schemeClr>
              </a:solidFill>
            </a:endParaRPr>
          </a:p>
          <a:p>
            <a:pPr marL="0" lvl="0" indent="0">
              <a:buSzPct val="100000"/>
              <a:buFont typeface="Wingdings" pitchFamily="2" charset="2"/>
              <a:buChar char="§"/>
              <a:defRPr sz="1800">
                <a:solidFill>
                  <a:srgbClr val="000000"/>
                </a:solidFill>
              </a:defRPr>
            </a:pPr>
            <a:r>
              <a:rPr lang="en-US" sz="3200" dirty="0" smtClean="0">
                <a:solidFill>
                  <a:schemeClr val="bg2">
                    <a:lumMod val="50000"/>
                  </a:schemeClr>
                </a:solidFill>
              </a:rPr>
              <a:t> </a:t>
            </a:r>
            <a:r>
              <a:rPr lang="en-US" sz="3200" dirty="0" smtClean="0">
                <a:solidFill>
                  <a:schemeClr val="bg2">
                    <a:lumMod val="50000"/>
                  </a:schemeClr>
                </a:solidFill>
              </a:rPr>
              <a:t>Innovation</a:t>
            </a:r>
            <a:endParaRPr lang="sr-Latn-RS" sz="3200" dirty="0" smtClean="0">
              <a:solidFill>
                <a:schemeClr val="bg2">
                  <a:lumMod val="50000"/>
                </a:schemeClr>
              </a:solidFill>
            </a:endParaRPr>
          </a:p>
          <a:p>
            <a:pPr marL="0" lvl="0" indent="0">
              <a:buSzPct val="100000"/>
              <a:buFont typeface="Wingdings" pitchFamily="2" charset="2"/>
              <a:buChar char="§"/>
              <a:defRPr sz="1800">
                <a:solidFill>
                  <a:srgbClr val="000000"/>
                </a:solidFill>
              </a:defRPr>
            </a:pPr>
            <a:r>
              <a:rPr lang="sr-Latn-RS" sz="3200" dirty="0" smtClean="0">
                <a:solidFill>
                  <a:schemeClr val="bg2">
                    <a:lumMod val="50000"/>
                  </a:schemeClr>
                </a:solidFill>
              </a:rPr>
              <a:t> Conclusion</a:t>
            </a:r>
            <a:endParaRPr sz="3200" dirty="0">
              <a:solidFill>
                <a:schemeClr val="bg2">
                  <a:lumMod val="50000"/>
                </a:schemeClr>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830832" y="330200"/>
            <a:ext cx="11343135" cy="1397000"/>
          </a:xfrm>
          <a:prstGeom prst="rect">
            <a:avLst/>
          </a:prstGeom>
        </p:spPr>
        <p:txBody>
          <a:bodyPr/>
          <a:lstStyle>
            <a:lvl1pPr algn="ctr"/>
          </a:lstStyle>
          <a:p>
            <a:pPr lvl="0">
              <a:defRPr sz="1800"/>
            </a:pPr>
            <a:r>
              <a:rPr lang="en-US" sz="4200" dirty="0" smtClean="0">
                <a:solidFill>
                  <a:srgbClr val="00B0F0"/>
                </a:solidFill>
              </a:rPr>
              <a:t>Legal framework</a:t>
            </a:r>
            <a:endParaRPr sz="4200" dirty="0">
              <a:solidFill>
                <a:srgbClr val="00B0F0"/>
              </a:solidFill>
            </a:endParaRPr>
          </a:p>
        </p:txBody>
      </p:sp>
      <p:sp>
        <p:nvSpPr>
          <p:cNvPr id="54" name="Shape 54"/>
          <p:cNvSpPr>
            <a:spLocks noGrp="1"/>
          </p:cNvSpPr>
          <p:nvPr>
            <p:ph type="body" idx="1"/>
          </p:nvPr>
        </p:nvSpPr>
        <p:spPr>
          <a:prstGeom prst="rect">
            <a:avLst/>
          </a:prstGeom>
        </p:spPr>
        <p:txBody>
          <a:bodyPr>
            <a:normAutofit/>
          </a:bodyPr>
          <a:lstStyle/>
          <a:p>
            <a:pPr rtl="0"/>
            <a:endParaRPr lang="en-US" sz="4000" dirty="0" smtClean="0"/>
          </a:p>
          <a:p>
            <a:endParaRPr sz="4000" b="1" i="1" dirty="0">
              <a:solidFill>
                <a:srgbClr val="0070C0"/>
              </a:solidFill>
            </a:endParaRPr>
          </a:p>
        </p:txBody>
      </p:sp>
      <p:sp>
        <p:nvSpPr>
          <p:cNvPr id="6" name="TextBox 5"/>
          <p:cNvSpPr txBox="1"/>
          <p:nvPr/>
        </p:nvSpPr>
        <p:spPr>
          <a:xfrm>
            <a:off x="645457" y="2635623"/>
            <a:ext cx="11797553" cy="56425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buFont typeface="Arial" pitchFamily="34" charset="0"/>
              <a:buChar char="•"/>
            </a:pPr>
            <a:r>
              <a:rPr lang="sr-Latn-RS" dirty="0" smtClean="0"/>
              <a:t> </a:t>
            </a:r>
            <a:r>
              <a:rPr lang="en-US" dirty="0" smtClean="0"/>
              <a:t>The most important federal law is the </a:t>
            </a:r>
            <a:r>
              <a:rPr lang="en-US" dirty="0" smtClean="0">
                <a:solidFill>
                  <a:srgbClr val="00B0F0"/>
                </a:solidFill>
              </a:rPr>
              <a:t>Federal Water Act </a:t>
            </a:r>
            <a:endParaRPr lang="sr-Latn-RS" dirty="0" smtClean="0">
              <a:solidFill>
                <a:srgbClr val="00B0F0"/>
              </a:solidFill>
            </a:endParaRPr>
          </a:p>
          <a:p>
            <a:pPr algn="l" rtl="0" latinLnBrk="1" hangingPunct="0"/>
            <a:r>
              <a:rPr lang="en-US" dirty="0" smtClean="0"/>
              <a:t>(</a:t>
            </a:r>
            <a:r>
              <a:rPr lang="en-US" dirty="0" err="1" smtClean="0"/>
              <a:t>Wasserhaushaltsgesetz</a:t>
            </a:r>
            <a:r>
              <a:rPr lang="en-US" dirty="0" smtClean="0"/>
              <a:t>, WHG, in German), originally </a:t>
            </a:r>
            <a:endParaRPr lang="sr-Latn-RS" dirty="0" smtClean="0"/>
          </a:p>
          <a:p>
            <a:pPr algn="l" rtl="0" latinLnBrk="1" hangingPunct="0"/>
            <a:r>
              <a:rPr lang="en-US" dirty="0" smtClean="0"/>
              <a:t>adopted in 1957. </a:t>
            </a:r>
            <a:endParaRPr lang="sr-Latn-RS" dirty="0" smtClean="0"/>
          </a:p>
          <a:p>
            <a:pPr algn="l" rtl="0" latinLnBrk="1" hangingPunct="0"/>
            <a:endParaRPr lang="sr-Latn-RS" dirty="0" smtClean="0"/>
          </a:p>
          <a:p>
            <a:pPr algn="l" rtl="0" latinLnBrk="1" hangingPunct="0">
              <a:buFont typeface="Arial" pitchFamily="34" charset="0"/>
              <a:buChar char="•"/>
            </a:pPr>
            <a:r>
              <a:rPr lang="sr-Latn-RS" dirty="0" smtClean="0"/>
              <a:t> </a:t>
            </a:r>
            <a:r>
              <a:rPr lang="en-US" dirty="0" smtClean="0"/>
              <a:t>A substantially revised version entered into force in </a:t>
            </a:r>
            <a:endParaRPr lang="sr-Latn-RS" dirty="0" smtClean="0"/>
          </a:p>
          <a:p>
            <a:pPr algn="l" rtl="0" latinLnBrk="1" hangingPunct="0"/>
            <a:r>
              <a:rPr lang="en-US" dirty="0" smtClean="0"/>
              <a:t>March 2010. </a:t>
            </a:r>
            <a:r>
              <a:rPr lang="en-US" dirty="0" smtClean="0">
                <a:solidFill>
                  <a:srgbClr val="00B0F0"/>
                </a:solidFill>
              </a:rPr>
              <a:t>This amendment completed the transposition of the EU Water Framework Directive (WFD) into German national law</a:t>
            </a:r>
            <a:r>
              <a:rPr lang="en-US" dirty="0" smtClean="0"/>
              <a:t> and allowed the German </a:t>
            </a:r>
            <a:r>
              <a:rPr lang="en-US" dirty="0" err="1" smtClean="0"/>
              <a:t>Länder</a:t>
            </a:r>
            <a:r>
              <a:rPr lang="en-US" dirty="0" smtClean="0"/>
              <a:t> to adapt their respective water acts to the European provisions. </a:t>
            </a:r>
            <a:endParaRPr lang="sr-Latn-RS" dirty="0" smtClean="0"/>
          </a:p>
          <a:p>
            <a:pPr algn="l" rtl="0" latinLnBrk="1" hangingPunct="0">
              <a:buFont typeface="Arial" pitchFamily="34" charset="0"/>
              <a:buChar char="•"/>
            </a:pPr>
            <a:endParaRPr lang="sr-Latn-RS" dirty="0" smtClean="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lgn="ctr">
              <a:defRPr sz="1800"/>
            </a:pPr>
            <a:r>
              <a:rPr lang="en-US" sz="4200" b="1" dirty="0" smtClean="0">
                <a:solidFill>
                  <a:srgbClr val="1461AE"/>
                </a:solidFill>
              </a:rPr>
              <a:t>Legal framework</a:t>
            </a:r>
            <a:endParaRPr sz="4200" b="1" dirty="0">
              <a:solidFill>
                <a:srgbClr val="1461AE"/>
              </a:solidFill>
            </a:endParaRPr>
          </a:p>
        </p:txBody>
      </p:sp>
      <p:sp>
        <p:nvSpPr>
          <p:cNvPr id="59" name="Shape 59"/>
          <p:cNvSpPr>
            <a:spLocks noGrp="1"/>
          </p:cNvSpPr>
          <p:nvPr>
            <p:ph type="body" idx="1"/>
          </p:nvPr>
        </p:nvSpPr>
        <p:spPr>
          <a:xfrm>
            <a:off x="340659" y="2884566"/>
            <a:ext cx="12353365" cy="4794350"/>
          </a:xfrm>
          <a:prstGeom prst="rect">
            <a:avLst/>
          </a:prstGeom>
        </p:spPr>
        <p:txBody>
          <a:bodyPr>
            <a:normAutofit/>
          </a:bodyPr>
          <a:lstStyle/>
          <a:p>
            <a:pPr algn="l" rtl="0" latinLnBrk="1" hangingPunct="0"/>
            <a:r>
              <a:rPr lang="en-US" dirty="0" smtClean="0">
                <a:solidFill>
                  <a:srgbClr val="00B0F0"/>
                </a:solidFill>
              </a:rPr>
              <a:t>Regulatory law stipulates that water bodies in Germany </a:t>
            </a:r>
            <a:r>
              <a:rPr lang="sr-Latn-RS" dirty="0" smtClean="0">
                <a:solidFill>
                  <a:srgbClr val="00B0F0"/>
                </a:solidFill>
              </a:rPr>
              <a:t/>
            </a:r>
            <a:br>
              <a:rPr lang="sr-Latn-RS" dirty="0" smtClean="0">
                <a:solidFill>
                  <a:srgbClr val="00B0F0"/>
                </a:solidFill>
              </a:rPr>
            </a:br>
            <a:r>
              <a:rPr lang="sr-Latn-RS" dirty="0" smtClean="0">
                <a:solidFill>
                  <a:srgbClr val="00B0F0"/>
                </a:solidFill>
              </a:rPr>
              <a:t>a</a:t>
            </a:r>
            <a:r>
              <a:rPr lang="en-US" dirty="0" smtClean="0">
                <a:solidFill>
                  <a:srgbClr val="00B0F0"/>
                </a:solidFill>
              </a:rPr>
              <a:t>re subject to state management. Citizens and authorities are obliged to use water responsibly</a:t>
            </a:r>
            <a:r>
              <a:rPr lang="en-US" dirty="0" smtClean="0"/>
              <a:t>. </a:t>
            </a:r>
            <a:endParaRPr lang="sr-Latn-RS" dirty="0" smtClean="0"/>
          </a:p>
          <a:p>
            <a:pPr algn="l" rtl="0" latinLnBrk="1" hangingPunct="0"/>
            <a:r>
              <a:rPr lang="en-US" dirty="0" smtClean="0"/>
              <a:t>The goal is to achieve good status for all water bodies by </a:t>
            </a:r>
            <a:r>
              <a:rPr lang="sr-Latn-RS" dirty="0" smtClean="0"/>
              <a:t/>
            </a:r>
            <a:br>
              <a:rPr lang="sr-Latn-RS" dirty="0" smtClean="0"/>
            </a:br>
            <a:r>
              <a:rPr lang="en-US" dirty="0" smtClean="0"/>
              <a:t>2027 at the latest, not just in terms of pollutant levels</a:t>
            </a:r>
            <a:r>
              <a:rPr lang="sr-Latn-RS" dirty="0" smtClean="0"/>
              <a:t>,</a:t>
            </a:r>
            <a:r>
              <a:rPr lang="en-US" dirty="0" smtClean="0"/>
              <a:t> but </a:t>
            </a:r>
            <a:r>
              <a:rPr lang="sr-Latn-RS" dirty="0" smtClean="0"/>
              <a:t/>
            </a:r>
            <a:br>
              <a:rPr lang="sr-Latn-RS" dirty="0" smtClean="0"/>
            </a:br>
            <a:r>
              <a:rPr lang="en-US" dirty="0" smtClean="0"/>
              <a:t>also with regard to the status of native aquatic animal and plant species. </a:t>
            </a:r>
            <a:endParaRPr lang="en-US" dirty="0" smtClean="0">
              <a:solidFill>
                <a:srgbClr val="000000"/>
              </a:solidFill>
            </a:endParaRPr>
          </a:p>
          <a:p>
            <a:pPr algn="l" rtl="0" latinLnBrk="1" hangingPunct="0"/>
            <a:endParaRPr lang="sr-Latn-RS" dirty="0" smtClean="0"/>
          </a:p>
          <a:p>
            <a:pPr marL="886968" lvl="1" indent="-443484" defTabSz="566674" rtl="0">
              <a:spcBef>
                <a:spcPts val="4000"/>
              </a:spcBef>
              <a:defRPr sz="1800">
                <a:solidFill>
                  <a:srgbClr val="000000"/>
                </a:solidFill>
              </a:defRPr>
            </a:pPr>
            <a:endParaRPr sz="3200" b="1" i="1" dirty="0">
              <a:solidFill>
                <a:srgbClr val="00B0F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Federation, </a:t>
            </a:r>
            <a:r>
              <a:rPr lang="en-US" dirty="0" err="1" smtClean="0"/>
              <a:t>Länder</a:t>
            </a:r>
            <a:r>
              <a:rPr lang="sr-Latn-RS" dirty="0" smtClean="0"/>
              <a:t> and the Local Authorities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To coordinate water management policy, the </a:t>
            </a:r>
            <a:r>
              <a:rPr lang="en-US" dirty="0" err="1" smtClean="0"/>
              <a:t>Länder</a:t>
            </a:r>
            <a:r>
              <a:rPr lang="en-US" dirty="0" smtClean="0"/>
              <a:t> and the federal government have formed the </a:t>
            </a:r>
            <a:r>
              <a:rPr lang="en-US" dirty="0" smtClean="0">
                <a:solidFill>
                  <a:srgbClr val="00B0F0"/>
                </a:solidFill>
              </a:rPr>
              <a:t>German Working Group on water issues of the Federal States and the Federal Government</a:t>
            </a:r>
            <a:r>
              <a:rPr lang="en-US" dirty="0" smtClean="0"/>
              <a:t> (Bund/</a:t>
            </a:r>
            <a:r>
              <a:rPr lang="en-US" dirty="0" err="1" smtClean="0"/>
              <a:t>Länderarbeitsgemeinschaft</a:t>
            </a:r>
            <a:r>
              <a:rPr lang="en-US" dirty="0" smtClean="0"/>
              <a:t> </a:t>
            </a:r>
            <a:r>
              <a:rPr lang="en-US" dirty="0" err="1" smtClean="0"/>
              <a:t>Wasser</a:t>
            </a:r>
            <a:r>
              <a:rPr lang="en-US" dirty="0" smtClean="0"/>
              <a:t>, LAWA). </a:t>
            </a:r>
            <a:endParaRPr lang="sr-Latn-RS" dirty="0" smtClean="0"/>
          </a:p>
          <a:p>
            <a:r>
              <a:rPr lang="en-US" dirty="0" smtClean="0"/>
              <a:t>In the working group, the </a:t>
            </a:r>
            <a:r>
              <a:rPr lang="en-US" dirty="0" err="1" smtClean="0"/>
              <a:t>Länder</a:t>
            </a:r>
            <a:r>
              <a:rPr lang="en-US" dirty="0" smtClean="0"/>
              <a:t> coordinate administrative implementation with one another and coordinate legislation with the federal government.</a:t>
            </a:r>
          </a:p>
          <a:p>
            <a:r>
              <a:rPr lang="en-US" dirty="0" smtClean="0"/>
              <a:t>The most important water management tasks of the local authorities are central water supply and waste water disposal. Waste water disposal is provided as a public service, water supply is sometimes </a:t>
            </a:r>
            <a:r>
              <a:rPr lang="en-US" dirty="0" err="1" smtClean="0"/>
              <a:t>privatised</a:t>
            </a:r>
            <a:r>
              <a:rPr lang="en-US" dirty="0" smtClean="0"/>
              <a:t> to an extent. </a:t>
            </a:r>
          </a:p>
          <a:p>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solidFill>
                  <a:srgbClr val="00B0F0"/>
                </a:solidFill>
              </a:rPr>
              <a:t>Statistics</a:t>
            </a:r>
            <a:endParaRPr lang="en-US" dirty="0">
              <a:solidFill>
                <a:srgbClr val="00B0F0"/>
              </a:solidFill>
            </a:endParaRPr>
          </a:p>
        </p:txBody>
      </p:sp>
      <p:sp>
        <p:nvSpPr>
          <p:cNvPr id="3" name="Text Placeholder 2"/>
          <p:cNvSpPr>
            <a:spLocks noGrp="1"/>
          </p:cNvSpPr>
          <p:nvPr>
            <p:ph type="body" idx="1"/>
          </p:nvPr>
        </p:nvSpPr>
        <p:spPr/>
        <p:txBody>
          <a:bodyPr>
            <a:normAutofit fontScale="92500" lnSpcReduction="10000"/>
          </a:bodyPr>
          <a:lstStyle/>
          <a:p>
            <a:r>
              <a:rPr lang="en-US" dirty="0" smtClean="0"/>
              <a:t>The assessments of the ecological and chemical status of water, carried out as part of the national evaluations under the European Water Framework Directive, showed that only 8.2 percent of all surface waters reached a "very good" or "good" ecological status, while </a:t>
            </a:r>
            <a:r>
              <a:rPr lang="en-US" dirty="0" smtClean="0">
                <a:solidFill>
                  <a:srgbClr val="00B0F0"/>
                </a:solidFill>
              </a:rPr>
              <a:t>the chemical status was rated "good" for 84 percent of water bodies (in 2015)</a:t>
            </a:r>
            <a:r>
              <a:rPr lang="sr-Latn-RS" dirty="0" smtClean="0"/>
              <a:t>.</a:t>
            </a:r>
          </a:p>
          <a:p>
            <a:r>
              <a:rPr lang="en-US" dirty="0" smtClean="0"/>
              <a:t>According to the status of December 2015, </a:t>
            </a:r>
            <a:r>
              <a:rPr lang="en-US" dirty="0" smtClean="0">
                <a:solidFill>
                  <a:srgbClr val="00B0F0"/>
                </a:solidFill>
              </a:rPr>
              <a:t>64% of groundwater bodies in Germany have obtained a good chemical status. </a:t>
            </a:r>
            <a:endParaRPr lang="sr-Latn-RS" dirty="0" smtClean="0">
              <a:solidFill>
                <a:srgbClr val="00B0F0"/>
              </a:solidFill>
            </a:endParaRPr>
          </a:p>
          <a:p>
            <a:r>
              <a:rPr lang="en-US" dirty="0" smtClean="0"/>
              <a:t>Of </a:t>
            </a:r>
            <a:r>
              <a:rPr lang="en-US" dirty="0" smtClean="0">
                <a:solidFill>
                  <a:srgbClr val="00B0F0"/>
                </a:solidFill>
              </a:rPr>
              <a:t>the total 1,000 groundwater bodies, only 4% have not achieved a "good quantitative status" </a:t>
            </a:r>
            <a:r>
              <a:rPr lang="en-US" dirty="0" smtClean="0"/>
              <a:t>(Status December 2015).</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Statistics</a:t>
            </a:r>
            <a:endParaRPr lang="en-US" dirty="0">
              <a:solidFill>
                <a:srgbClr val="00B0F0"/>
              </a:solidFill>
            </a:endParaRPr>
          </a:p>
        </p:txBody>
      </p:sp>
      <p:sp>
        <p:nvSpPr>
          <p:cNvPr id="3" name="Text Placeholder 2"/>
          <p:cNvSpPr>
            <a:spLocks noGrp="1"/>
          </p:cNvSpPr>
          <p:nvPr>
            <p:ph type="body" idx="1"/>
          </p:nvPr>
        </p:nvSpPr>
        <p:spPr/>
        <p:txBody>
          <a:bodyPr>
            <a:normAutofit fontScale="92500" lnSpcReduction="20000"/>
          </a:bodyPr>
          <a:lstStyle/>
          <a:p>
            <a:r>
              <a:rPr lang="en-US" dirty="0" smtClean="0"/>
              <a:t>Also counting spring water and bank-filtered water, </a:t>
            </a:r>
            <a:r>
              <a:rPr lang="en-US" dirty="0" smtClean="0">
                <a:solidFill>
                  <a:srgbClr val="00B0F0"/>
                </a:solidFill>
              </a:rPr>
              <a:t>groundwater accounts for more than 70 percent of drinking water in Germany</a:t>
            </a:r>
            <a:r>
              <a:rPr lang="en-US" dirty="0" smtClean="0"/>
              <a:t>, which makes it the most important resource for drinking water</a:t>
            </a:r>
            <a:r>
              <a:rPr lang="sr-Latn-RS" dirty="0" smtClean="0"/>
              <a:t>.</a:t>
            </a:r>
            <a:r>
              <a:rPr lang="en-US" dirty="0" smtClean="0"/>
              <a:t> The quality of drinking water in Germany is good or very good. It is regularly monitored at short intervals and complies with the stringent quality requirements of the Drinking Water Ordinance.</a:t>
            </a:r>
            <a:endParaRPr lang="sr-Latn-RS" dirty="0" smtClean="0"/>
          </a:p>
          <a:p>
            <a:r>
              <a:rPr lang="en-US" dirty="0" smtClean="0"/>
              <a:t>The latest EU bathing water quality report for the year 2016 found that approximately 2300 German bathing waters are very clean compared to the European average. </a:t>
            </a:r>
            <a:r>
              <a:rPr lang="en-US" dirty="0" smtClean="0">
                <a:solidFill>
                  <a:srgbClr val="00B0F0"/>
                </a:solidFill>
              </a:rPr>
              <a:t>Approximately 94 percent of coastal bathing waters and 97 percent of bathing waters along rivers and lakes have a good or even excellent status</a:t>
            </a:r>
            <a:r>
              <a:rPr lang="en-US" dirty="0" smtClean="0"/>
              <a:t>, which means that there is very little pollution with pathogens.</a:t>
            </a:r>
            <a:endParaRPr lang="sr-Latn-RS" dirty="0" smtClean="0"/>
          </a:p>
          <a:p>
            <a:endParaRPr lang="en-US" dirty="0"/>
          </a:p>
        </p:txBody>
      </p:sp>
    </p:spTree>
    <p:extLst>
      <p:ext uri="{BB962C8B-B14F-4D97-AF65-F5344CB8AC3E}">
        <p14:creationId xmlns:p14="http://schemas.microsoft.com/office/powerpoint/2010/main" xmlns="" val="539937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solidFill>
                  <a:srgbClr val="00B0F0"/>
                </a:solidFill>
              </a:rPr>
              <a:t>Statistics</a:t>
            </a:r>
            <a:endParaRPr lang="en-US" dirty="0">
              <a:solidFill>
                <a:srgbClr val="00B0F0"/>
              </a:solidFill>
            </a:endParaRPr>
          </a:p>
        </p:txBody>
      </p:sp>
      <p:sp>
        <p:nvSpPr>
          <p:cNvPr id="3" name="Text Placeholder 2"/>
          <p:cNvSpPr>
            <a:spLocks noGrp="1"/>
          </p:cNvSpPr>
          <p:nvPr>
            <p:ph type="body" idx="1"/>
          </p:nvPr>
        </p:nvSpPr>
        <p:spPr/>
        <p:txBody>
          <a:bodyPr/>
          <a:lstStyle/>
          <a:p>
            <a:r>
              <a:rPr lang="en-US" dirty="0" smtClean="0"/>
              <a:t>Waste water from private households is collected in the public sewage system covering 540,723 km of sewers and discharged into just under 10,000 waste water treatment facilities. </a:t>
            </a:r>
            <a:r>
              <a:rPr lang="en-US" dirty="0" smtClean="0">
                <a:solidFill>
                  <a:srgbClr val="00B0F0"/>
                </a:solidFill>
              </a:rPr>
              <a:t>10.07 billion m</a:t>
            </a:r>
            <a:r>
              <a:rPr lang="en-US" baseline="30000" dirty="0" smtClean="0">
                <a:solidFill>
                  <a:srgbClr val="00B0F0"/>
                </a:solidFill>
              </a:rPr>
              <a:t>3</a:t>
            </a:r>
            <a:r>
              <a:rPr lang="en-US" dirty="0" smtClean="0">
                <a:solidFill>
                  <a:srgbClr val="00B0F0"/>
                </a:solidFill>
              </a:rPr>
              <a:t> of waste water are annually treated in public sewage treatment facilities </a:t>
            </a:r>
            <a:r>
              <a:rPr lang="en-US" dirty="0" smtClean="0"/>
              <a:t>- 0.1 per cent receive only mechanical treatment, 1.9 per cent undergo biological treatment without nutrient removal and 98 per cent pass through a biological treatment process with targeted nutrient elimination</a:t>
            </a:r>
            <a:r>
              <a:rPr lang="sr-Latn-RS" dirty="0" smtClean="0"/>
              <a:t>.</a:t>
            </a:r>
            <a:endParaRPr lang="en-US" dirty="0"/>
          </a:p>
        </p:txBody>
      </p:sp>
    </p:spTree>
    <p:extLst>
      <p:ext uri="{BB962C8B-B14F-4D97-AF65-F5344CB8AC3E}">
        <p14:creationId xmlns:p14="http://schemas.microsoft.com/office/powerpoint/2010/main" xmlns="" val="32481469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Good examples </a:t>
            </a:r>
            <a:br>
              <a:rPr lang="en-US" dirty="0" smtClean="0">
                <a:solidFill>
                  <a:srgbClr val="00B0F0"/>
                </a:solidFill>
              </a:rPr>
            </a:br>
            <a:r>
              <a:rPr lang="en-US" dirty="0" smtClean="0">
                <a:solidFill>
                  <a:srgbClr val="00B0F0"/>
                </a:solidFill>
              </a:rPr>
              <a:t>I</a:t>
            </a:r>
            <a:endParaRPr lang="en-US" dirty="0">
              <a:solidFill>
                <a:srgbClr val="00B0F0"/>
              </a:solidFill>
            </a:endParaRPr>
          </a:p>
        </p:txBody>
      </p:sp>
      <p:sp>
        <p:nvSpPr>
          <p:cNvPr id="3" name="Text Placeholder 2"/>
          <p:cNvSpPr>
            <a:spLocks noGrp="1"/>
          </p:cNvSpPr>
          <p:nvPr>
            <p:ph type="body" idx="1"/>
          </p:nvPr>
        </p:nvSpPr>
        <p:spPr/>
        <p:txBody>
          <a:bodyPr>
            <a:normAutofit fontScale="92500" lnSpcReduction="10000"/>
          </a:bodyPr>
          <a:lstStyle/>
          <a:p>
            <a:r>
              <a:rPr lang="en-US" dirty="0" smtClean="0"/>
              <a:t>The implementation of EU WFD in Germany is seen through measures to </a:t>
            </a:r>
            <a:r>
              <a:rPr lang="en-US" dirty="0" smtClean="0">
                <a:solidFill>
                  <a:srgbClr val="00B0F0"/>
                </a:solidFill>
              </a:rPr>
              <a:t>reduce water pollution </a:t>
            </a:r>
            <a:r>
              <a:rPr lang="en-US" dirty="0" smtClean="0"/>
              <a:t>(nitrogen) that comes from farming and agriculture.</a:t>
            </a:r>
          </a:p>
          <a:p>
            <a:r>
              <a:rPr lang="en-US" dirty="0" smtClean="0"/>
              <a:t>For 60 % of all </a:t>
            </a:r>
            <a:r>
              <a:rPr lang="en-US" dirty="0" err="1" smtClean="0"/>
              <a:t>riverine</a:t>
            </a:r>
            <a:r>
              <a:rPr lang="en-US" dirty="0" smtClean="0"/>
              <a:t> water bodies in Germany, agricultural measures are planned for the reduction of nutrient inputs. Measures are also planned for 69 % of groundwater bodies and for 46 % of lakes.</a:t>
            </a:r>
          </a:p>
          <a:p>
            <a:r>
              <a:rPr lang="en-US" dirty="0" smtClean="0"/>
              <a:t>These include the planting of catch crops and converting to </a:t>
            </a:r>
            <a:r>
              <a:rPr lang="en-US" dirty="0" smtClean="0">
                <a:solidFill>
                  <a:srgbClr val="00B0F0"/>
                </a:solidFill>
              </a:rPr>
              <a:t>organic farming methods</a:t>
            </a:r>
            <a:r>
              <a:rPr lang="en-US" dirty="0" smtClean="0"/>
              <a:t>. These are exclusively </a:t>
            </a:r>
            <a:r>
              <a:rPr lang="en-US" dirty="0" smtClean="0">
                <a:solidFill>
                  <a:srgbClr val="00B0F0"/>
                </a:solidFill>
              </a:rPr>
              <a:t>measures to implement good agricultural practice</a:t>
            </a:r>
            <a:r>
              <a:rPr lang="en-US" dirty="0" smtClean="0"/>
              <a:t> and are thus basic measures or obligations that farmers are obliged to comply with anyway. </a:t>
            </a:r>
            <a:endParaRPr lang="en-US" dirty="0"/>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1156</TotalTime>
  <Words>816</Words>
  <Application>Microsoft Office PowerPoint</Application>
  <PresentationFormat>Custom</PresentationFormat>
  <Paragraphs>64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ModernPortfolio</vt:lpstr>
      <vt:lpstr> Lecture on Corporate Social Responsibility   EU Water framework  The best practice in Germany</vt:lpstr>
      <vt:lpstr>Contents </vt:lpstr>
      <vt:lpstr>Legal framework</vt:lpstr>
      <vt:lpstr>Legal framework</vt:lpstr>
      <vt:lpstr> Federation, Länder and the Local Authorities</vt:lpstr>
      <vt:lpstr>Statistics</vt:lpstr>
      <vt:lpstr>Statistics</vt:lpstr>
      <vt:lpstr>Statistics</vt:lpstr>
      <vt:lpstr>Good examples  I</vt:lpstr>
      <vt:lpstr>Good examples  II</vt:lpstr>
      <vt:lpstr>Good examples  III</vt:lpstr>
      <vt:lpstr>Innovation</vt:lpstr>
      <vt:lpstr>Innovations in technologies</vt:lpstr>
      <vt:lpstr>Conclusion</vt:lpstr>
      <vt:lpstr>Slide 15</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Predavanje iz društveno odgovornog poslovanja  O Direktivi 2014/95/EU - Direktiva o nefinancijskom izvještavanju</dc:title>
  <dc:creator>IDOP</dc:creator>
  <cp:lastModifiedBy>User</cp:lastModifiedBy>
  <cp:revision>120</cp:revision>
  <dcterms:modified xsi:type="dcterms:W3CDTF">2017-09-10T16:11:35Z</dcterms:modified>
</cp:coreProperties>
</file>