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FA2F84-77F0-48F8-A604-D2F3212219E9}" type="datetimeFigureOut">
              <a:rPr lang="en-GB" smtClean="0"/>
              <a:t>14/02/2017</a:t>
            </a:fld>
            <a:endParaRPr lang="en-GB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04B649-1512-4D95-B706-81080D1D848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youtu.be/3pKn-krSHn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0" dirty="0"/>
              <a:t>Ecolabels: information or confusion? 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err="1" smtClean="0"/>
              <a:t>Slovenia</a:t>
            </a:r>
            <a:endParaRPr lang="en-GB" dirty="0"/>
          </a:p>
        </p:txBody>
      </p:sp>
      <p:pic>
        <p:nvPicPr>
          <p:cNvPr id="4" name="Picture 2" descr="d:\Users\Uporabnik\Desktop\DPP\Erasmus + 2016\screen-shot-2016-09-26-at-104328_ma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8640"/>
            <a:ext cx="3227226" cy="213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280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PREMIUM QUALITY</a:t>
            </a:r>
            <a:endParaRPr lang="en-GB" dirty="0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dirty="0" smtClean="0"/>
              <a:t>WHY?</a:t>
            </a:r>
          </a:p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dirty="0"/>
              <a:t>order 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en-GB" dirty="0" smtClean="0"/>
              <a:t>Slovenian </a:t>
            </a:r>
            <a:r>
              <a:rPr lang="en-GB" dirty="0"/>
              <a:t>consumers </a:t>
            </a:r>
            <a:r>
              <a:rPr lang="sl-SI" dirty="0" smtClean="0"/>
              <a:t>to </a:t>
            </a:r>
            <a:r>
              <a:rPr lang="en-GB" dirty="0" smtClean="0"/>
              <a:t>easily </a:t>
            </a:r>
            <a:r>
              <a:rPr lang="en-GB" dirty="0"/>
              <a:t>recognize local quality products, Slovenia established a new quality </a:t>
            </a:r>
            <a:r>
              <a:rPr lang="en-GB" dirty="0" smtClean="0"/>
              <a:t>scheme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ensures </a:t>
            </a:r>
            <a:r>
              <a:rPr lang="en-GB" dirty="0" smtClean="0"/>
              <a:t>that the</a:t>
            </a:r>
            <a:r>
              <a:rPr lang="sl-SI" dirty="0" smtClean="0"/>
              <a:t> </a:t>
            </a:r>
            <a:r>
              <a:rPr lang="sl-SI" dirty="0" err="1" smtClean="0"/>
              <a:t>labeled</a:t>
            </a:r>
            <a:r>
              <a:rPr lang="en-GB" dirty="0" smtClean="0"/>
              <a:t> </a:t>
            </a:r>
            <a:r>
              <a:rPr lang="en-GB" dirty="0"/>
              <a:t>agricultural and food </a:t>
            </a:r>
            <a:r>
              <a:rPr lang="en-GB" dirty="0" smtClean="0"/>
              <a:t>product</a:t>
            </a:r>
            <a:r>
              <a:rPr lang="sl-SI" dirty="0" smtClean="0"/>
              <a:t> is</a:t>
            </a:r>
            <a:r>
              <a:rPr lang="en-GB" dirty="0" smtClean="0"/>
              <a:t>:</a:t>
            </a:r>
            <a:endParaRPr lang="en-GB" dirty="0"/>
          </a:p>
          <a:p>
            <a:endParaRPr lang="en-GB" dirty="0"/>
          </a:p>
          <a:p>
            <a:r>
              <a:rPr lang="sl-SI" dirty="0" err="1" smtClean="0"/>
              <a:t>Of</a:t>
            </a:r>
            <a:r>
              <a:rPr lang="sl-SI" dirty="0" smtClean="0"/>
              <a:t> h</a:t>
            </a:r>
            <a:r>
              <a:rPr lang="en-GB" dirty="0" err="1" smtClean="0"/>
              <a:t>igher</a:t>
            </a:r>
            <a:r>
              <a:rPr lang="en-GB" dirty="0" smtClean="0"/>
              <a:t> </a:t>
            </a:r>
            <a:r>
              <a:rPr lang="en-GB" dirty="0"/>
              <a:t>quality,</a:t>
            </a:r>
          </a:p>
          <a:p>
            <a:r>
              <a:rPr lang="en-GB" dirty="0" smtClean="0"/>
              <a:t>In </a:t>
            </a:r>
            <a:r>
              <a:rPr lang="en-GB" dirty="0"/>
              <a:t>addition to supervision by the official institutions also regularly checked by the certification body,</a:t>
            </a:r>
          </a:p>
          <a:p>
            <a:r>
              <a:rPr lang="en-GB" dirty="0" smtClean="0"/>
              <a:t>From </a:t>
            </a:r>
            <a:r>
              <a:rPr lang="en-GB" dirty="0"/>
              <a:t>the basic </a:t>
            </a:r>
            <a:r>
              <a:rPr lang="sl-SI" dirty="0" err="1" smtClean="0"/>
              <a:t>products</a:t>
            </a:r>
            <a:r>
              <a:rPr lang="sl-SI" dirty="0" smtClean="0"/>
              <a:t> </a:t>
            </a:r>
            <a:r>
              <a:rPr lang="en-GB" dirty="0" smtClean="0"/>
              <a:t>of </a:t>
            </a:r>
            <a:r>
              <a:rPr lang="en-GB" dirty="0"/>
              <a:t>known origin,</a:t>
            </a:r>
          </a:p>
          <a:p>
            <a:r>
              <a:rPr lang="en-GB" dirty="0" smtClean="0"/>
              <a:t>Fully </a:t>
            </a:r>
            <a:r>
              <a:rPr lang="en-GB" dirty="0"/>
              <a:t>produced and processed in </a:t>
            </a:r>
            <a:r>
              <a:rPr lang="sl-SI" dirty="0" err="1" smtClean="0"/>
              <a:t>Slovenia</a:t>
            </a:r>
            <a:endParaRPr lang="en-GB" dirty="0"/>
          </a:p>
        </p:txBody>
      </p:sp>
      <p:pic>
        <p:nvPicPr>
          <p:cNvPr id="11" name="Picture 5" descr="d:\Users\Uporabnik\Desktop\izbrana-kakovo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0"/>
            <a:ext cx="1714004" cy="171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91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080120"/>
          </a:xfrm>
        </p:spPr>
        <p:txBody>
          <a:bodyPr>
            <a:normAutofit/>
          </a:bodyPr>
          <a:lstStyle/>
          <a:p>
            <a:r>
              <a:rPr lang="sl-SI" dirty="0" smtClean="0"/>
              <a:t>LABELING IN SLOVENIA*</a:t>
            </a:r>
            <a:br>
              <a:rPr lang="sl-SI" dirty="0" smtClean="0"/>
            </a:br>
            <a:r>
              <a:rPr lang="sl-SI" sz="1800" dirty="0" smtClean="0"/>
              <a:t>FOCUS ON AGRICULTURAL PRODUCTS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Agricultural </a:t>
            </a:r>
            <a:r>
              <a:rPr lang="en-GB" dirty="0" smtClean="0"/>
              <a:t>products </a:t>
            </a:r>
            <a:r>
              <a:rPr lang="en-GB" dirty="0"/>
              <a:t>food marketed in Slovenia </a:t>
            </a:r>
            <a:r>
              <a:rPr lang="en-GB" dirty="0" smtClean="0"/>
              <a:t>s</a:t>
            </a:r>
            <a:r>
              <a:rPr lang="sl-SI" dirty="0" err="1" smtClean="0"/>
              <a:t>hould</a:t>
            </a:r>
            <a:r>
              <a:rPr lang="en-GB" dirty="0" smtClean="0"/>
              <a:t> </a:t>
            </a:r>
            <a:r>
              <a:rPr lang="en-GB" dirty="0"/>
              <a:t>be marked with a single designation </a:t>
            </a:r>
            <a:r>
              <a:rPr lang="sl-SI" dirty="0" smtClean="0"/>
              <a:t>„</a:t>
            </a:r>
            <a:r>
              <a:rPr lang="en-GB" dirty="0" smtClean="0"/>
              <a:t>ecological</a:t>
            </a:r>
            <a:r>
              <a:rPr lang="sl-SI" dirty="0" smtClean="0"/>
              <a:t>“</a:t>
            </a:r>
            <a:r>
              <a:rPr lang="en-GB" dirty="0" smtClean="0"/>
              <a:t>only </a:t>
            </a:r>
            <a:r>
              <a:rPr lang="sl-SI" dirty="0" err="1" smtClean="0"/>
              <a:t>if</a:t>
            </a:r>
            <a:r>
              <a:rPr lang="sl-SI" dirty="0"/>
              <a:t> </a:t>
            </a:r>
            <a:r>
              <a:rPr lang="en-GB" dirty="0" smtClean="0"/>
              <a:t>it </a:t>
            </a:r>
            <a:r>
              <a:rPr lang="en-GB" dirty="0"/>
              <a:t>was </a:t>
            </a:r>
            <a:r>
              <a:rPr lang="en-GB" dirty="0" smtClean="0"/>
              <a:t>produced</a:t>
            </a:r>
            <a:r>
              <a:rPr lang="sl-SI" dirty="0"/>
              <a:t>/</a:t>
            </a:r>
            <a:r>
              <a:rPr lang="en-GB" dirty="0" smtClean="0"/>
              <a:t>processed </a:t>
            </a:r>
            <a:r>
              <a:rPr lang="en-GB" dirty="0"/>
              <a:t>in accordance with the </a:t>
            </a:r>
            <a:r>
              <a:rPr lang="sl-SI" dirty="0" err="1" smtClean="0"/>
              <a:t>national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EU </a:t>
            </a:r>
            <a:r>
              <a:rPr lang="sl-SI" dirty="0" err="1" smtClean="0"/>
              <a:t>laws</a:t>
            </a:r>
            <a:r>
              <a:rPr lang="sl-SI" dirty="0" smtClean="0"/>
              <a:t>. </a:t>
            </a:r>
            <a:r>
              <a:rPr lang="en-GB" dirty="0" smtClean="0"/>
              <a:t>In </a:t>
            </a:r>
            <a:r>
              <a:rPr lang="en-GB" dirty="0"/>
              <a:t>addition to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use</a:t>
            </a:r>
            <a:r>
              <a:rPr lang="sl-SI" dirty="0" smtClean="0"/>
              <a:t> od a </a:t>
            </a:r>
            <a:r>
              <a:rPr lang="sl-SI" dirty="0" err="1" smtClean="0"/>
              <a:t>word</a:t>
            </a:r>
            <a:r>
              <a:rPr lang="sl-SI" dirty="0" smtClean="0"/>
              <a:t> „</a:t>
            </a:r>
            <a:r>
              <a:rPr lang="en-GB" dirty="0" smtClean="0"/>
              <a:t>organic</a:t>
            </a:r>
            <a:r>
              <a:rPr lang="sl-SI" dirty="0" smtClean="0"/>
              <a:t>“, </a:t>
            </a:r>
            <a:r>
              <a:rPr lang="en-GB" dirty="0" smtClean="0"/>
              <a:t>abbreviations </a:t>
            </a:r>
            <a:r>
              <a:rPr lang="en-GB" dirty="0"/>
              <a:t>such as "bio" and "</a:t>
            </a:r>
            <a:r>
              <a:rPr lang="en-GB" dirty="0" smtClean="0"/>
              <a:t>eco„</a:t>
            </a:r>
            <a:r>
              <a:rPr lang="sl-SI" dirty="0" smtClean="0"/>
              <a:t> </a:t>
            </a:r>
            <a:r>
              <a:rPr lang="sl-SI" dirty="0" err="1" smtClean="0"/>
              <a:t>can</a:t>
            </a:r>
            <a:r>
              <a:rPr lang="sl-SI" dirty="0" smtClean="0"/>
              <a:t> </a:t>
            </a:r>
            <a:r>
              <a:rPr lang="sl-SI" dirty="0" err="1" smtClean="0"/>
              <a:t>also</a:t>
            </a:r>
            <a:r>
              <a:rPr lang="sl-SI" dirty="0" smtClean="0"/>
              <a:t> </a:t>
            </a:r>
            <a:r>
              <a:rPr lang="sl-SI" dirty="0" err="1" smtClean="0"/>
              <a:t>be</a:t>
            </a:r>
            <a:r>
              <a:rPr lang="sl-SI" dirty="0" smtClean="0"/>
              <a:t> used</a:t>
            </a:r>
            <a:r>
              <a:rPr lang="en-GB" dirty="0" smtClean="0"/>
              <a:t>.</a:t>
            </a:r>
            <a:endParaRPr lang="sl-SI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 the </a:t>
            </a:r>
            <a:r>
              <a:rPr lang="en-GB" dirty="0" err="1"/>
              <a:t>labeling</a:t>
            </a:r>
            <a:r>
              <a:rPr lang="en-GB" dirty="0"/>
              <a:t> of agricultural products </a:t>
            </a:r>
            <a:r>
              <a:rPr lang="sl-SI" dirty="0" smtClean="0"/>
              <a:t>it </a:t>
            </a:r>
            <a:r>
              <a:rPr lang="en-GB" dirty="0" smtClean="0"/>
              <a:t>is </a:t>
            </a:r>
            <a:r>
              <a:rPr lang="en-GB" dirty="0"/>
              <a:t>also </a:t>
            </a:r>
            <a:r>
              <a:rPr lang="en-GB" dirty="0" smtClean="0"/>
              <a:t>mandatory </a:t>
            </a:r>
            <a:r>
              <a:rPr lang="sl-SI" dirty="0" smtClean="0"/>
              <a:t>to </a:t>
            </a:r>
            <a:r>
              <a:rPr lang="en-GB" dirty="0" smtClean="0"/>
              <a:t>use the </a:t>
            </a:r>
            <a:r>
              <a:rPr lang="en-GB" dirty="0"/>
              <a:t>European logo</a:t>
            </a:r>
            <a:r>
              <a:rPr lang="en-GB" dirty="0" smtClean="0"/>
              <a:t>.</a:t>
            </a:r>
            <a:endParaRPr lang="sl-SI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68316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national trademark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err="1"/>
              <a:t>Official</a:t>
            </a:r>
            <a:r>
              <a:rPr lang="sl-SI" dirty="0"/>
              <a:t> </a:t>
            </a:r>
            <a:r>
              <a:rPr lang="sl-SI" dirty="0" err="1" smtClean="0"/>
              <a:t>trademark</a:t>
            </a:r>
            <a:r>
              <a:rPr lang="sl-SI" dirty="0" smtClean="0"/>
              <a:t> </a:t>
            </a:r>
            <a:r>
              <a:rPr lang="en-GB" dirty="0" smtClean="0"/>
              <a:t>for </a:t>
            </a:r>
            <a:r>
              <a:rPr lang="en-GB" dirty="0" err="1"/>
              <a:t>labeling</a:t>
            </a:r>
            <a:r>
              <a:rPr lang="en-GB" dirty="0"/>
              <a:t> organic food in Slovenia</a:t>
            </a:r>
            <a:r>
              <a:rPr lang="sl-SI" dirty="0" smtClean="0"/>
              <a:t>: </a:t>
            </a: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EU </a:t>
            </a:r>
            <a:r>
              <a:rPr lang="sl-SI" dirty="0" err="1"/>
              <a:t>logo</a:t>
            </a:r>
            <a:r>
              <a:rPr lang="sl-SI" dirty="0"/>
              <a:t>:</a:t>
            </a:r>
          </a:p>
          <a:p>
            <a:endParaRPr lang="en-GB" dirty="0"/>
          </a:p>
        </p:txBody>
      </p:sp>
      <p:pic>
        <p:nvPicPr>
          <p:cNvPr id="4" name="Picture 2" descr="d:\Users\Uporabnik\Desktop\RTEmagicC_b152131a5a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492896"/>
            <a:ext cx="13239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Users\Uporabnik\Desktop\RTEmagicC_6ffe51c725.jp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7" y="3789040"/>
            <a:ext cx="12287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73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Example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a </a:t>
            </a:r>
            <a:r>
              <a:rPr lang="sl-SI" dirty="0" err="1" smtClean="0"/>
              <a:t>national</a:t>
            </a:r>
            <a:r>
              <a:rPr lang="sl-SI" dirty="0" smtClean="0"/>
              <a:t> </a:t>
            </a:r>
            <a:r>
              <a:rPr lang="sl-SI" dirty="0" err="1" smtClean="0"/>
              <a:t>add</a:t>
            </a:r>
            <a:r>
              <a:rPr lang="sl-SI" dirty="0" smtClean="0"/>
              <a:t> </a:t>
            </a:r>
            <a:r>
              <a:rPr lang="sl-SI" dirty="0" err="1" smtClean="0"/>
              <a:t>campaign</a:t>
            </a:r>
            <a:r>
              <a:rPr lang="sl-SI" dirty="0" smtClean="0"/>
              <a:t> </a:t>
            </a:r>
            <a:r>
              <a:rPr lang="sl-SI" dirty="0" err="1" smtClean="0"/>
              <a:t>promoting</a:t>
            </a:r>
            <a:r>
              <a:rPr lang="sl-SI" dirty="0" smtClean="0"/>
              <a:t> </a:t>
            </a:r>
            <a:r>
              <a:rPr lang="sl-SI" dirty="0" err="1" smtClean="0"/>
              <a:t>organically</a:t>
            </a:r>
            <a:r>
              <a:rPr lang="sl-SI" dirty="0" smtClean="0"/>
              <a:t> </a:t>
            </a:r>
            <a:r>
              <a:rPr lang="sl-SI" dirty="0" err="1" smtClean="0"/>
              <a:t>grown</a:t>
            </a:r>
            <a:r>
              <a:rPr lang="sl-SI" dirty="0" smtClean="0"/>
              <a:t> </a:t>
            </a:r>
            <a:r>
              <a:rPr lang="sl-SI" dirty="0" err="1" smtClean="0"/>
              <a:t>food</a:t>
            </a:r>
            <a:r>
              <a:rPr lang="sl-SI" dirty="0" smtClean="0"/>
              <a:t> </a:t>
            </a:r>
            <a:endParaRPr lang="en-GB" dirty="0"/>
          </a:p>
        </p:txBody>
      </p:sp>
      <p:pic>
        <p:nvPicPr>
          <p:cNvPr id="4098" name="Picture 2" descr="d:\Users\Uporabnik\Desktop\EKO_oglas_14.6.200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12776"/>
            <a:ext cx="3816424" cy="5274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4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 smtClean="0"/>
              <a:t>Private</a:t>
            </a:r>
            <a:r>
              <a:rPr lang="sl-SI" b="1" dirty="0" smtClean="0"/>
              <a:t> </a:t>
            </a:r>
            <a:r>
              <a:rPr lang="sl-SI" b="1" dirty="0" err="1" smtClean="0"/>
              <a:t>trademarks</a:t>
            </a:r>
            <a:endParaRPr lang="en-GB" b="1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l-SI" b="1" dirty="0" smtClean="0"/>
          </a:p>
          <a:p>
            <a:endParaRPr lang="sl-SI" b="1" dirty="0"/>
          </a:p>
          <a:p>
            <a:r>
              <a:rPr lang="en-GB" b="1" dirty="0" err="1" smtClean="0"/>
              <a:t>Biodar</a:t>
            </a:r>
            <a:r>
              <a:rPr lang="sl-SI" dirty="0" smtClean="0"/>
              <a:t>: </a:t>
            </a:r>
            <a:r>
              <a:rPr lang="en-GB" dirty="0" smtClean="0"/>
              <a:t>The </a:t>
            </a:r>
            <a:r>
              <a:rPr lang="en-GB" dirty="0"/>
              <a:t>most widespread collective mark for organic foods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en-GB" dirty="0" smtClean="0"/>
              <a:t>Slovenian </a:t>
            </a:r>
            <a:r>
              <a:rPr lang="en-GB" dirty="0"/>
              <a:t>origin. </a:t>
            </a:r>
            <a:r>
              <a:rPr lang="en-GB" dirty="0" err="1"/>
              <a:t>Biodar</a:t>
            </a:r>
            <a:r>
              <a:rPr lang="en-GB" dirty="0"/>
              <a:t> Association has its own standards, which are </a:t>
            </a:r>
            <a:r>
              <a:rPr lang="sl-SI" dirty="0" smtClean="0"/>
              <a:t>in </a:t>
            </a:r>
            <a:r>
              <a:rPr lang="en-GB" dirty="0" smtClean="0"/>
              <a:t>certain </a:t>
            </a:r>
            <a:r>
              <a:rPr lang="en-GB" dirty="0"/>
              <a:t>requirements even more stringent than Slovenian and EU legislation.                               </a:t>
            </a:r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en-GB" dirty="0"/>
          </a:p>
        </p:txBody>
      </p:sp>
      <p:pic>
        <p:nvPicPr>
          <p:cNvPr id="3075" name="Picture 3" descr="d:\Users\Uporabnik\Desktop\RTEmagicC_a142ea42cb.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149080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680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l-SI" b="1" dirty="0" smtClean="0"/>
          </a:p>
          <a:p>
            <a:pPr marL="0" indent="0">
              <a:buNone/>
            </a:pPr>
            <a:endParaRPr lang="sl-SI" b="1" dirty="0" smtClean="0"/>
          </a:p>
          <a:p>
            <a:r>
              <a:rPr lang="en-GB" b="1" dirty="0" smtClean="0"/>
              <a:t>Deme</a:t>
            </a:r>
            <a:r>
              <a:rPr lang="sl-SI" b="1" dirty="0" smtClean="0"/>
              <a:t>ter: </a:t>
            </a:r>
            <a:r>
              <a:rPr lang="en-GB" dirty="0" smtClean="0"/>
              <a:t>International </a:t>
            </a:r>
            <a:r>
              <a:rPr lang="en-GB" dirty="0"/>
              <a:t>symbol for </a:t>
            </a:r>
            <a:r>
              <a:rPr lang="en-GB" dirty="0" smtClean="0"/>
              <a:t>food </a:t>
            </a:r>
            <a:r>
              <a:rPr lang="en-GB" dirty="0"/>
              <a:t>that </a:t>
            </a:r>
            <a:r>
              <a:rPr lang="en-GB" dirty="0" smtClean="0"/>
              <a:t>meet</a:t>
            </a:r>
            <a:r>
              <a:rPr lang="sl-SI" dirty="0" smtClean="0"/>
              <a:t>s</a:t>
            </a:r>
            <a:r>
              <a:rPr lang="en-GB" dirty="0" smtClean="0"/>
              <a:t> </a:t>
            </a:r>
            <a:r>
              <a:rPr lang="en-GB" dirty="0"/>
              <a:t>the standards of biologically - dynamic production and processing.</a:t>
            </a:r>
          </a:p>
        </p:txBody>
      </p:sp>
      <p:pic>
        <p:nvPicPr>
          <p:cNvPr id="4" name="Picture 2" descr="d:\Users\Uporabnik\Desktop\RTEmagicC_fc2c6a0ecc.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577816"/>
            <a:ext cx="2016224" cy="99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912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 smtClean="0"/>
              <a:t>Bio </a:t>
            </a:r>
            <a:r>
              <a:rPr lang="en-GB" b="1" dirty="0" err="1" smtClean="0"/>
              <a:t>Slovenija</a:t>
            </a:r>
            <a:r>
              <a:rPr lang="sl-SI" dirty="0" smtClean="0"/>
              <a:t>:  </a:t>
            </a:r>
            <a:r>
              <a:rPr lang="sl-SI" dirty="0" err="1" smtClean="0"/>
              <a:t>Certified</a:t>
            </a:r>
            <a:r>
              <a:rPr lang="sl-SI" dirty="0" smtClean="0"/>
              <a:t> </a:t>
            </a:r>
            <a:r>
              <a:rPr lang="sl-SI" dirty="0" err="1" smtClean="0"/>
              <a:t>by</a:t>
            </a:r>
            <a:r>
              <a:rPr lang="sl-SI" dirty="0" smtClean="0"/>
              <a:t> </a:t>
            </a:r>
            <a:r>
              <a:rPr lang="en-GB" dirty="0" smtClean="0"/>
              <a:t>Institute </a:t>
            </a:r>
            <a:r>
              <a:rPr lang="en-GB" dirty="0"/>
              <a:t>Concert </a:t>
            </a:r>
            <a:r>
              <a:rPr lang="sl-SI" dirty="0" smtClean="0"/>
              <a:t>to </a:t>
            </a:r>
            <a:r>
              <a:rPr lang="en-GB" dirty="0" smtClean="0"/>
              <a:t>those </a:t>
            </a:r>
            <a:r>
              <a:rPr lang="en-GB" dirty="0"/>
              <a:t>foods that are produced in nature-friendly way </a:t>
            </a:r>
            <a:r>
              <a:rPr lang="sl-SI" dirty="0" smtClean="0"/>
              <a:t>(</a:t>
            </a:r>
            <a:r>
              <a:rPr lang="en-GB" dirty="0" smtClean="0"/>
              <a:t>with </a:t>
            </a:r>
            <a:r>
              <a:rPr lang="en-GB" dirty="0"/>
              <a:t>integrated </a:t>
            </a:r>
            <a:r>
              <a:rPr lang="en-GB" dirty="0" smtClean="0"/>
              <a:t>production</a:t>
            </a:r>
            <a:r>
              <a:rPr lang="sl-SI" dirty="0" smtClean="0"/>
              <a:t>)</a:t>
            </a:r>
            <a:endParaRPr lang="en-GB" dirty="0"/>
          </a:p>
        </p:txBody>
      </p:sp>
      <p:pic>
        <p:nvPicPr>
          <p:cNvPr id="5122" name="Picture 2" descr="d:\Users\Uporabnik\Desktop\bio_slovenija_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483" y="2915571"/>
            <a:ext cx="1168326" cy="113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541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can </a:t>
            </a:r>
            <a:r>
              <a:rPr lang="en-GB" dirty="0"/>
              <a:t>we trust the eco </a:t>
            </a:r>
            <a:r>
              <a:rPr lang="en-GB" dirty="0" smtClean="0"/>
              <a:t>signs</a:t>
            </a:r>
            <a:r>
              <a:rPr lang="sl-SI" dirty="0" smtClean="0"/>
              <a:t>?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Independent </a:t>
            </a:r>
            <a:r>
              <a:rPr lang="en-GB" dirty="0"/>
              <a:t>tests show high reliability of these </a:t>
            </a:r>
            <a:r>
              <a:rPr lang="sl-SI" dirty="0" err="1" smtClean="0"/>
              <a:t>signs</a:t>
            </a:r>
            <a:r>
              <a:rPr lang="en-GB" dirty="0" smtClean="0"/>
              <a:t>. </a:t>
            </a:r>
            <a:r>
              <a:rPr lang="en-GB" dirty="0"/>
              <a:t>In Europe, depending on the country, the reliability varies between 90 and 97%. </a:t>
            </a: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r>
              <a:rPr lang="en-GB" dirty="0" smtClean="0"/>
              <a:t>Even </a:t>
            </a:r>
            <a:r>
              <a:rPr lang="en-GB" dirty="0"/>
              <a:t>in cases where the foods found </a:t>
            </a:r>
            <a:r>
              <a:rPr lang="sl-SI" dirty="0" smtClean="0"/>
              <a:t>to </a:t>
            </a:r>
            <a:r>
              <a:rPr lang="sl-SI" dirty="0" err="1" smtClean="0"/>
              <a:t>contain</a:t>
            </a:r>
            <a:r>
              <a:rPr lang="sl-SI" dirty="0" smtClean="0"/>
              <a:t> </a:t>
            </a:r>
            <a:r>
              <a:rPr lang="en-GB" dirty="0" smtClean="0"/>
              <a:t>pesticide </a:t>
            </a:r>
            <a:r>
              <a:rPr lang="en-GB" dirty="0"/>
              <a:t>residues, it was ten times smaller </a:t>
            </a:r>
            <a:r>
              <a:rPr lang="en-GB" dirty="0" smtClean="0"/>
              <a:t>quantities</a:t>
            </a:r>
            <a:r>
              <a:rPr lang="sl-SI" dirty="0" smtClean="0"/>
              <a:t> </a:t>
            </a:r>
            <a:r>
              <a:rPr lang="en-GB" dirty="0" smtClean="0"/>
              <a:t>as </a:t>
            </a:r>
            <a:r>
              <a:rPr lang="en-GB" dirty="0"/>
              <a:t>the average for the standard products. At the same time they also found that the cause of contamination is often inadequate transport, storage conditions in the </a:t>
            </a:r>
            <a:r>
              <a:rPr lang="sl-SI" dirty="0" smtClean="0"/>
              <a:t>store, </a:t>
            </a:r>
            <a:r>
              <a:rPr lang="en-GB" dirty="0" smtClean="0"/>
              <a:t>inadequate </a:t>
            </a:r>
            <a:r>
              <a:rPr lang="en-GB" dirty="0"/>
              <a:t>processing (grinding in a conventional mill) or inadequate packaging. In 80% of reviewed </a:t>
            </a:r>
            <a:r>
              <a:rPr lang="en-GB" dirty="0" smtClean="0"/>
              <a:t>cases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en-GB" dirty="0" smtClean="0"/>
              <a:t>contamination </a:t>
            </a:r>
            <a:r>
              <a:rPr lang="sl-SI" dirty="0" err="1" smtClean="0"/>
              <a:t>with</a:t>
            </a:r>
            <a:r>
              <a:rPr lang="en-GB" dirty="0" smtClean="0"/>
              <a:t> pesticide</a:t>
            </a:r>
            <a:r>
              <a:rPr lang="sl-SI" dirty="0" smtClean="0"/>
              <a:t>s</a:t>
            </a:r>
            <a:r>
              <a:rPr lang="en-GB" dirty="0" smtClean="0"/>
              <a:t> there </a:t>
            </a:r>
            <a:r>
              <a:rPr lang="en-GB" dirty="0"/>
              <a:t>was no </a:t>
            </a:r>
            <a:r>
              <a:rPr lang="en-GB" dirty="0" smtClean="0"/>
              <a:t>use </a:t>
            </a:r>
            <a:r>
              <a:rPr lang="en-GB" dirty="0"/>
              <a:t>on the </a:t>
            </a:r>
            <a:r>
              <a:rPr lang="sl-SI" dirty="0" err="1" smtClean="0"/>
              <a:t>side</a:t>
            </a:r>
            <a:r>
              <a:rPr lang="sl-SI" dirty="0" smtClean="0"/>
              <a:t> </a:t>
            </a:r>
            <a:r>
              <a:rPr lang="en-GB" dirty="0" smtClean="0"/>
              <a:t>of </a:t>
            </a:r>
            <a:r>
              <a:rPr lang="en-GB" dirty="0"/>
              <a:t>producers</a:t>
            </a:r>
            <a:r>
              <a:rPr lang="en-GB" dirty="0" smtClean="0"/>
              <a:t>.</a:t>
            </a:r>
            <a:r>
              <a:rPr lang="sl-SI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669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NEW CAMPAIGN – PREMIUM QUALITY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youtu.be/3pKn-krSHnY</a:t>
            </a:r>
            <a:r>
              <a:rPr lang="sl-SI" dirty="0" smtClean="0"/>
              <a:t> </a:t>
            </a:r>
            <a:endParaRPr lang="en-GB" dirty="0"/>
          </a:p>
        </p:txBody>
      </p:sp>
      <p:pic>
        <p:nvPicPr>
          <p:cNvPr id="1026" name="Picture 2" descr="d:\Users\Uporabnik\Desktop\csm_Nasa_super_hrana_dcfc1b971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475" y="2350198"/>
            <a:ext cx="4564757" cy="302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16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90</TotalTime>
  <Words>380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Altana</vt:lpstr>
      <vt:lpstr>Ecolabels: information or confusion? </vt:lpstr>
      <vt:lpstr>LABELING IN SLOVENIA* FOCUS ON AGRICULTURAL PRODUCTS</vt:lpstr>
      <vt:lpstr>national trademark</vt:lpstr>
      <vt:lpstr>Example of a national add campaign promoting organically grown food </vt:lpstr>
      <vt:lpstr>Private trademarks</vt:lpstr>
      <vt:lpstr>PowerPoint Presentation</vt:lpstr>
      <vt:lpstr>PowerPoint Presentation</vt:lpstr>
      <vt:lpstr>can we trust the eco signs?</vt:lpstr>
      <vt:lpstr>NEW CAMPAIGN – PREMIUM QUALITY</vt:lpstr>
      <vt:lpstr>PREMIUM QUALITY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Non-Financial reporting: implementation and best practices</dc:title>
  <dc:creator>Uporabnik</dc:creator>
  <cp:lastModifiedBy>Windows User</cp:lastModifiedBy>
  <cp:revision>15</cp:revision>
  <dcterms:created xsi:type="dcterms:W3CDTF">2017-01-13T09:33:02Z</dcterms:created>
  <dcterms:modified xsi:type="dcterms:W3CDTF">2017-02-14T09:43:40Z</dcterms:modified>
</cp:coreProperties>
</file>