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C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C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53178" y="1753362"/>
            <a:ext cx="3562984" cy="387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2C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C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84762"/>
            <a:ext cx="2163826" cy="1773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9851" y="6100762"/>
            <a:ext cx="433387" cy="523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19925" y="5981700"/>
            <a:ext cx="1322324" cy="687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39" y="449326"/>
            <a:ext cx="8542121" cy="37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2C8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265" y="1227201"/>
            <a:ext cx="8043468" cy="245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klaric-rubcic@hr.lactalis.com" TargetMode="External"/><Relationship Id="rId2" Type="http://schemas.openxmlformats.org/officeDocument/2006/relationships/hyperlink" Target="http://www.dukat.h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0" y="2349436"/>
            <a:ext cx="1600200" cy="830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2467" y="3401948"/>
            <a:ext cx="5755005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sz="2800" b="1" spc="-10" dirty="0">
                <a:solidFill>
                  <a:srgbClr val="002C87"/>
                </a:solidFill>
                <a:latin typeface="Verdana"/>
                <a:cs typeface="Verdana"/>
              </a:rPr>
              <a:t>Donations </a:t>
            </a:r>
            <a:r>
              <a:rPr sz="2800" b="1" spc="-5" dirty="0">
                <a:solidFill>
                  <a:srgbClr val="002C87"/>
                </a:solidFill>
                <a:latin typeface="Verdana"/>
                <a:cs typeface="Verdana"/>
              </a:rPr>
              <a:t>of </a:t>
            </a:r>
            <a:r>
              <a:rPr sz="2800" b="1" spc="-10" dirty="0">
                <a:solidFill>
                  <a:srgbClr val="002C87"/>
                </a:solidFill>
                <a:latin typeface="Verdana"/>
                <a:cs typeface="Verdana"/>
              </a:rPr>
              <a:t>Dairy </a:t>
            </a:r>
            <a:r>
              <a:rPr sz="2800" b="1" spc="-5" dirty="0">
                <a:solidFill>
                  <a:srgbClr val="002C87"/>
                </a:solidFill>
                <a:latin typeface="Verdana"/>
                <a:cs typeface="Verdana"/>
              </a:rPr>
              <a:t>Products  to Humanitarian</a:t>
            </a:r>
            <a:r>
              <a:rPr sz="2800" b="1" spc="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2C87"/>
                </a:solidFill>
                <a:latin typeface="Verdana"/>
                <a:cs typeface="Verdana"/>
              </a:rPr>
              <a:t>Institutions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0165" y="4417252"/>
            <a:ext cx="256095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16900"/>
              </a:lnSpc>
            </a:pPr>
            <a:r>
              <a:rPr sz="1600" b="1" spc="-5" dirty="0">
                <a:solidFill>
                  <a:srgbClr val="002C87"/>
                </a:solidFill>
                <a:latin typeface="Verdana"/>
                <a:cs typeface="Verdana"/>
              </a:rPr>
              <a:t>Zagreb, January 2017  Kristina Klarić</a:t>
            </a:r>
            <a:r>
              <a:rPr sz="1600" b="1" spc="-1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2C87"/>
                </a:solidFill>
                <a:latin typeface="Verdana"/>
                <a:cs typeface="Verdana"/>
              </a:rPr>
              <a:t>Rubčić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7676" y="5229225"/>
            <a:ext cx="4292600" cy="81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DONATIONS </a:t>
            </a:r>
            <a:r>
              <a:rPr dirty="0"/>
              <a:t>IN </a:t>
            </a:r>
            <a:r>
              <a:rPr spc="-5" dirty="0"/>
              <a:t>2016 </a:t>
            </a:r>
            <a:r>
              <a:rPr dirty="0"/>
              <a:t>- BY</a:t>
            </a:r>
            <a:r>
              <a:rPr spc="5" dirty="0"/>
              <a:t> </a:t>
            </a:r>
            <a:r>
              <a:rPr spc="-5" dirty="0"/>
              <a:t>CATEGORY</a:t>
            </a:r>
          </a:p>
        </p:txBody>
      </p:sp>
      <p:sp>
        <p:nvSpPr>
          <p:cNvPr id="3" name="object 3"/>
          <p:cNvSpPr/>
          <p:nvPr/>
        </p:nvSpPr>
        <p:spPr>
          <a:xfrm>
            <a:off x="1336547" y="1914144"/>
            <a:ext cx="6275832" cy="350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8802" y="3329381"/>
            <a:ext cx="133667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1299"/>
              </a:lnSpc>
            </a:pPr>
            <a:r>
              <a:rPr sz="1500" b="1" spc="-5" dirty="0">
                <a:latin typeface="Verdana"/>
                <a:cs typeface="Verdana"/>
              </a:rPr>
              <a:t>yogurt </a:t>
            </a:r>
            <a:r>
              <a:rPr sz="1500" b="1" dirty="0">
                <a:latin typeface="Verdana"/>
                <a:cs typeface="Verdana"/>
              </a:rPr>
              <a:t>&amp;  </a:t>
            </a:r>
            <a:r>
              <a:rPr sz="1500" b="1" spc="-5" dirty="0">
                <a:latin typeface="Verdana"/>
                <a:cs typeface="Verdana"/>
              </a:rPr>
              <a:t>chilled</a:t>
            </a:r>
            <a:r>
              <a:rPr sz="1500" b="1" spc="-7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dairy  </a:t>
            </a:r>
            <a:r>
              <a:rPr sz="1500" b="1" dirty="0">
                <a:latin typeface="Verdana"/>
                <a:cs typeface="Verdana"/>
              </a:rPr>
              <a:t>76%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91" y="1984070"/>
            <a:ext cx="1254760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2625" marR="5080" indent="-181610">
              <a:lnSpc>
                <a:spcPct val="101299"/>
              </a:lnSpc>
            </a:pPr>
            <a:r>
              <a:rPr sz="1500" b="1" dirty="0">
                <a:latin typeface="Verdana"/>
                <a:cs typeface="Verdana"/>
              </a:rPr>
              <a:t>c</a:t>
            </a:r>
            <a:r>
              <a:rPr sz="1500" b="1" spc="-5" dirty="0">
                <a:latin typeface="Verdana"/>
                <a:cs typeface="Verdana"/>
              </a:rPr>
              <a:t>heese  </a:t>
            </a:r>
            <a:r>
              <a:rPr sz="1500" b="1" dirty="0">
                <a:latin typeface="Verdana"/>
                <a:cs typeface="Verdana"/>
              </a:rPr>
              <a:t>3%</a:t>
            </a:r>
            <a:endParaRPr sz="1500">
              <a:latin typeface="Verdana"/>
              <a:cs typeface="Verdana"/>
            </a:endParaRPr>
          </a:p>
          <a:p>
            <a:pPr marL="242570" marR="395605" indent="-230504">
              <a:lnSpc>
                <a:spcPct val="101299"/>
              </a:lnSpc>
              <a:spcBef>
                <a:spcPts val="1030"/>
              </a:spcBef>
            </a:pPr>
            <a:r>
              <a:rPr sz="1500" b="1" spc="-5" dirty="0">
                <a:latin typeface="Verdana"/>
                <a:cs typeface="Verdana"/>
              </a:rPr>
              <a:t>s</a:t>
            </a:r>
            <a:r>
              <a:rPr sz="1500" b="1" spc="-10" dirty="0">
                <a:latin typeface="Verdana"/>
                <a:cs typeface="Verdana"/>
              </a:rPr>
              <a:t>p</a:t>
            </a:r>
            <a:r>
              <a:rPr sz="1500" b="1" spc="-5" dirty="0">
                <a:latin typeface="Verdana"/>
                <a:cs typeface="Verdana"/>
              </a:rPr>
              <a:t>re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spc="-5" dirty="0">
                <a:latin typeface="Verdana"/>
                <a:cs typeface="Verdana"/>
              </a:rPr>
              <a:t>d</a:t>
            </a:r>
            <a:r>
              <a:rPr sz="1500" b="1" dirty="0">
                <a:latin typeface="Verdana"/>
                <a:cs typeface="Verdana"/>
              </a:rPr>
              <a:t>s  4%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302" y="2104897"/>
            <a:ext cx="54038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milk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Verdana"/>
                <a:cs typeface="Verdana"/>
              </a:rPr>
              <a:t>16%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9771" y="1395806"/>
            <a:ext cx="60134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ct val="101299"/>
              </a:lnSpc>
            </a:pPr>
            <a:r>
              <a:rPr sz="1500" b="1" dirty="0">
                <a:latin typeface="Verdana"/>
                <a:cs typeface="Verdana"/>
              </a:rPr>
              <a:t>other  1%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HAS</a:t>
            </a:r>
            <a:r>
              <a:rPr spc="-65" dirty="0"/>
              <a:t> </a:t>
            </a:r>
            <a:r>
              <a:rPr spc="-5" dirty="0"/>
              <a:t>CHANGED?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744599"/>
            <a:ext cx="3622675" cy="314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969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Necessary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framework</a:t>
            </a:r>
            <a:r>
              <a:rPr sz="2000" spc="-10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for 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greater involvement of  companies</a:t>
            </a:r>
            <a:r>
              <a:rPr sz="2000" spc="-4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created</a:t>
            </a:r>
            <a:endParaRPr sz="2000">
              <a:latin typeface="Verdana"/>
              <a:cs typeface="Verdana"/>
            </a:endParaRPr>
          </a:p>
          <a:p>
            <a:pPr marL="355600" marR="32893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463 t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of dairy</a:t>
            </a:r>
            <a:r>
              <a:rPr sz="2000" spc="-5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products 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donated </a:t>
            </a:r>
            <a:r>
              <a:rPr sz="2000" spc="-10" dirty="0">
                <a:solidFill>
                  <a:srgbClr val="349A1E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two</a:t>
            </a:r>
            <a:r>
              <a:rPr sz="2000" spc="-10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years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ts val="1920"/>
              </a:lnSpc>
              <a:spcBef>
                <a:spcPts val="11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Amount of products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that  are thrown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away</a:t>
            </a:r>
            <a:r>
              <a:rPr sz="2000" spc="-90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reduced 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by</a:t>
            </a:r>
            <a:r>
              <a:rPr sz="2000" spc="-10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12%</a:t>
            </a:r>
            <a:endParaRPr sz="2000">
              <a:latin typeface="Verdana"/>
              <a:cs typeface="Verdana"/>
            </a:endParaRPr>
          </a:p>
          <a:p>
            <a:pPr marL="355600" marR="133985" indent="-342900">
              <a:lnSpc>
                <a:spcPct val="80100"/>
              </a:lnSpc>
              <a:spcBef>
                <a:spcPts val="12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More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active</a:t>
            </a:r>
            <a:r>
              <a:rPr sz="2000" spc="-65" dirty="0">
                <a:solidFill>
                  <a:srgbClr val="349A1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involvement  in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49A1E"/>
                </a:solidFill>
                <a:latin typeface="Verdana"/>
                <a:cs typeface="Verdana"/>
              </a:rPr>
              <a:t>fight against  </a:t>
            </a:r>
            <a:r>
              <a:rPr sz="2000" dirty="0">
                <a:solidFill>
                  <a:srgbClr val="349A1E"/>
                </a:solidFill>
                <a:latin typeface="Verdana"/>
                <a:cs typeface="Verdana"/>
              </a:rPr>
              <a:t>poverty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3497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Increased </a:t>
            </a:r>
            <a:r>
              <a:rPr dirty="0"/>
              <a:t>scope of  </a:t>
            </a:r>
            <a:r>
              <a:rPr spc="-5" dirty="0"/>
              <a:t>(administrative)</a:t>
            </a:r>
            <a:r>
              <a:rPr spc="-45" dirty="0"/>
              <a:t> </a:t>
            </a:r>
            <a:r>
              <a:rPr spc="-5" dirty="0"/>
              <a:t>work</a:t>
            </a:r>
          </a:p>
          <a:p>
            <a:pPr marL="355600" marR="271145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A </a:t>
            </a:r>
            <a:r>
              <a:rPr spc="-5" dirty="0"/>
              <a:t>slight drop </a:t>
            </a:r>
            <a:r>
              <a:rPr spc="-10" dirty="0"/>
              <a:t>in </a:t>
            </a:r>
            <a:r>
              <a:rPr dirty="0"/>
              <a:t>the  </a:t>
            </a:r>
            <a:r>
              <a:rPr spc="-5" dirty="0"/>
              <a:t>number </a:t>
            </a:r>
            <a:r>
              <a:rPr dirty="0"/>
              <a:t>of</a:t>
            </a:r>
            <a:r>
              <a:rPr spc="-55" dirty="0"/>
              <a:t> </a:t>
            </a:r>
            <a:r>
              <a:rPr spc="-5" dirty="0"/>
              <a:t>“registered”  </a:t>
            </a:r>
            <a:r>
              <a:rPr dirty="0"/>
              <a:t>donation</a:t>
            </a:r>
            <a:r>
              <a:rPr spc="-100" dirty="0"/>
              <a:t> </a:t>
            </a:r>
            <a:r>
              <a:rPr spc="-5" dirty="0"/>
              <a:t>recipients</a:t>
            </a: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A </a:t>
            </a:r>
            <a:r>
              <a:rPr spc="-5" dirty="0"/>
              <a:t>large drop in food  </a:t>
            </a:r>
            <a:r>
              <a:rPr dirty="0"/>
              <a:t>donations </a:t>
            </a:r>
            <a:r>
              <a:rPr spc="-5" dirty="0"/>
              <a:t>to </a:t>
            </a:r>
            <a:r>
              <a:rPr dirty="0"/>
              <a:t>non-  </a:t>
            </a:r>
            <a:r>
              <a:rPr spc="-5" dirty="0"/>
              <a:t>humanitarian institutions  (dealing with </a:t>
            </a:r>
            <a:r>
              <a:rPr dirty="0"/>
              <a:t>education,  </a:t>
            </a:r>
            <a:r>
              <a:rPr spc="-5" dirty="0"/>
              <a:t>rehabilitation, culture,  sports, environmental  </a:t>
            </a:r>
            <a:r>
              <a:rPr dirty="0"/>
              <a:t>protection,</a:t>
            </a:r>
            <a:r>
              <a:rPr spc="-95" dirty="0"/>
              <a:t> </a:t>
            </a:r>
            <a:r>
              <a:rPr spc="-5" dirty="0"/>
              <a:t>etc.)</a:t>
            </a:r>
          </a:p>
          <a:p>
            <a:pPr marL="355600" indent="-342900">
              <a:lnSpc>
                <a:spcPts val="216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Insufficient </a:t>
            </a:r>
            <a:r>
              <a:rPr dirty="0"/>
              <a:t>response</a:t>
            </a:r>
            <a:r>
              <a:rPr spc="-110" dirty="0"/>
              <a:t> </a:t>
            </a:r>
            <a:r>
              <a:rPr dirty="0"/>
              <a:t>of</a:t>
            </a:r>
          </a:p>
          <a:p>
            <a:pPr marL="355600">
              <a:lnSpc>
                <a:spcPts val="2160"/>
              </a:lnSpc>
            </a:pPr>
            <a:r>
              <a:rPr spc="-5" dirty="0"/>
              <a:t>retail</a:t>
            </a:r>
            <a:r>
              <a:rPr spc="-95" dirty="0"/>
              <a:t> </a:t>
            </a:r>
            <a:r>
              <a:rPr dirty="0"/>
              <a:t>chains</a:t>
            </a:r>
          </a:p>
        </p:txBody>
      </p:sp>
      <p:sp>
        <p:nvSpPr>
          <p:cNvPr id="5" name="object 5"/>
          <p:cNvSpPr/>
          <p:nvPr/>
        </p:nvSpPr>
        <p:spPr>
          <a:xfrm>
            <a:off x="467537" y="976325"/>
            <a:ext cx="754380" cy="715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063" y="922058"/>
            <a:ext cx="688555" cy="787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826" y="5275326"/>
            <a:ext cx="3797300" cy="117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5535" marR="1096645" indent="635" algn="ctr">
              <a:lnSpc>
                <a:spcPct val="120000"/>
              </a:lnSpc>
            </a:pPr>
            <a:r>
              <a:rPr sz="1600" spc="-10" dirty="0">
                <a:solidFill>
                  <a:srgbClr val="002C87"/>
                </a:solidFill>
                <a:latin typeface="Verdana"/>
                <a:cs typeface="Verdana"/>
                <a:hlinkClick r:id="rId2"/>
              </a:rPr>
              <a:t>www.dukat.hr </a:t>
            </a:r>
            <a:r>
              <a:rPr sz="1600" spc="-1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2C87"/>
                </a:solidFill>
                <a:latin typeface="Verdana"/>
                <a:cs typeface="Verdana"/>
              </a:rPr>
              <a:t>Dukat</a:t>
            </a:r>
            <a:r>
              <a:rPr sz="1600" spc="-7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2C87"/>
                </a:solidFill>
                <a:latin typeface="Verdana"/>
                <a:cs typeface="Verdana"/>
              </a:rPr>
              <a:t>Hrvatska</a:t>
            </a:r>
            <a:endParaRPr sz="1600">
              <a:latin typeface="Verdana"/>
              <a:cs typeface="Verdana"/>
            </a:endParaRPr>
          </a:p>
          <a:p>
            <a:pPr marL="111125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002C87"/>
                </a:solidFill>
                <a:latin typeface="Verdana"/>
                <a:cs typeface="Verdana"/>
              </a:rPr>
              <a:t>@dukat_hrvatska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002C87"/>
                </a:solidFill>
                <a:latin typeface="Verdana"/>
                <a:cs typeface="Verdana"/>
                <a:hlinkClick r:id="rId3"/>
              </a:rPr>
              <a:t>kristina.klaric-rubcic@hr.lactalis.com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7497" y="610997"/>
            <a:ext cx="6494780" cy="4546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1560" y="5445226"/>
            <a:ext cx="348881" cy="348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6292" y="5805258"/>
            <a:ext cx="327939" cy="327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258189"/>
            <a:ext cx="7473315" cy="205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Leading dairy industry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Croatia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with a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century-old</a:t>
            </a:r>
            <a:r>
              <a:rPr sz="1800" spc="4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tradition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Leading regional dairy</a:t>
            </a:r>
            <a:r>
              <a:rPr sz="1800" spc="1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industry</a:t>
            </a:r>
            <a:endParaRPr sz="1800">
              <a:latin typeface="Verdana"/>
              <a:cs typeface="Verdana"/>
            </a:endParaRPr>
          </a:p>
          <a:p>
            <a:pPr marL="355600" marR="307975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Since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2007, part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Lactalis Group, the leading global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dairy 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group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and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the leading global cheese</a:t>
            </a:r>
            <a:r>
              <a:rPr sz="1800" spc="8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manufacturer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Bases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its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operations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the processing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top quality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raw milk 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produced by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Croatian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dairy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farms –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No.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1 milk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collector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in 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Croatia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DUKAT</a:t>
            </a:r>
            <a:r>
              <a:rPr spc="-75" dirty="0"/>
              <a:t> </a:t>
            </a:r>
            <a:r>
              <a:rPr spc="-5" dirty="0"/>
              <a:t>Inc.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413187"/>
            <a:ext cx="9144000" cy="344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66940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sz="2400" b="1" dirty="0">
                <a:solidFill>
                  <a:srgbClr val="002C87"/>
                </a:solidFill>
                <a:latin typeface="Verdana"/>
                <a:cs typeface="Verdana"/>
              </a:rPr>
              <a:t>KEY</a:t>
            </a:r>
            <a:r>
              <a:rPr sz="2400" b="1" spc="-10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2C87"/>
                </a:solidFill>
                <a:latin typeface="Verdana"/>
                <a:cs typeface="Verdana"/>
              </a:rPr>
              <a:t>FIGURES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66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2609" y="5761621"/>
            <a:ext cx="4271391" cy="815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1125" y="3500437"/>
            <a:ext cx="3438525" cy="865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125" y="4570412"/>
            <a:ext cx="3438525" cy="865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1125" y="5641975"/>
            <a:ext cx="3438525" cy="865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939" y="449326"/>
            <a:ext cx="361696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2C87"/>
                </a:solidFill>
                <a:latin typeface="Verdana"/>
                <a:cs typeface="Verdana"/>
              </a:rPr>
              <a:t>VISION AND</a:t>
            </a:r>
            <a:r>
              <a:rPr sz="2400" b="1" spc="-5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2C87"/>
                </a:solidFill>
                <a:latin typeface="Verdana"/>
                <a:cs typeface="Verdana"/>
              </a:rPr>
              <a:t>VALUES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600" y="1146175"/>
            <a:ext cx="7704201" cy="134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3477" y="1342897"/>
            <a:ext cx="6238875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0" spc="-13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600" b="0" dirty="0">
                <a:solidFill>
                  <a:srgbClr val="FFFFFF"/>
                </a:solidFill>
                <a:latin typeface="Verdana"/>
                <a:cs typeface="Verdana"/>
              </a:rPr>
              <a:t>bring </a:t>
            </a:r>
            <a:r>
              <a:rPr sz="2600" b="0" spc="-5" dirty="0">
                <a:solidFill>
                  <a:srgbClr val="FFFFFF"/>
                </a:solidFill>
                <a:latin typeface="Verdana"/>
                <a:cs typeface="Verdana"/>
              </a:rPr>
              <a:t>the best </a:t>
            </a:r>
            <a:r>
              <a:rPr sz="2600" b="0" dirty="0">
                <a:solidFill>
                  <a:srgbClr val="FFFFFF"/>
                </a:solidFill>
                <a:latin typeface="Verdana"/>
                <a:cs typeface="Verdana"/>
              </a:rPr>
              <a:t>of dairy</a:t>
            </a:r>
            <a:r>
              <a:rPr sz="2600" b="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0" spc="-5" dirty="0">
                <a:solidFill>
                  <a:srgbClr val="FFFFFF"/>
                </a:solidFill>
                <a:latin typeface="Verdana"/>
                <a:cs typeface="Verdana"/>
              </a:rPr>
              <a:t>products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600" b="0" dirty="0">
                <a:solidFill>
                  <a:srgbClr val="FFFFFF"/>
                </a:solidFill>
                <a:latin typeface="Verdana"/>
                <a:cs typeface="Verdana"/>
              </a:rPr>
              <a:t>to the </a:t>
            </a:r>
            <a:r>
              <a:rPr sz="2600" b="0" spc="-5" dirty="0">
                <a:solidFill>
                  <a:srgbClr val="FFFFFF"/>
                </a:solidFill>
                <a:latin typeface="Verdana"/>
                <a:cs typeface="Verdana"/>
              </a:rPr>
              <a:t>greatest </a:t>
            </a:r>
            <a:r>
              <a:rPr sz="2600" b="0" dirty="0">
                <a:solidFill>
                  <a:srgbClr val="FFFFFF"/>
                </a:solidFill>
                <a:latin typeface="Verdana"/>
                <a:cs typeface="Verdana"/>
              </a:rPr>
              <a:t>number of</a:t>
            </a:r>
            <a:r>
              <a:rPr sz="2600" b="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0" dirty="0">
                <a:solidFill>
                  <a:srgbClr val="FFFFFF"/>
                </a:solidFill>
                <a:latin typeface="Verdana"/>
                <a:cs typeface="Verdana"/>
              </a:rPr>
              <a:t>consumers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1883" y="2681604"/>
            <a:ext cx="5483225" cy="356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0375">
              <a:lnSpc>
                <a:spcPct val="100000"/>
              </a:lnSpc>
            </a:pPr>
            <a:r>
              <a:rPr sz="1800" spc="-20" dirty="0">
                <a:solidFill>
                  <a:srgbClr val="002C87"/>
                </a:solidFill>
                <a:latin typeface="Verdana"/>
                <a:cs typeface="Verdana"/>
              </a:rPr>
              <a:t>VOCATION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=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cover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all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dairy categories 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(milk,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yogurt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and chilled </a:t>
            </a:r>
            <a:r>
              <a:rPr sz="1800" spc="-30" dirty="0">
                <a:solidFill>
                  <a:srgbClr val="002C87"/>
                </a:solidFill>
                <a:latin typeface="Verdana"/>
                <a:cs typeface="Verdana"/>
              </a:rPr>
              <a:t>dairy,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butter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&amp;</a:t>
            </a:r>
            <a:r>
              <a:rPr sz="1800" spc="-2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cream)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635">
              <a:lnSpc>
                <a:spcPct val="100000"/>
              </a:lnSpc>
              <a:spcBef>
                <a:spcPts val="1375"/>
              </a:spcBef>
            </a:pPr>
            <a:r>
              <a:rPr sz="3000" dirty="0">
                <a:solidFill>
                  <a:srgbClr val="FFFFFF"/>
                </a:solidFill>
                <a:latin typeface="Tahoma"/>
                <a:cs typeface="Tahoma"/>
              </a:rPr>
              <a:t>Ambition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1270635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Tahoma"/>
                <a:cs typeface="Tahoma"/>
              </a:rPr>
              <a:t>Dedication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Times New Roman"/>
              <a:cs typeface="Times New Roman"/>
            </a:endParaRPr>
          </a:p>
          <a:p>
            <a:pPr marL="1270635">
              <a:lnSpc>
                <a:spcPct val="100000"/>
              </a:lnSpc>
            </a:pPr>
            <a:r>
              <a:rPr sz="3000" spc="-10" dirty="0">
                <a:solidFill>
                  <a:srgbClr val="FFFFFF"/>
                </a:solidFill>
                <a:latin typeface="Tahoma"/>
                <a:cs typeface="Tahoma"/>
              </a:rPr>
              <a:t>Simplicity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384300"/>
            <a:ext cx="6835140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105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Member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of UN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Global Compact since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2012 – 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Communication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Progress</a:t>
            </a:r>
            <a:r>
              <a:rPr sz="2000" spc="-6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reports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Reports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on Environmental Protection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since</a:t>
            </a:r>
            <a:r>
              <a:rPr sz="2000" spc="-17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2000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Involved 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activities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for many</a:t>
            </a:r>
            <a:r>
              <a:rPr sz="2000" spc="-7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years</a:t>
            </a:r>
            <a:endParaRPr sz="2000">
              <a:latin typeface="Verdana"/>
              <a:cs typeface="Verdana"/>
            </a:endParaRPr>
          </a:p>
          <a:p>
            <a:pPr marL="817244" marR="5080" lvl="1" indent="-17716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Donations of milk and dairy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products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cases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of  natural disasters (floods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in Karlovac,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Gunja,</a:t>
            </a:r>
            <a:r>
              <a:rPr sz="1800" spc="2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etc.)</a:t>
            </a:r>
            <a:endParaRPr sz="1800">
              <a:latin typeface="Verdana"/>
              <a:cs typeface="Verdana"/>
            </a:endParaRPr>
          </a:p>
          <a:p>
            <a:pPr marL="817244" marR="909955" lvl="1" indent="-17716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817880" algn="l"/>
              </a:tabLst>
            </a:pP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Donations of dairy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products to</a:t>
            </a:r>
            <a:r>
              <a:rPr sz="1800" spc="-6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humanitarian  institutions</a:t>
            </a:r>
            <a:endParaRPr sz="1800">
              <a:latin typeface="Verdana"/>
              <a:cs typeface="Verdana"/>
            </a:endParaRPr>
          </a:p>
          <a:p>
            <a:pPr marL="817244" lvl="1" indent="-1771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817880" algn="l"/>
              </a:tabLst>
            </a:pP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Participation </a:t>
            </a:r>
            <a:r>
              <a:rPr sz="1800" dirty="0">
                <a:solidFill>
                  <a:srgbClr val="002C87"/>
                </a:solidFill>
                <a:latin typeface="Verdana"/>
                <a:cs typeface="Verdana"/>
              </a:rPr>
              <a:t>in humanitarian</a:t>
            </a:r>
            <a:r>
              <a:rPr sz="1800" spc="-3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2C87"/>
                </a:solidFill>
                <a:latin typeface="Verdana"/>
                <a:cs typeface="Verdana"/>
              </a:rPr>
              <a:t>campaigns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 </a:t>
            </a:r>
            <a:r>
              <a:rPr spc="-5" dirty="0"/>
              <a:t>SOCIALLY RESPONSIBLE</a:t>
            </a:r>
            <a:r>
              <a:rPr spc="-80" dirty="0"/>
              <a:t> </a:t>
            </a:r>
            <a:r>
              <a:rPr dirty="0"/>
              <a:t>COMPANY</a:t>
            </a:r>
          </a:p>
        </p:txBody>
      </p:sp>
      <p:sp>
        <p:nvSpPr>
          <p:cNvPr id="4" name="object 4"/>
          <p:cNvSpPr/>
          <p:nvPr/>
        </p:nvSpPr>
        <p:spPr>
          <a:xfrm>
            <a:off x="2123694" y="4658460"/>
            <a:ext cx="3520439" cy="218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250" y="5038890"/>
            <a:ext cx="1360170" cy="1644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4521" y="4864608"/>
            <a:ext cx="3189477" cy="199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565910"/>
            <a:ext cx="7337425" cy="217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5019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Decision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regular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donations of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dairy products (in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 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systematic manner) to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soup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kitchens, charity food 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shops and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humanitarian</a:t>
            </a:r>
            <a:r>
              <a:rPr sz="2000" spc="-6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associations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process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&amp; internal procedure</a:t>
            </a:r>
            <a:r>
              <a:rPr sz="2000" spc="-15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defined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ts val="192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3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departments included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(Central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Planning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 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Forecasting, Corporate Communications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Logistics)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Regular,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twice a</a:t>
            </a:r>
            <a:r>
              <a:rPr sz="2000" spc="-10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week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DONATIONS </a:t>
            </a:r>
            <a:r>
              <a:rPr dirty="0"/>
              <a:t>IN</a:t>
            </a:r>
            <a:r>
              <a:rPr spc="-5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589269"/>
            <a:ext cx="9143999" cy="2268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217421"/>
            <a:ext cx="7435850" cy="205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2C87"/>
                </a:solidFill>
                <a:latin typeface="Verdana"/>
                <a:cs typeface="Verdana"/>
              </a:rPr>
              <a:t>219 t </a:t>
            </a:r>
            <a:r>
              <a:rPr sz="2800" spc="-10" dirty="0">
                <a:solidFill>
                  <a:srgbClr val="002C87"/>
                </a:solidFill>
                <a:latin typeface="Verdana"/>
                <a:cs typeface="Verdana"/>
              </a:rPr>
              <a:t>of dairy products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=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571</a:t>
            </a:r>
            <a:r>
              <a:rPr sz="2000" spc="10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donations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ts val="2160"/>
              </a:lnSpc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(Feb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– Dec</a:t>
            </a:r>
            <a:r>
              <a:rPr sz="2000" spc="-8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2015)</a:t>
            </a:r>
            <a:endParaRPr sz="2000">
              <a:latin typeface="Verdana"/>
              <a:cs typeface="Verdana"/>
            </a:endParaRPr>
          </a:p>
          <a:p>
            <a:pPr marL="355600" marR="1296670" indent="-342900">
              <a:lnSpc>
                <a:spcPct val="8560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To </a:t>
            </a:r>
            <a:r>
              <a:rPr sz="2800" spc="-5" dirty="0">
                <a:solidFill>
                  <a:srgbClr val="002C87"/>
                </a:solidFill>
                <a:latin typeface="Verdana"/>
                <a:cs typeface="Verdana"/>
              </a:rPr>
              <a:t>40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soup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kitchens, charity food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shops</a:t>
            </a:r>
            <a:r>
              <a:rPr sz="2000" spc="-38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 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humanitarian associations all over</a:t>
            </a:r>
            <a:r>
              <a:rPr sz="2000" spc="-1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Croatia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79100"/>
              </a:lnSpc>
              <a:spcBef>
                <a:spcPts val="12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Dukat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provided dairy products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over </a:t>
            </a:r>
            <a:r>
              <a:rPr sz="2000" b="1" dirty="0">
                <a:solidFill>
                  <a:srgbClr val="002C87"/>
                </a:solidFill>
                <a:latin typeface="Verdana"/>
                <a:cs typeface="Verdana"/>
              </a:rPr>
              <a:t>20 000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socially 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disadvantaged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citizens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children 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in</a:t>
            </a:r>
            <a:r>
              <a:rPr sz="2000" spc="-7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need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DONATIONS </a:t>
            </a:r>
            <a:r>
              <a:rPr dirty="0"/>
              <a:t>IN</a:t>
            </a:r>
            <a:r>
              <a:rPr spc="-5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object 4"/>
          <p:cNvSpPr/>
          <p:nvPr/>
        </p:nvSpPr>
        <p:spPr>
          <a:xfrm>
            <a:off x="971600" y="3562100"/>
            <a:ext cx="7308290" cy="3295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385571"/>
            <a:ext cx="3640454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DONATIONS </a:t>
            </a:r>
            <a:r>
              <a:rPr dirty="0"/>
              <a:t>IN</a:t>
            </a:r>
            <a:r>
              <a:rPr spc="-60" dirty="0"/>
              <a:t> </a:t>
            </a:r>
            <a:r>
              <a:rPr spc="-5" dirty="0"/>
              <a:t>2016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265" y="1227201"/>
            <a:ext cx="7673975" cy="245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2C87"/>
                </a:solidFill>
                <a:latin typeface="Verdana"/>
                <a:cs typeface="Verdana"/>
              </a:rPr>
              <a:t>244 t of dairy </a:t>
            </a:r>
            <a:r>
              <a:rPr sz="2800" spc="-10" dirty="0">
                <a:solidFill>
                  <a:srgbClr val="002C87"/>
                </a:solidFill>
                <a:latin typeface="Verdana"/>
                <a:cs typeface="Verdana"/>
              </a:rPr>
              <a:t>products </a:t>
            </a:r>
            <a:r>
              <a:rPr sz="2800" spc="-5" dirty="0">
                <a:solidFill>
                  <a:srgbClr val="002C87"/>
                </a:solidFill>
                <a:latin typeface="Verdana"/>
                <a:cs typeface="Verdana"/>
              </a:rPr>
              <a:t>=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657</a:t>
            </a:r>
            <a:r>
              <a:rPr sz="2000" spc="8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donations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82300"/>
              </a:lnSpc>
              <a:spcBef>
                <a:spcPts val="1120"/>
              </a:spcBef>
              <a:buFont typeface="Arial"/>
              <a:buChar char="•"/>
              <a:tabLst>
                <a:tab pos="354965" algn="l"/>
                <a:tab pos="355600" algn="l"/>
                <a:tab pos="270002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To </a:t>
            </a:r>
            <a:r>
              <a:rPr sz="2800" spc="-5" dirty="0">
                <a:solidFill>
                  <a:srgbClr val="002C87"/>
                </a:solidFill>
                <a:latin typeface="Verdana"/>
                <a:cs typeface="Verdana"/>
              </a:rPr>
              <a:t>36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social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supermarket, soup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kitchens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 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humanitarian organizations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-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registered intermediaries 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in 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donation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process	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-&gt; </a:t>
            </a:r>
            <a:r>
              <a:rPr sz="2000" b="1" dirty="0">
                <a:solidFill>
                  <a:srgbClr val="002C87"/>
                </a:solidFill>
                <a:latin typeface="Verdana"/>
                <a:cs typeface="Verdana"/>
              </a:rPr>
              <a:t>26 000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citizens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and</a:t>
            </a:r>
            <a:r>
              <a:rPr sz="2000" spc="-4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children</a:t>
            </a:r>
            <a:r>
              <a:rPr sz="2000" spc="-2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2C87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 need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2C87"/>
                </a:solidFill>
                <a:latin typeface="Verdana"/>
                <a:cs typeface="Verdana"/>
              </a:rPr>
              <a:t>28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delivery</a:t>
            </a:r>
            <a:r>
              <a:rPr sz="2000" spc="-50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locations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Ongoing project</a:t>
            </a:r>
            <a:r>
              <a:rPr sz="2000" spc="-75" dirty="0">
                <a:solidFill>
                  <a:srgbClr val="002C87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C87"/>
                </a:solidFill>
                <a:latin typeface="Verdana"/>
                <a:cs typeface="Verdana"/>
              </a:rPr>
              <a:t>with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675" y="4581523"/>
            <a:ext cx="3108324" cy="227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200" y="4581587"/>
            <a:ext cx="2560701" cy="2276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26026"/>
            <a:ext cx="4140200" cy="2331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3873" y="3222256"/>
            <a:ext cx="1140714" cy="638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DONATIONS 2016 </a:t>
            </a:r>
            <a:r>
              <a:rPr dirty="0"/>
              <a:t>BY</a:t>
            </a:r>
            <a:r>
              <a:rPr spc="-5" dirty="0"/>
              <a:t> RECIPIENTS</a:t>
            </a:r>
          </a:p>
        </p:txBody>
      </p:sp>
      <p:sp>
        <p:nvSpPr>
          <p:cNvPr id="3" name="object 3"/>
          <p:cNvSpPr/>
          <p:nvPr/>
        </p:nvSpPr>
        <p:spPr>
          <a:xfrm>
            <a:off x="1421891" y="2103120"/>
            <a:ext cx="6504432" cy="3706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84496" y="2508986"/>
            <a:ext cx="146177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</a:pPr>
            <a:r>
              <a:rPr sz="1500" b="1" spc="-5" dirty="0">
                <a:latin typeface="Verdana"/>
                <a:cs typeface="Verdana"/>
              </a:rPr>
              <a:t>hum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spc="-5" dirty="0">
                <a:latin typeface="Verdana"/>
                <a:cs typeface="Verdana"/>
              </a:rPr>
              <a:t>nitar</a:t>
            </a:r>
            <a:r>
              <a:rPr sz="1500" b="1" dirty="0">
                <a:latin typeface="Verdana"/>
                <a:cs typeface="Verdana"/>
              </a:rPr>
              <a:t>ian  </a:t>
            </a:r>
            <a:r>
              <a:rPr sz="1500" b="1" spc="-5" dirty="0">
                <a:latin typeface="Verdana"/>
                <a:cs typeface="Verdana"/>
              </a:rPr>
              <a:t>associations  </a:t>
            </a:r>
            <a:r>
              <a:rPr sz="1500" b="1" dirty="0">
                <a:latin typeface="Verdana"/>
                <a:cs typeface="Verdana"/>
              </a:rPr>
              <a:t>27%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2" y="3844874"/>
            <a:ext cx="131254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5080" indent="-330835">
              <a:lnSpc>
                <a:spcPct val="101299"/>
              </a:lnSpc>
            </a:pPr>
            <a:r>
              <a:rPr sz="1500" b="1" spc="-5" dirty="0">
                <a:latin typeface="Verdana"/>
                <a:cs typeface="Verdana"/>
              </a:rPr>
              <a:t>charity</a:t>
            </a:r>
            <a:r>
              <a:rPr sz="1500" b="1" spc="-7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food  shops  </a:t>
            </a:r>
            <a:r>
              <a:rPr sz="1500" b="1" dirty="0">
                <a:latin typeface="Verdana"/>
                <a:cs typeface="Verdana"/>
              </a:rPr>
              <a:t>27%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2151" y="3510483"/>
            <a:ext cx="92900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1299"/>
              </a:lnSpc>
            </a:pPr>
            <a:r>
              <a:rPr sz="1500" b="1" spc="-5" dirty="0">
                <a:latin typeface="Verdana"/>
                <a:cs typeface="Verdana"/>
              </a:rPr>
              <a:t>soup  </a:t>
            </a:r>
            <a:r>
              <a:rPr sz="1500" b="1" dirty="0">
                <a:latin typeface="Verdana"/>
                <a:cs typeface="Verdana"/>
              </a:rPr>
              <a:t>kitc</a:t>
            </a:r>
            <a:r>
              <a:rPr sz="1500" b="1" spc="-5" dirty="0">
                <a:latin typeface="Verdana"/>
                <a:cs typeface="Verdana"/>
              </a:rPr>
              <a:t>hens  </a:t>
            </a:r>
            <a:r>
              <a:rPr sz="1500" b="1" dirty="0">
                <a:latin typeface="Verdana"/>
                <a:cs typeface="Verdana"/>
              </a:rPr>
              <a:t>24%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4666" y="2173046"/>
            <a:ext cx="128016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5080" indent="-370840">
              <a:lnSpc>
                <a:spcPct val="101299"/>
              </a:lnSpc>
            </a:pPr>
            <a:r>
              <a:rPr sz="1500" b="1" dirty="0">
                <a:latin typeface="Verdana"/>
                <a:cs typeface="Verdana"/>
              </a:rPr>
              <a:t>or</a:t>
            </a:r>
            <a:r>
              <a:rPr sz="1500" b="1" spc="-10" dirty="0">
                <a:latin typeface="Verdana"/>
                <a:cs typeface="Verdana"/>
              </a:rPr>
              <a:t>p</a:t>
            </a:r>
            <a:r>
              <a:rPr sz="1500" b="1" spc="-5" dirty="0">
                <a:latin typeface="Verdana"/>
                <a:cs typeface="Verdana"/>
              </a:rPr>
              <a:t>h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spc="-5" dirty="0">
                <a:latin typeface="Verdana"/>
                <a:cs typeface="Verdana"/>
              </a:rPr>
              <a:t>n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spc="-5" dirty="0">
                <a:latin typeface="Verdana"/>
                <a:cs typeface="Verdana"/>
              </a:rPr>
              <a:t>g</a:t>
            </a:r>
            <a:r>
              <a:rPr sz="1500" b="1" dirty="0">
                <a:latin typeface="Verdana"/>
                <a:cs typeface="Verdana"/>
              </a:rPr>
              <a:t>es  11%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3001" y="1768728"/>
            <a:ext cx="108839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Red</a:t>
            </a:r>
            <a:r>
              <a:rPr sz="1500" b="1" spc="-8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Cross</a:t>
            </a:r>
            <a:endParaRPr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500" b="1" spc="-5" dirty="0">
                <a:latin typeface="Verdana"/>
                <a:cs typeface="Verdana"/>
              </a:rPr>
              <a:t>6%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1566" y="1565859"/>
            <a:ext cx="77597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marR="5080" indent="-186055">
              <a:lnSpc>
                <a:spcPct val="101299"/>
              </a:lnSpc>
            </a:pPr>
            <a:r>
              <a:rPr sz="1500" b="1" spc="-10" dirty="0">
                <a:latin typeface="Verdana"/>
                <a:cs typeface="Verdana"/>
              </a:rPr>
              <a:t>Ca</a:t>
            </a:r>
            <a:r>
              <a:rPr sz="1500" b="1" spc="-5" dirty="0">
                <a:latin typeface="Verdana"/>
                <a:cs typeface="Verdana"/>
              </a:rPr>
              <a:t>ritas  </a:t>
            </a:r>
            <a:r>
              <a:rPr sz="1500" b="1" dirty="0">
                <a:latin typeface="Verdana"/>
                <a:cs typeface="Verdana"/>
              </a:rPr>
              <a:t>5%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C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Verdana</vt:lpstr>
      <vt:lpstr>Office Theme</vt:lpstr>
      <vt:lpstr>PowerPoint Presentation</vt:lpstr>
      <vt:lpstr>DUKAT Inc.</vt:lpstr>
      <vt:lpstr>PowerPoint Presentation</vt:lpstr>
      <vt:lpstr>To bring the best of dairy products to the greatest number of consumers</vt:lpstr>
      <vt:lpstr>A SOCIALLY RESPONSIBLE COMPANY</vt:lpstr>
      <vt:lpstr>DONATIONS IN 2015</vt:lpstr>
      <vt:lpstr>DONATIONS IN 2015</vt:lpstr>
      <vt:lpstr>DONATIONS IN 2016</vt:lpstr>
      <vt:lpstr>DONATIONS 2016 BY RECIPIENTS</vt:lpstr>
      <vt:lpstr>DONATIONS IN 2016 - BY CATEGORY</vt:lpstr>
      <vt:lpstr>WHAT HAS CHANGED?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*******</dc:creator>
  <cp:lastModifiedBy>Windows User</cp:lastModifiedBy>
  <cp:revision>1</cp:revision>
  <dcterms:created xsi:type="dcterms:W3CDTF">2017-02-01T20:22:35Z</dcterms:created>
  <dcterms:modified xsi:type="dcterms:W3CDTF">2017-02-14T09:35:34Z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2017-02-01T00:00:00Z</vt:filetime>
  </property>
</Properties>
</file>