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75" r:id="rId3"/>
    <p:sldId id="276" r:id="rId4"/>
    <p:sldId id="273" r:id="rId5"/>
    <p:sldId id="272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57A2B-0A11-4C61-9410-1281740B5FC7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986FA-17E3-43BC-9C82-FBBC60169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32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223838" y="808038"/>
            <a:ext cx="7185026" cy="4041775"/>
          </a:xfrm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878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223838" y="808038"/>
            <a:ext cx="7185026" cy="4041775"/>
          </a:xfrm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818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223838" y="808038"/>
            <a:ext cx="7185026" cy="4041775"/>
          </a:xfrm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61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223838" y="808038"/>
            <a:ext cx="7185026" cy="4041775"/>
          </a:xfrm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259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AE61-8D85-4202-9608-D2A05EF7FCC9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BED-8E74-4C35-B88C-9E68A7849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9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AE61-8D85-4202-9608-D2A05EF7FCC9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BED-8E74-4C35-B88C-9E68A7849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00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AE61-8D85-4202-9608-D2A05EF7FCC9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BED-8E74-4C35-B88C-9E68A7849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54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AE61-8D85-4202-9608-D2A05EF7FCC9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BED-8E74-4C35-B88C-9E68A7849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09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AE61-8D85-4202-9608-D2A05EF7FCC9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BED-8E74-4C35-B88C-9E68A7849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5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AE61-8D85-4202-9608-D2A05EF7FCC9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BED-8E74-4C35-B88C-9E68A7849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9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AE61-8D85-4202-9608-D2A05EF7FCC9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BED-8E74-4C35-B88C-9E68A7849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54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AE61-8D85-4202-9608-D2A05EF7FCC9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BED-8E74-4C35-B88C-9E68A7849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8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AE61-8D85-4202-9608-D2A05EF7FCC9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BED-8E74-4C35-B88C-9E68A7849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9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AE61-8D85-4202-9608-D2A05EF7FCC9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BED-8E74-4C35-B88C-9E68A7849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94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AE61-8D85-4202-9608-D2A05EF7FCC9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BED-8E74-4C35-B88C-9E68A7849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53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9AE61-8D85-4202-9608-D2A05EF7FCC9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81BED-8E74-4C35-B88C-9E68A7849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1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youtube.com/watch?v=ZYlQGs0fbr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https://vimeo.com/8766365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67" y="1697252"/>
            <a:ext cx="12173033" cy="1143000"/>
          </a:xfrm>
        </p:spPr>
        <p:txBody>
          <a:bodyPr>
            <a:normAutofit/>
          </a:bodyPr>
          <a:lstStyle/>
          <a:p>
            <a:pPr algn="l"/>
            <a:r>
              <a:rPr lang="en-GB" sz="3200" b="1" spc="300" dirty="0"/>
              <a:t>FOOD WASTE IN THE UK</a:t>
            </a:r>
            <a:endParaRPr lang="en-GB" sz="3200" spc="300" dirty="0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2780928"/>
            <a:ext cx="12192000" cy="3224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TrucostLogo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6144" y="295367"/>
            <a:ext cx="882223" cy="882223"/>
          </a:xfrm>
          <a:prstGeom prst="rect">
            <a:avLst/>
          </a:prstGeom>
        </p:spPr>
      </p:pic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 dirty="0"/>
              <a:t>Confidential 2016 Trucost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3081" y="3261815"/>
            <a:ext cx="7424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Prepared Hi4CSR learning activity</a:t>
            </a:r>
          </a:p>
          <a:p>
            <a:r>
              <a:rPr lang="en-GB" dirty="0"/>
              <a:t>Zagreb, 2</a:t>
            </a:r>
            <a:r>
              <a:rPr lang="en-GB" baseline="30000" dirty="0"/>
              <a:t>nd</a:t>
            </a:r>
            <a:r>
              <a:rPr lang="en-GB" dirty="0"/>
              <a:t> February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273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190501" y="377339"/>
            <a:ext cx="10093186" cy="460416"/>
          </a:xfrm>
          <a:prstGeom prst="rect">
            <a:avLst/>
          </a:prstGeom>
        </p:spPr>
        <p:txBody>
          <a:bodyPr vert="horz" lIns="81770" tIns="49062" rIns="81770" bIns="49062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837092"/>
            <a:r>
              <a:rPr lang="en-US" sz="2564" b="1" spc="3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  <a:sym typeface="Arial" pitchFamily="34" charset="0"/>
              </a:rPr>
              <a:t>OVERVIEW</a:t>
            </a:r>
            <a:endParaRPr lang="en-US" sz="2564" b="1" spc="300" dirty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1012877"/>
            <a:ext cx="12192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Trucost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21369" y="163949"/>
            <a:ext cx="673806" cy="673806"/>
          </a:xfrm>
          <a:prstGeom prst="rect">
            <a:avLst/>
          </a:prstGeom>
        </p:spPr>
      </p:pic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 dirty="0"/>
              <a:t>Confidential 2016 Trucost</a:t>
            </a:r>
          </a:p>
        </p:txBody>
      </p:sp>
      <p:sp>
        <p:nvSpPr>
          <p:cNvPr id="2" name="Rectangle 1"/>
          <p:cNvSpPr/>
          <p:nvPr/>
        </p:nvSpPr>
        <p:spPr>
          <a:xfrm>
            <a:off x="190501" y="1149300"/>
            <a:ext cx="10570264" cy="6478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b="1" dirty="0">
                <a:hlinkClick r:id="rId4"/>
              </a:rPr>
              <a:t>https://www.youtube.com/watch?v=ZYlQGs0fbr4</a:t>
            </a:r>
            <a:endParaRPr lang="en-GB" sz="16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6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b="1" dirty="0"/>
              <a:t>Local Authorities are responsible</a:t>
            </a:r>
            <a:r>
              <a:rPr lang="en-GB" sz="1600" dirty="0"/>
              <a:t> for the collection of municipal waste and operate contracts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b="1" dirty="0"/>
              <a:t>Household Waste Recycling Act 2003 </a:t>
            </a:r>
            <a:r>
              <a:rPr lang="en-GB" sz="1600" dirty="0"/>
              <a:t>required local authorities in England to provide every household with a separate collection of at least two types of recyclable materials by 2010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b="1" dirty="0"/>
              <a:t>Recycling policy is devolved </a:t>
            </a:r>
            <a:r>
              <a:rPr lang="en-GB" sz="1600" dirty="0"/>
              <a:t>to the administrations of Scotland, Northern Ireland and Wales who set their own targets, but all statistics are reported to Eurostat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b="1" dirty="0"/>
              <a:t>Local Authorities are given incentives </a:t>
            </a:r>
            <a:r>
              <a:rPr lang="en-GB" sz="1600" dirty="0"/>
              <a:t>towards meeting recycling targets set by European, national and regional Government by the imposition of financial penalties for failing to recycle e.g. landfill tax of £82.60 per tonne.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/>
              <a:t>UK domestic recycling policy is geared towards, and over the last decade a number of new </a:t>
            </a:r>
            <a:r>
              <a:rPr lang="en-GB" sz="1600" dirty="0" err="1"/>
              <a:t>regulati</a:t>
            </a:r>
            <a:r>
              <a:rPr lang="en-GB" sz="1600" b="1" dirty="0" err="1"/>
              <a:t>encouraging</a:t>
            </a:r>
            <a:r>
              <a:rPr lang="en-GB" sz="1600" b="1" dirty="0"/>
              <a:t> more people to take control of recycling in their own </a:t>
            </a:r>
            <a:r>
              <a:rPr lang="en-GB" sz="1600" b="1" dirty="0" err="1"/>
              <a:t>homes</a:t>
            </a:r>
            <a:r>
              <a:rPr lang="en-GB" sz="1600" dirty="0" err="1"/>
              <a:t>ons</a:t>
            </a:r>
            <a:r>
              <a:rPr lang="en-GB" sz="1600" dirty="0"/>
              <a:t> have been introduced to encourage greater amounts of recycling. These include fines for people who don’t cut their household waste and a greater emphasis on separating waste into different recyclable materials, with each council applying different rules.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/>
              <a:t>There was a </a:t>
            </a:r>
            <a:r>
              <a:rPr lang="en-GB" sz="1600" b="1" dirty="0"/>
              <a:t>235% increase in household recycling </a:t>
            </a:r>
            <a:r>
              <a:rPr lang="en-GB" sz="1600" dirty="0"/>
              <a:t>in England between 2000/01 and 2009/10.</a:t>
            </a:r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dirty="0"/>
          </a:p>
          <a:p>
            <a:pPr algn="just"/>
            <a:endParaRPr lang="en-GB" sz="1100" dirty="0">
              <a:solidFill>
                <a:srgbClr val="70AC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44382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190501" y="377339"/>
            <a:ext cx="10093186" cy="460416"/>
          </a:xfrm>
          <a:prstGeom prst="rect">
            <a:avLst/>
          </a:prstGeom>
        </p:spPr>
        <p:txBody>
          <a:bodyPr vert="horz" lIns="81770" tIns="49062" rIns="81770" bIns="49062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837092"/>
            <a:r>
              <a:rPr lang="en-US" sz="2564" b="1" spc="3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  <a:sym typeface="Arial" pitchFamily="34" charset="0"/>
              </a:rPr>
              <a:t>OVERVIEW</a:t>
            </a:r>
            <a:endParaRPr lang="en-US" sz="2564" b="1" spc="300" dirty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1012877"/>
            <a:ext cx="12192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Trucost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21369" y="163949"/>
            <a:ext cx="673806" cy="673806"/>
          </a:xfrm>
          <a:prstGeom prst="rect">
            <a:avLst/>
          </a:prstGeom>
        </p:spPr>
      </p:pic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 dirty="0"/>
              <a:t>Confidential 2016 Trucost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9824" y="1129869"/>
            <a:ext cx="4376578" cy="34933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0315" y="1077794"/>
            <a:ext cx="4214190" cy="348726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9843" y="4740184"/>
            <a:ext cx="109728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UK on track to meet its 2020 landfill diversion target 2020 (35% on 1995 levels)</a:t>
            </a:r>
          </a:p>
          <a:p>
            <a:endParaRPr lang="en-GB" sz="14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EU Waste Framework Directive states that the UK must recycle 50% of household waste by 2020 (includes composting and reusing waste).EU also demands a 70% minimum recycling target for construction and demolition waste by 2020.  The British government is highly confident in meeting the 2020 recycling target. </a:t>
            </a:r>
          </a:p>
        </p:txBody>
      </p:sp>
    </p:spTree>
    <p:extLst>
      <p:ext uri="{BB962C8B-B14F-4D97-AF65-F5344CB8AC3E}">
        <p14:creationId xmlns:p14="http://schemas.microsoft.com/office/powerpoint/2010/main" val="380298710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190501" y="377339"/>
            <a:ext cx="10093186" cy="460416"/>
          </a:xfrm>
          <a:prstGeom prst="rect">
            <a:avLst/>
          </a:prstGeom>
        </p:spPr>
        <p:txBody>
          <a:bodyPr vert="horz" lIns="81770" tIns="49062" rIns="81770" bIns="49062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837092"/>
            <a:r>
              <a:rPr lang="en-US" sz="2564" b="1" spc="3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  <a:sym typeface="Arial" pitchFamily="34" charset="0"/>
              </a:rPr>
              <a:t>WASTE RESOURCE ACTION PLAN (WRAP)</a:t>
            </a:r>
            <a:endParaRPr lang="en-US" sz="2564" b="1" spc="300" dirty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1012877"/>
            <a:ext cx="12192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Trucost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21369" y="163949"/>
            <a:ext cx="673806" cy="673806"/>
          </a:xfrm>
          <a:prstGeom prst="rect">
            <a:avLst/>
          </a:prstGeom>
        </p:spPr>
      </p:pic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 dirty="0"/>
              <a:t>Confidential 2016 Trucost</a:t>
            </a:r>
          </a:p>
        </p:txBody>
      </p:sp>
      <p:sp>
        <p:nvSpPr>
          <p:cNvPr id="2" name="Rectangle 1"/>
          <p:cNvSpPr/>
          <p:nvPr/>
        </p:nvSpPr>
        <p:spPr>
          <a:xfrm>
            <a:off x="551105" y="1012877"/>
            <a:ext cx="10570264" cy="3239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sz="1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/>
              <a:t>The establishment of the government body Waste &amp; Resources Action Programme has increased the country's recycling capacity. It is a registered charity. It works with businesses, individuals and communities to achieve a circular economy through helping them reduce waste, develop sustainable products and use resources in an efficient way. WRAP was established in 2000 as a company limited by guarantee.[6] and receives funding from the Department for Environment, Food and Rural Affairs, the Northern Ireland Executive, Zero Waste Scotland, the Welsh Government and the European Union.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>
                <a:hlinkClick r:id="rId4"/>
              </a:rPr>
              <a:t>https://vimeo.com/87663657</a:t>
            </a:r>
            <a:endParaRPr lang="en-GB" sz="1600" dirty="0"/>
          </a:p>
          <a:p>
            <a:pPr algn="just"/>
            <a:endParaRPr lang="en-GB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050" dirty="0">
              <a:solidFill>
                <a:srgbClr val="70AC2E"/>
              </a:solidFill>
            </a:endParaRPr>
          </a:p>
        </p:txBody>
      </p:sp>
      <p:pic>
        <p:nvPicPr>
          <p:cNvPr id="1026" name="Picture 2" descr="Image result for WRAP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206" y="3520077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love food hate wast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029" y="2848565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722261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0" y="1012877"/>
            <a:ext cx="12192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Trucost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21369" y="163949"/>
            <a:ext cx="673806" cy="673806"/>
          </a:xfrm>
          <a:prstGeom prst="rect">
            <a:avLst/>
          </a:prstGeom>
        </p:spPr>
      </p:pic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 dirty="0"/>
              <a:t>Confidential 2016 Trucost</a:t>
            </a:r>
          </a:p>
        </p:txBody>
      </p:sp>
      <p:sp>
        <p:nvSpPr>
          <p:cNvPr id="2" name="Rectangle 1"/>
          <p:cNvSpPr/>
          <p:nvPr/>
        </p:nvSpPr>
        <p:spPr>
          <a:xfrm>
            <a:off x="1029529" y="1188000"/>
            <a:ext cx="10132942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1500" dirty="0"/>
          </a:p>
          <a:p>
            <a:pPr algn="ctr"/>
            <a:r>
              <a:rPr lang="en-GB" sz="7200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22761669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2012</TotalTime>
  <Words>406</Words>
  <Application>Microsoft Office PowerPoint</Application>
  <PresentationFormat>Widescreen</PresentationFormat>
  <Paragraphs>41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FOOD WASTE IN THE UK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LINKING NATURAL CAPITAL TO BUSINESS RISK &amp; OPPORTUNITY</dc:title>
  <dc:creator>Tom Barnett</dc:creator>
  <cp:lastModifiedBy>Windows User</cp:lastModifiedBy>
  <cp:revision>30</cp:revision>
  <cp:lastPrinted>2016-07-07T13:20:58Z</cp:lastPrinted>
  <dcterms:created xsi:type="dcterms:W3CDTF">2016-07-07T12:30:21Z</dcterms:created>
  <dcterms:modified xsi:type="dcterms:W3CDTF">2017-02-14T09:34:31Z</dcterms:modified>
</cp:coreProperties>
</file>