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6" r:id="rId2"/>
    <p:sldId id="261" r:id="rId3"/>
    <p:sldId id="260" r:id="rId4"/>
    <p:sldId id="264" r:id="rId5"/>
    <p:sldId id="265" r:id="rId6"/>
    <p:sldId id="267" r:id="rId7"/>
    <p:sldId id="262" r:id="rId8"/>
    <p:sldId id="266" r:id="rId9"/>
    <p:sldId id="26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1906" autoAdjust="0"/>
  </p:normalViewPr>
  <p:slideViewPr>
    <p:cSldViewPr>
      <p:cViewPr varScale="1">
        <p:scale>
          <a:sx n="95" d="100"/>
          <a:sy n="95" d="100"/>
        </p:scale>
        <p:origin x="206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grada glav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Ograda datum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3BC5F59-A8D2-4D8B-9E1B-890B40AE61DB}" type="datetimeFigureOut">
              <a:rPr lang="en-GB" smtClean="0"/>
              <a:t>14/02/2017</a:t>
            </a:fld>
            <a:endParaRPr lang="en-GB"/>
          </a:p>
        </p:txBody>
      </p:sp>
      <p:sp>
        <p:nvSpPr>
          <p:cNvPr id="4" name="Ograda stranske slik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Ograda opomb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GB"/>
          </a:p>
        </p:txBody>
      </p:sp>
      <p:sp>
        <p:nvSpPr>
          <p:cNvPr id="6" name="Ograda no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Ograda številke diapoz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BFD4EDD-3842-4937-B2E1-039F8E896C26}" type="slidenum">
              <a:rPr lang="en-GB" smtClean="0"/>
              <a:t>‹#›</a:t>
            </a:fld>
            <a:endParaRPr lang="en-GB"/>
          </a:p>
        </p:txBody>
      </p:sp>
    </p:spTree>
    <p:extLst>
      <p:ext uri="{BB962C8B-B14F-4D97-AF65-F5344CB8AC3E}">
        <p14:creationId xmlns:p14="http://schemas.microsoft.com/office/powerpoint/2010/main" val="38489926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www.snaga.si/zavrzena-hrana" TargetMode="External"/><Relationship Id="rId7" Type="http://schemas.openxmlformats.org/officeDocument/2006/relationships/hyperlink" Target="http://www.mop.gov.si/si/delovna_podrocja/odpadki/hrana_kot_odpadek/" TargetMode="External"/><Relationship Id="rId2" Type="http://schemas.openxmlformats.org/officeDocument/2006/relationships/slide" Target="../slides/slide2.xml"/><Relationship Id="rId1" Type="http://schemas.openxmlformats.org/officeDocument/2006/relationships/notesMaster" Target="../notesMasters/notesMaster1.xml"/><Relationship Id="rId6" Type="http://schemas.openxmlformats.org/officeDocument/2006/relationships/hyperlink" Target="http://lokalna-kakovost.si/kolicina-zavrzene-hrane-letih-zmanjsala-63-odstotkov/" TargetMode="External"/><Relationship Id="rId5" Type="http://schemas.openxmlformats.org/officeDocument/2006/relationships/hyperlink" Target="http://www.zdus-zveza.si/revscina-in-zavrzena-hrana-paradoks-ki-ga-ne-bi-smelo-biti-copy" TargetMode="External"/><Relationship Id="rId4" Type="http://schemas.openxmlformats.org/officeDocument/2006/relationships/hyperlink" Target="http://ebm.si/o/sl/novice/551-zavrzena-hrana-nase-navade-in-vedenjski-vzorci-1-del" TargetMode="Externa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rtvslo.si/okolje/kmetijstvo/za-veliko-hrane-v-smeteh-so-krivi-nakupovalni-zombiji/409844"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lions-d129.si/lionsi-smo-opozorili-na-pereco-problematiko-lakote-v-sloveniji"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lstStyle/>
          <a:p>
            <a:r>
              <a:rPr lang="en-GB" dirty="0" smtClean="0">
                <a:hlinkClick r:id="rId3"/>
              </a:rPr>
              <a:t>http://www.snaga.si/zavrzena-hrana</a:t>
            </a:r>
            <a:r>
              <a:rPr lang="sl-SI" dirty="0" smtClean="0"/>
              <a:t> </a:t>
            </a:r>
          </a:p>
          <a:p>
            <a:r>
              <a:rPr lang="en-GB" dirty="0" smtClean="0">
                <a:hlinkClick r:id="rId4"/>
              </a:rPr>
              <a:t>http://ebm.si/o/sl/novice/551-zavrzena-hrana-nase-navade-in-vedenjski-vzorci-1-del</a:t>
            </a:r>
            <a:r>
              <a:rPr lang="sl-SI" dirty="0" smtClean="0"/>
              <a:t> </a:t>
            </a:r>
          </a:p>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hlinkClick r:id="rId5"/>
              </a:rPr>
              <a:t>http://www.zdus-zveza.si/revscina-in-zavrzena-hrana-paradoks-ki-ga-ne-bi-smelo-biti-copy</a:t>
            </a:r>
            <a:endParaRPr lang="sl-SI"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sl-SI" dirty="0" smtClean="0"/>
              <a:t> </a:t>
            </a:r>
            <a:r>
              <a:rPr lang="en-GB" dirty="0" smtClean="0">
                <a:hlinkClick r:id="rId6"/>
              </a:rPr>
              <a:t>http://lokalna-kakovost.si/kolicina-zavrzene-hrane-letih-zmanjsala-63-odstotkov/</a:t>
            </a:r>
            <a:r>
              <a:rPr lang="sl-SI" dirty="0" smtClean="0"/>
              <a:t> </a:t>
            </a:r>
          </a:p>
          <a:p>
            <a:pPr marL="0" marR="0" indent="0" algn="l" defTabSz="914400" rtl="0" eaLnBrk="1" fontAlgn="auto" latinLnBrk="0" hangingPunct="1">
              <a:lnSpc>
                <a:spcPct val="100000"/>
              </a:lnSpc>
              <a:spcBef>
                <a:spcPts val="0"/>
              </a:spcBef>
              <a:spcAft>
                <a:spcPts val="0"/>
              </a:spcAft>
              <a:buClrTx/>
              <a:buSzTx/>
              <a:buFontTx/>
              <a:buNone/>
              <a:tabLst/>
              <a:defRPr/>
            </a:pPr>
            <a:r>
              <a:rPr lang="sl-SI" dirty="0" smtClean="0"/>
              <a:t> </a:t>
            </a:r>
            <a:r>
              <a:rPr lang="en-GB" dirty="0" smtClean="0">
                <a:hlinkClick r:id="rId7"/>
              </a:rPr>
              <a:t>http://www.mop.gov.si/si/delovna_podrocja/odpadki/hrana_kot_odpadek/</a:t>
            </a:r>
            <a:r>
              <a:rPr lang="sl-SI" dirty="0" smtClean="0"/>
              <a:t> </a:t>
            </a:r>
            <a:endParaRPr lang="en-GB" dirty="0" smtClean="0"/>
          </a:p>
          <a:p>
            <a:endParaRPr lang="en-GB" dirty="0"/>
          </a:p>
        </p:txBody>
      </p:sp>
      <p:sp>
        <p:nvSpPr>
          <p:cNvPr id="4" name="Ograda številke diapozitiva 3"/>
          <p:cNvSpPr>
            <a:spLocks noGrp="1"/>
          </p:cNvSpPr>
          <p:nvPr>
            <p:ph type="sldNum" sz="quarter" idx="10"/>
          </p:nvPr>
        </p:nvSpPr>
        <p:spPr/>
        <p:txBody>
          <a:bodyPr/>
          <a:lstStyle/>
          <a:p>
            <a:fld id="{BBFD4EDD-3842-4937-B2E1-039F8E896C26}" type="slidenum">
              <a:rPr lang="en-GB" smtClean="0"/>
              <a:t>2</a:t>
            </a:fld>
            <a:endParaRPr lang="en-GB"/>
          </a:p>
        </p:txBody>
      </p:sp>
    </p:spTree>
    <p:extLst>
      <p:ext uri="{BB962C8B-B14F-4D97-AF65-F5344CB8AC3E}">
        <p14:creationId xmlns:p14="http://schemas.microsoft.com/office/powerpoint/2010/main" val="22566031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hlinkClick r:id="rId3"/>
              </a:rPr>
              <a:t>https://www.rtvslo.si/okolje/kmetijstvo/za-veliko-hrane-v-smeteh-so-krivi-nakupovalni-zombiji/409844</a:t>
            </a:r>
            <a:r>
              <a:rPr lang="sl-SI" dirty="0" smtClean="0"/>
              <a:t> </a:t>
            </a:r>
            <a:endParaRPr lang="en-GB" dirty="0" smtClean="0"/>
          </a:p>
          <a:p>
            <a:endParaRPr lang="en-GB" dirty="0"/>
          </a:p>
        </p:txBody>
      </p:sp>
      <p:sp>
        <p:nvSpPr>
          <p:cNvPr id="4" name="Ograda številke diapozitiva 3"/>
          <p:cNvSpPr>
            <a:spLocks noGrp="1"/>
          </p:cNvSpPr>
          <p:nvPr>
            <p:ph type="sldNum" sz="quarter" idx="10"/>
          </p:nvPr>
        </p:nvSpPr>
        <p:spPr/>
        <p:txBody>
          <a:bodyPr/>
          <a:lstStyle/>
          <a:p>
            <a:fld id="{BBFD4EDD-3842-4937-B2E1-039F8E896C26}" type="slidenum">
              <a:rPr lang="en-GB" smtClean="0"/>
              <a:t>6</a:t>
            </a:fld>
            <a:endParaRPr lang="en-GB"/>
          </a:p>
        </p:txBody>
      </p:sp>
    </p:spTree>
    <p:extLst>
      <p:ext uri="{BB962C8B-B14F-4D97-AF65-F5344CB8AC3E}">
        <p14:creationId xmlns:p14="http://schemas.microsoft.com/office/powerpoint/2010/main" val="9241112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hlinkClick r:id="rId3"/>
              </a:rPr>
              <a:t>http://lions-d129.si/lionsi-smo-opozorili-na-pereco-problematiko-lakote-v-sloveniji</a:t>
            </a:r>
            <a:r>
              <a:rPr lang="sl-SI" dirty="0" smtClean="0"/>
              <a:t> </a:t>
            </a:r>
          </a:p>
        </p:txBody>
      </p:sp>
      <p:sp>
        <p:nvSpPr>
          <p:cNvPr id="4" name="Ograda številke diapozitiva 3"/>
          <p:cNvSpPr>
            <a:spLocks noGrp="1"/>
          </p:cNvSpPr>
          <p:nvPr>
            <p:ph type="sldNum" sz="quarter" idx="10"/>
          </p:nvPr>
        </p:nvSpPr>
        <p:spPr/>
        <p:txBody>
          <a:bodyPr/>
          <a:lstStyle/>
          <a:p>
            <a:fld id="{BBFD4EDD-3842-4937-B2E1-039F8E896C26}" type="slidenum">
              <a:rPr lang="en-GB" smtClean="0"/>
              <a:t>7</a:t>
            </a:fld>
            <a:endParaRPr lang="en-GB"/>
          </a:p>
        </p:txBody>
      </p:sp>
    </p:spTree>
    <p:extLst>
      <p:ext uri="{BB962C8B-B14F-4D97-AF65-F5344CB8AC3E}">
        <p14:creationId xmlns:p14="http://schemas.microsoft.com/office/powerpoint/2010/main" val="1141519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lstStyle/>
          <a:p>
            <a:endParaRPr lang="en-GB" dirty="0"/>
          </a:p>
        </p:txBody>
      </p:sp>
      <p:sp>
        <p:nvSpPr>
          <p:cNvPr id="4" name="Ograda številke diapozitiva 3"/>
          <p:cNvSpPr>
            <a:spLocks noGrp="1"/>
          </p:cNvSpPr>
          <p:nvPr>
            <p:ph type="sldNum" sz="quarter" idx="10"/>
          </p:nvPr>
        </p:nvSpPr>
        <p:spPr/>
        <p:txBody>
          <a:bodyPr/>
          <a:lstStyle/>
          <a:p>
            <a:fld id="{BBFD4EDD-3842-4937-B2E1-039F8E896C26}" type="slidenum">
              <a:rPr lang="en-GB" smtClean="0"/>
              <a:t>8</a:t>
            </a:fld>
            <a:endParaRPr lang="en-GB"/>
          </a:p>
        </p:txBody>
      </p:sp>
    </p:spTree>
    <p:extLst>
      <p:ext uri="{BB962C8B-B14F-4D97-AF65-F5344CB8AC3E}">
        <p14:creationId xmlns:p14="http://schemas.microsoft.com/office/powerpoint/2010/main" val="21689207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Naslovni diapozitiv">
    <p:bg>
      <p:bgRef idx="1001">
        <a:schemeClr val="bg1"/>
      </p:bgRef>
    </p:bg>
    <p:spTree>
      <p:nvGrpSpPr>
        <p:cNvPr id="1" name=""/>
        <p:cNvGrpSpPr/>
        <p:nvPr/>
      </p:nvGrpSpPr>
      <p:grpSpPr>
        <a:xfrm>
          <a:off x="0" y="0"/>
          <a:ext cx="0" cy="0"/>
          <a:chOff x="0" y="0"/>
          <a:chExt cx="0" cy="0"/>
        </a:xfrm>
      </p:grpSpPr>
      <p:sp>
        <p:nvSpPr>
          <p:cNvPr id="8" name="Naslov 7"/>
          <p:cNvSpPr>
            <a:spLocks noGrp="1"/>
          </p:cNvSpPr>
          <p:nvPr>
            <p:ph type="ctrTitle"/>
          </p:nvPr>
        </p:nvSpPr>
        <p:spPr>
          <a:xfrm>
            <a:off x="2286000" y="3124200"/>
            <a:ext cx="6172200" cy="1894362"/>
          </a:xfrm>
        </p:spPr>
        <p:txBody>
          <a:bodyPr/>
          <a:lstStyle>
            <a:lvl1pPr>
              <a:defRPr b="1"/>
            </a:lvl1pPr>
          </a:lstStyle>
          <a:p>
            <a:r>
              <a:rPr kumimoji="0" lang="sl-SI" smtClean="0"/>
              <a:t>Uredite slog naslova matrice</a:t>
            </a:r>
            <a:endParaRPr kumimoji="0" lang="en-US"/>
          </a:p>
        </p:txBody>
      </p:sp>
      <p:sp>
        <p:nvSpPr>
          <p:cNvPr id="9" name="Podnaslov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sl-SI" smtClean="0"/>
              <a:t>Uredite slog podnaslova matrice</a:t>
            </a:r>
            <a:endParaRPr kumimoji="0" lang="en-US"/>
          </a:p>
        </p:txBody>
      </p:sp>
      <p:sp>
        <p:nvSpPr>
          <p:cNvPr id="28" name="Ograda datuma 27"/>
          <p:cNvSpPr>
            <a:spLocks noGrp="1"/>
          </p:cNvSpPr>
          <p:nvPr>
            <p:ph type="dt" sz="half" idx="10"/>
          </p:nvPr>
        </p:nvSpPr>
        <p:spPr bwMode="auto">
          <a:xfrm rot="5400000">
            <a:off x="7764621" y="1174097"/>
            <a:ext cx="2286000" cy="381000"/>
          </a:xfrm>
        </p:spPr>
        <p:txBody>
          <a:bodyPr/>
          <a:lstStyle/>
          <a:p>
            <a:fld id="{4BFA2F84-77F0-48F8-A604-D2F3212219E9}" type="datetimeFigureOut">
              <a:rPr lang="en-GB" smtClean="0"/>
              <a:t>14/02/2017</a:t>
            </a:fld>
            <a:endParaRPr lang="en-GB"/>
          </a:p>
        </p:txBody>
      </p:sp>
      <p:sp>
        <p:nvSpPr>
          <p:cNvPr id="17" name="Ograda noge 16"/>
          <p:cNvSpPr>
            <a:spLocks noGrp="1"/>
          </p:cNvSpPr>
          <p:nvPr>
            <p:ph type="ftr" sz="quarter" idx="11"/>
          </p:nvPr>
        </p:nvSpPr>
        <p:spPr bwMode="auto">
          <a:xfrm rot="5400000">
            <a:off x="7077269" y="4181669"/>
            <a:ext cx="3657600" cy="384048"/>
          </a:xfrm>
        </p:spPr>
        <p:txBody>
          <a:bodyPr/>
          <a:lstStyle/>
          <a:p>
            <a:endParaRPr lang="en-GB"/>
          </a:p>
        </p:txBody>
      </p:sp>
      <p:sp>
        <p:nvSpPr>
          <p:cNvPr id="10" name="Pravokotnik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Pravokotnik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Pravokotnik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Pravokotnik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aven povezovalnik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aven povezovalnik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Raven povezovalnik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Raven povezovalnik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Raven povezovalnik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Raven povezovalnik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Pravokotnik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ipsa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ipsa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ipsa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Ograda številke diapozitiva 28"/>
          <p:cNvSpPr>
            <a:spLocks noGrp="1"/>
          </p:cNvSpPr>
          <p:nvPr>
            <p:ph type="sldNum" sz="quarter" idx="12"/>
          </p:nvPr>
        </p:nvSpPr>
        <p:spPr bwMode="auto">
          <a:xfrm>
            <a:off x="1325544" y="4928702"/>
            <a:ext cx="609600" cy="517524"/>
          </a:xfrm>
        </p:spPr>
        <p:txBody>
          <a:bodyPr/>
          <a:lstStyle/>
          <a:p>
            <a:fld id="{EC04B649-1512-4D95-B706-81080D1D8485}"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kumimoji="0" lang="sl-SI" smtClean="0"/>
              <a:t>Uredite slog naslova matrice</a:t>
            </a:r>
            <a:endParaRPr kumimoji="0" lang="en-US"/>
          </a:p>
        </p:txBody>
      </p:sp>
      <p:sp>
        <p:nvSpPr>
          <p:cNvPr id="3" name="Ograda navpičnega besedila 2"/>
          <p:cNvSpPr>
            <a:spLocks noGrp="1"/>
          </p:cNvSpPr>
          <p:nvPr>
            <p:ph type="body" orient="vert" idx="1"/>
          </p:nvPr>
        </p:nvSpPr>
        <p:spPr/>
        <p:txBody>
          <a:bodyPr vert="eaVert"/>
          <a:lstStyle/>
          <a:p>
            <a:pPr lvl="0" eaLnBrk="1" latinLnBrk="0" hangingPunct="1"/>
            <a:r>
              <a:rPr lang="sl-SI" smtClean="0"/>
              <a:t>Uredite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
        <p:nvSpPr>
          <p:cNvPr id="4" name="Ograda datuma 3"/>
          <p:cNvSpPr>
            <a:spLocks noGrp="1"/>
          </p:cNvSpPr>
          <p:nvPr>
            <p:ph type="dt" sz="half" idx="10"/>
          </p:nvPr>
        </p:nvSpPr>
        <p:spPr/>
        <p:txBody>
          <a:bodyPr/>
          <a:lstStyle/>
          <a:p>
            <a:fld id="{4BFA2F84-77F0-48F8-A604-D2F3212219E9}" type="datetimeFigureOut">
              <a:rPr lang="en-GB" smtClean="0"/>
              <a:t>14/02/2017</a:t>
            </a:fld>
            <a:endParaRPr lang="en-GB"/>
          </a:p>
        </p:txBody>
      </p:sp>
      <p:sp>
        <p:nvSpPr>
          <p:cNvPr id="5" name="Ograda noge 4"/>
          <p:cNvSpPr>
            <a:spLocks noGrp="1"/>
          </p:cNvSpPr>
          <p:nvPr>
            <p:ph type="ftr" sz="quarter" idx="11"/>
          </p:nvPr>
        </p:nvSpPr>
        <p:spPr/>
        <p:txBody>
          <a:bodyPr/>
          <a:lstStyle/>
          <a:p>
            <a:endParaRPr lang="en-GB"/>
          </a:p>
        </p:txBody>
      </p:sp>
      <p:sp>
        <p:nvSpPr>
          <p:cNvPr id="6" name="Ograda številke diapozitiva 5"/>
          <p:cNvSpPr>
            <a:spLocks noGrp="1"/>
          </p:cNvSpPr>
          <p:nvPr>
            <p:ph type="sldNum" sz="quarter" idx="12"/>
          </p:nvPr>
        </p:nvSpPr>
        <p:spPr/>
        <p:txBody>
          <a:bodyPr/>
          <a:lstStyle/>
          <a:p>
            <a:fld id="{EC04B649-1512-4D95-B706-81080D1D8485}"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Navpični naslov 1"/>
          <p:cNvSpPr>
            <a:spLocks noGrp="1"/>
          </p:cNvSpPr>
          <p:nvPr>
            <p:ph type="title" orient="vert"/>
          </p:nvPr>
        </p:nvSpPr>
        <p:spPr>
          <a:xfrm>
            <a:off x="6629400" y="274639"/>
            <a:ext cx="1676400" cy="5851525"/>
          </a:xfrm>
        </p:spPr>
        <p:txBody>
          <a:bodyPr vert="eaVert"/>
          <a:lstStyle/>
          <a:p>
            <a:r>
              <a:rPr kumimoji="0" lang="sl-SI" smtClean="0"/>
              <a:t>Uredite slog naslova matrice</a:t>
            </a:r>
            <a:endParaRPr kumimoji="0" lang="en-US"/>
          </a:p>
        </p:txBody>
      </p:sp>
      <p:sp>
        <p:nvSpPr>
          <p:cNvPr id="3" name="Ograda navpičnega besedila 2"/>
          <p:cNvSpPr>
            <a:spLocks noGrp="1"/>
          </p:cNvSpPr>
          <p:nvPr>
            <p:ph type="body" orient="vert" idx="1"/>
          </p:nvPr>
        </p:nvSpPr>
        <p:spPr>
          <a:xfrm>
            <a:off x="457200" y="274638"/>
            <a:ext cx="6019800" cy="5851525"/>
          </a:xfrm>
        </p:spPr>
        <p:txBody>
          <a:bodyPr vert="eaVert"/>
          <a:lstStyle/>
          <a:p>
            <a:pPr lvl="0" eaLnBrk="1" latinLnBrk="0" hangingPunct="1"/>
            <a:r>
              <a:rPr lang="sl-SI" smtClean="0"/>
              <a:t>Uredite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
        <p:nvSpPr>
          <p:cNvPr id="4" name="Ograda datuma 3"/>
          <p:cNvSpPr>
            <a:spLocks noGrp="1"/>
          </p:cNvSpPr>
          <p:nvPr>
            <p:ph type="dt" sz="half" idx="10"/>
          </p:nvPr>
        </p:nvSpPr>
        <p:spPr/>
        <p:txBody>
          <a:bodyPr/>
          <a:lstStyle/>
          <a:p>
            <a:fld id="{4BFA2F84-77F0-48F8-A604-D2F3212219E9}" type="datetimeFigureOut">
              <a:rPr lang="en-GB" smtClean="0"/>
              <a:t>14/02/2017</a:t>
            </a:fld>
            <a:endParaRPr lang="en-GB"/>
          </a:p>
        </p:txBody>
      </p:sp>
      <p:sp>
        <p:nvSpPr>
          <p:cNvPr id="5" name="Ograda noge 4"/>
          <p:cNvSpPr>
            <a:spLocks noGrp="1"/>
          </p:cNvSpPr>
          <p:nvPr>
            <p:ph type="ftr" sz="quarter" idx="11"/>
          </p:nvPr>
        </p:nvSpPr>
        <p:spPr/>
        <p:txBody>
          <a:bodyPr/>
          <a:lstStyle/>
          <a:p>
            <a:endParaRPr lang="en-GB"/>
          </a:p>
        </p:txBody>
      </p:sp>
      <p:sp>
        <p:nvSpPr>
          <p:cNvPr id="6" name="Ograda številke diapozitiva 5"/>
          <p:cNvSpPr>
            <a:spLocks noGrp="1"/>
          </p:cNvSpPr>
          <p:nvPr>
            <p:ph type="sldNum" sz="quarter" idx="12"/>
          </p:nvPr>
        </p:nvSpPr>
        <p:spPr/>
        <p:txBody>
          <a:bodyPr/>
          <a:lstStyle/>
          <a:p>
            <a:fld id="{EC04B649-1512-4D95-B706-81080D1D8485}"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kumimoji="0" lang="sl-SI" smtClean="0"/>
              <a:t>Uredite slog naslova matrice</a:t>
            </a:r>
            <a:endParaRPr kumimoji="0" lang="en-US"/>
          </a:p>
        </p:txBody>
      </p:sp>
      <p:sp>
        <p:nvSpPr>
          <p:cNvPr id="8" name="Ograda vsebine 7"/>
          <p:cNvSpPr>
            <a:spLocks noGrp="1"/>
          </p:cNvSpPr>
          <p:nvPr>
            <p:ph sz="quarter" idx="1"/>
          </p:nvPr>
        </p:nvSpPr>
        <p:spPr>
          <a:xfrm>
            <a:off x="457200" y="1600200"/>
            <a:ext cx="7467600" cy="4873752"/>
          </a:xfrm>
        </p:spPr>
        <p:txBody>
          <a:bodyPr/>
          <a:lstStyle/>
          <a:p>
            <a:pPr lvl="0" eaLnBrk="1" latinLnBrk="0" hangingPunct="1"/>
            <a:r>
              <a:rPr lang="sl-SI" smtClean="0"/>
              <a:t>Uredite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
        <p:nvSpPr>
          <p:cNvPr id="7" name="Ograda datuma 6"/>
          <p:cNvSpPr>
            <a:spLocks noGrp="1"/>
          </p:cNvSpPr>
          <p:nvPr>
            <p:ph type="dt" sz="half" idx="14"/>
          </p:nvPr>
        </p:nvSpPr>
        <p:spPr/>
        <p:txBody>
          <a:bodyPr rtlCol="0"/>
          <a:lstStyle/>
          <a:p>
            <a:fld id="{4BFA2F84-77F0-48F8-A604-D2F3212219E9}" type="datetimeFigureOut">
              <a:rPr lang="en-GB" smtClean="0"/>
              <a:t>14/02/2017</a:t>
            </a:fld>
            <a:endParaRPr lang="en-GB"/>
          </a:p>
        </p:txBody>
      </p:sp>
      <p:sp>
        <p:nvSpPr>
          <p:cNvPr id="9" name="Ograda številke diapozitiva 8"/>
          <p:cNvSpPr>
            <a:spLocks noGrp="1"/>
          </p:cNvSpPr>
          <p:nvPr>
            <p:ph type="sldNum" sz="quarter" idx="15"/>
          </p:nvPr>
        </p:nvSpPr>
        <p:spPr/>
        <p:txBody>
          <a:bodyPr rtlCol="0"/>
          <a:lstStyle/>
          <a:p>
            <a:fld id="{EC04B649-1512-4D95-B706-81080D1D8485}" type="slidenum">
              <a:rPr lang="en-GB" smtClean="0"/>
              <a:t>‹#›</a:t>
            </a:fld>
            <a:endParaRPr lang="en-GB"/>
          </a:p>
        </p:txBody>
      </p:sp>
      <p:sp>
        <p:nvSpPr>
          <p:cNvPr id="10" name="Ograda noge 9"/>
          <p:cNvSpPr>
            <a:spLocks noGrp="1"/>
          </p:cNvSpPr>
          <p:nvPr>
            <p:ph type="ftr" sz="quarter" idx="16"/>
          </p:nvPr>
        </p:nvSpPr>
        <p:spPr/>
        <p:txBody>
          <a:bodyPr rtlCol="0"/>
          <a:lstStyle/>
          <a:p>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Glava odseka">
    <p:bg>
      <p:bgRef idx="1001">
        <a:schemeClr val="bg2"/>
      </p:bgRef>
    </p:bg>
    <p:spTree>
      <p:nvGrpSpPr>
        <p:cNvPr id="1" name=""/>
        <p:cNvGrpSpPr/>
        <p:nvPr/>
      </p:nvGrpSpPr>
      <p:grpSpPr>
        <a:xfrm>
          <a:off x="0" y="0"/>
          <a:ext cx="0" cy="0"/>
          <a:chOff x="0" y="0"/>
          <a:chExt cx="0" cy="0"/>
        </a:xfrm>
      </p:grpSpPr>
      <p:sp>
        <p:nvSpPr>
          <p:cNvPr id="2" name="Naslov 1"/>
          <p:cNvSpPr>
            <a:spLocks noGrp="1"/>
          </p:cNvSpPr>
          <p:nvPr>
            <p:ph type="title"/>
          </p:nvPr>
        </p:nvSpPr>
        <p:spPr>
          <a:xfrm>
            <a:off x="2286000" y="2895600"/>
            <a:ext cx="6172200" cy="2053590"/>
          </a:xfrm>
        </p:spPr>
        <p:txBody>
          <a:bodyPr/>
          <a:lstStyle>
            <a:lvl1pPr algn="l">
              <a:buNone/>
              <a:defRPr sz="3000" b="1" cap="small" baseline="0"/>
            </a:lvl1pPr>
          </a:lstStyle>
          <a:p>
            <a:r>
              <a:rPr kumimoji="0" lang="sl-SI" smtClean="0"/>
              <a:t>Uredite slog naslova matrice</a:t>
            </a:r>
            <a:endParaRPr kumimoji="0" lang="en-US"/>
          </a:p>
        </p:txBody>
      </p:sp>
      <p:sp>
        <p:nvSpPr>
          <p:cNvPr id="3" name="Ograda besedila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sl-SI" smtClean="0"/>
              <a:t>Uredite sloge besedila matrice</a:t>
            </a:r>
          </a:p>
        </p:txBody>
      </p:sp>
      <p:sp>
        <p:nvSpPr>
          <p:cNvPr id="4" name="Ograda datuma 3"/>
          <p:cNvSpPr>
            <a:spLocks noGrp="1"/>
          </p:cNvSpPr>
          <p:nvPr>
            <p:ph type="dt" sz="half" idx="10"/>
          </p:nvPr>
        </p:nvSpPr>
        <p:spPr bwMode="auto">
          <a:xfrm rot="5400000">
            <a:off x="7763256" y="1170432"/>
            <a:ext cx="2286000" cy="381000"/>
          </a:xfrm>
        </p:spPr>
        <p:txBody>
          <a:bodyPr/>
          <a:lstStyle/>
          <a:p>
            <a:fld id="{4BFA2F84-77F0-48F8-A604-D2F3212219E9}" type="datetimeFigureOut">
              <a:rPr lang="en-GB" smtClean="0"/>
              <a:t>14/02/2017</a:t>
            </a:fld>
            <a:endParaRPr lang="en-GB"/>
          </a:p>
        </p:txBody>
      </p:sp>
      <p:sp>
        <p:nvSpPr>
          <p:cNvPr id="5" name="Ograda noge 4"/>
          <p:cNvSpPr>
            <a:spLocks noGrp="1"/>
          </p:cNvSpPr>
          <p:nvPr>
            <p:ph type="ftr" sz="quarter" idx="11"/>
          </p:nvPr>
        </p:nvSpPr>
        <p:spPr bwMode="auto">
          <a:xfrm rot="5400000">
            <a:off x="7077456" y="4178808"/>
            <a:ext cx="3657600" cy="384048"/>
          </a:xfrm>
        </p:spPr>
        <p:txBody>
          <a:bodyPr/>
          <a:lstStyle/>
          <a:p>
            <a:endParaRPr lang="en-GB"/>
          </a:p>
        </p:txBody>
      </p:sp>
      <p:sp>
        <p:nvSpPr>
          <p:cNvPr id="9" name="Pravokotnik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Pravokotnik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ravokotnik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Pravokotnik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aven povezovalnik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aven povezovalnik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Raven povezovalnik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Raven povezovalnik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Raven povezovalnik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Pravokotnik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ipsa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ipsa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ipsa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Raven povezovalnik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Ograda številke diapozitiva 5"/>
          <p:cNvSpPr>
            <a:spLocks noGrp="1"/>
          </p:cNvSpPr>
          <p:nvPr>
            <p:ph type="sldNum" sz="quarter" idx="12"/>
          </p:nvPr>
        </p:nvSpPr>
        <p:spPr bwMode="auto">
          <a:xfrm>
            <a:off x="1340616" y="4928702"/>
            <a:ext cx="609600" cy="517524"/>
          </a:xfrm>
        </p:spPr>
        <p:txBody>
          <a:bodyPr/>
          <a:lstStyle/>
          <a:p>
            <a:fld id="{EC04B649-1512-4D95-B706-81080D1D8485}" type="slidenum">
              <a:rPr lang="en-GB" smtClean="0"/>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kumimoji="0" lang="sl-SI" smtClean="0"/>
              <a:t>Uredite slog naslova matrice</a:t>
            </a:r>
            <a:endParaRPr kumimoji="0" lang="en-US"/>
          </a:p>
        </p:txBody>
      </p:sp>
      <p:sp>
        <p:nvSpPr>
          <p:cNvPr id="5" name="Ograda datuma 4"/>
          <p:cNvSpPr>
            <a:spLocks noGrp="1"/>
          </p:cNvSpPr>
          <p:nvPr>
            <p:ph type="dt" sz="half" idx="10"/>
          </p:nvPr>
        </p:nvSpPr>
        <p:spPr/>
        <p:txBody>
          <a:bodyPr/>
          <a:lstStyle/>
          <a:p>
            <a:fld id="{4BFA2F84-77F0-48F8-A604-D2F3212219E9}" type="datetimeFigureOut">
              <a:rPr lang="en-GB" smtClean="0"/>
              <a:t>14/02/2017</a:t>
            </a:fld>
            <a:endParaRPr lang="en-GB"/>
          </a:p>
        </p:txBody>
      </p:sp>
      <p:sp>
        <p:nvSpPr>
          <p:cNvPr id="6" name="Ograda noge 5"/>
          <p:cNvSpPr>
            <a:spLocks noGrp="1"/>
          </p:cNvSpPr>
          <p:nvPr>
            <p:ph type="ftr" sz="quarter" idx="11"/>
          </p:nvPr>
        </p:nvSpPr>
        <p:spPr/>
        <p:txBody>
          <a:bodyPr/>
          <a:lstStyle/>
          <a:p>
            <a:endParaRPr lang="en-GB"/>
          </a:p>
        </p:txBody>
      </p:sp>
      <p:sp>
        <p:nvSpPr>
          <p:cNvPr id="7" name="Ograda številke diapozitiva 6"/>
          <p:cNvSpPr>
            <a:spLocks noGrp="1"/>
          </p:cNvSpPr>
          <p:nvPr>
            <p:ph type="sldNum" sz="quarter" idx="12"/>
          </p:nvPr>
        </p:nvSpPr>
        <p:spPr/>
        <p:txBody>
          <a:bodyPr/>
          <a:lstStyle/>
          <a:p>
            <a:fld id="{EC04B649-1512-4D95-B706-81080D1D8485}" type="slidenum">
              <a:rPr lang="en-GB" smtClean="0"/>
              <a:t>‹#›</a:t>
            </a:fld>
            <a:endParaRPr lang="en-GB"/>
          </a:p>
        </p:txBody>
      </p:sp>
      <p:sp>
        <p:nvSpPr>
          <p:cNvPr id="9" name="Ograda vsebine 8"/>
          <p:cNvSpPr>
            <a:spLocks noGrp="1"/>
          </p:cNvSpPr>
          <p:nvPr>
            <p:ph sz="quarter" idx="1"/>
          </p:nvPr>
        </p:nvSpPr>
        <p:spPr>
          <a:xfrm>
            <a:off x="457200" y="1600200"/>
            <a:ext cx="3657600" cy="4572000"/>
          </a:xfrm>
        </p:spPr>
        <p:txBody>
          <a:bodyPr/>
          <a:lstStyle/>
          <a:p>
            <a:pPr lvl="0" eaLnBrk="1" latinLnBrk="0" hangingPunct="1"/>
            <a:r>
              <a:rPr lang="sl-SI" smtClean="0"/>
              <a:t>Uredite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
        <p:nvSpPr>
          <p:cNvPr id="11" name="Ograda vsebine 10"/>
          <p:cNvSpPr>
            <a:spLocks noGrp="1"/>
          </p:cNvSpPr>
          <p:nvPr>
            <p:ph sz="quarter" idx="2"/>
          </p:nvPr>
        </p:nvSpPr>
        <p:spPr>
          <a:xfrm>
            <a:off x="4270248" y="1600200"/>
            <a:ext cx="3657600" cy="4572000"/>
          </a:xfrm>
        </p:spPr>
        <p:txBody>
          <a:bodyPr/>
          <a:lstStyle/>
          <a:p>
            <a:pPr lvl="0" eaLnBrk="1" latinLnBrk="0" hangingPunct="1"/>
            <a:r>
              <a:rPr lang="sl-SI" smtClean="0"/>
              <a:t>Uredite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Naslov 1"/>
          <p:cNvSpPr>
            <a:spLocks noGrp="1"/>
          </p:cNvSpPr>
          <p:nvPr>
            <p:ph type="title"/>
          </p:nvPr>
        </p:nvSpPr>
        <p:spPr>
          <a:xfrm>
            <a:off x="457200" y="273050"/>
            <a:ext cx="7543800" cy="1143000"/>
          </a:xfrm>
        </p:spPr>
        <p:txBody>
          <a:bodyPr anchor="b"/>
          <a:lstStyle>
            <a:lvl1pPr>
              <a:defRPr/>
            </a:lvl1pPr>
          </a:lstStyle>
          <a:p>
            <a:r>
              <a:rPr kumimoji="0" lang="sl-SI" smtClean="0"/>
              <a:t>Uredite slog naslova matrice</a:t>
            </a:r>
            <a:endParaRPr kumimoji="0" lang="en-US"/>
          </a:p>
        </p:txBody>
      </p:sp>
      <p:sp>
        <p:nvSpPr>
          <p:cNvPr id="7" name="Ograda datuma 6"/>
          <p:cNvSpPr>
            <a:spLocks noGrp="1"/>
          </p:cNvSpPr>
          <p:nvPr>
            <p:ph type="dt" sz="half" idx="10"/>
          </p:nvPr>
        </p:nvSpPr>
        <p:spPr/>
        <p:txBody>
          <a:bodyPr/>
          <a:lstStyle/>
          <a:p>
            <a:fld id="{4BFA2F84-77F0-48F8-A604-D2F3212219E9}" type="datetimeFigureOut">
              <a:rPr lang="en-GB" smtClean="0"/>
              <a:t>14/02/2017</a:t>
            </a:fld>
            <a:endParaRPr lang="en-GB"/>
          </a:p>
        </p:txBody>
      </p:sp>
      <p:sp>
        <p:nvSpPr>
          <p:cNvPr id="8" name="Ograda noge 7"/>
          <p:cNvSpPr>
            <a:spLocks noGrp="1"/>
          </p:cNvSpPr>
          <p:nvPr>
            <p:ph type="ftr" sz="quarter" idx="11"/>
          </p:nvPr>
        </p:nvSpPr>
        <p:spPr/>
        <p:txBody>
          <a:bodyPr/>
          <a:lstStyle/>
          <a:p>
            <a:endParaRPr lang="en-GB"/>
          </a:p>
        </p:txBody>
      </p:sp>
      <p:sp>
        <p:nvSpPr>
          <p:cNvPr id="9" name="Ograda številke diapozitiva 8"/>
          <p:cNvSpPr>
            <a:spLocks noGrp="1"/>
          </p:cNvSpPr>
          <p:nvPr>
            <p:ph type="sldNum" sz="quarter" idx="12"/>
          </p:nvPr>
        </p:nvSpPr>
        <p:spPr/>
        <p:txBody>
          <a:bodyPr/>
          <a:lstStyle/>
          <a:p>
            <a:fld id="{EC04B649-1512-4D95-B706-81080D1D8485}" type="slidenum">
              <a:rPr lang="en-GB" smtClean="0"/>
              <a:t>‹#›</a:t>
            </a:fld>
            <a:endParaRPr lang="en-GB"/>
          </a:p>
        </p:txBody>
      </p:sp>
      <p:sp>
        <p:nvSpPr>
          <p:cNvPr id="11" name="Ograda vsebine 10"/>
          <p:cNvSpPr>
            <a:spLocks noGrp="1"/>
          </p:cNvSpPr>
          <p:nvPr>
            <p:ph sz="quarter" idx="2"/>
          </p:nvPr>
        </p:nvSpPr>
        <p:spPr>
          <a:xfrm>
            <a:off x="457200" y="2362200"/>
            <a:ext cx="3657600" cy="3886200"/>
          </a:xfrm>
        </p:spPr>
        <p:txBody>
          <a:bodyPr/>
          <a:lstStyle/>
          <a:p>
            <a:pPr lvl="0" eaLnBrk="1" latinLnBrk="0" hangingPunct="1"/>
            <a:r>
              <a:rPr lang="sl-SI" smtClean="0"/>
              <a:t>Uredite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
        <p:nvSpPr>
          <p:cNvPr id="13" name="Ograda vsebine 12"/>
          <p:cNvSpPr>
            <a:spLocks noGrp="1"/>
          </p:cNvSpPr>
          <p:nvPr>
            <p:ph sz="quarter" idx="4"/>
          </p:nvPr>
        </p:nvSpPr>
        <p:spPr>
          <a:xfrm>
            <a:off x="4371975" y="2362200"/>
            <a:ext cx="3657600" cy="3886200"/>
          </a:xfrm>
        </p:spPr>
        <p:txBody>
          <a:bodyPr/>
          <a:lstStyle/>
          <a:p>
            <a:pPr lvl="0" eaLnBrk="1" latinLnBrk="0" hangingPunct="1"/>
            <a:r>
              <a:rPr lang="sl-SI" smtClean="0"/>
              <a:t>Uredite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
        <p:nvSpPr>
          <p:cNvPr id="12" name="Ograda besedila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sl-SI" smtClean="0"/>
              <a:t>Uredite sloge besedila matrice</a:t>
            </a:r>
          </a:p>
        </p:txBody>
      </p:sp>
      <p:sp>
        <p:nvSpPr>
          <p:cNvPr id="14" name="Ograda besedila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sl-SI" smtClean="0"/>
              <a:t>Uredite sloge besedila matrice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kumimoji="0" lang="sl-SI" smtClean="0"/>
              <a:t>Uredite slog naslova matrice</a:t>
            </a:r>
            <a:endParaRPr kumimoji="0" lang="en-US"/>
          </a:p>
        </p:txBody>
      </p:sp>
      <p:sp>
        <p:nvSpPr>
          <p:cNvPr id="6" name="Ograda datuma 5"/>
          <p:cNvSpPr>
            <a:spLocks noGrp="1"/>
          </p:cNvSpPr>
          <p:nvPr>
            <p:ph type="dt" sz="half" idx="10"/>
          </p:nvPr>
        </p:nvSpPr>
        <p:spPr/>
        <p:txBody>
          <a:bodyPr rtlCol="0"/>
          <a:lstStyle/>
          <a:p>
            <a:fld id="{4BFA2F84-77F0-48F8-A604-D2F3212219E9}" type="datetimeFigureOut">
              <a:rPr lang="en-GB" smtClean="0"/>
              <a:t>14/02/2017</a:t>
            </a:fld>
            <a:endParaRPr lang="en-GB"/>
          </a:p>
        </p:txBody>
      </p:sp>
      <p:sp>
        <p:nvSpPr>
          <p:cNvPr id="7" name="Ograda številke diapozitiva 6"/>
          <p:cNvSpPr>
            <a:spLocks noGrp="1"/>
          </p:cNvSpPr>
          <p:nvPr>
            <p:ph type="sldNum" sz="quarter" idx="11"/>
          </p:nvPr>
        </p:nvSpPr>
        <p:spPr/>
        <p:txBody>
          <a:bodyPr rtlCol="0"/>
          <a:lstStyle/>
          <a:p>
            <a:fld id="{EC04B649-1512-4D95-B706-81080D1D8485}" type="slidenum">
              <a:rPr lang="en-GB" smtClean="0"/>
              <a:t>‹#›</a:t>
            </a:fld>
            <a:endParaRPr lang="en-GB"/>
          </a:p>
        </p:txBody>
      </p:sp>
      <p:sp>
        <p:nvSpPr>
          <p:cNvPr id="8" name="Ograda noge 7"/>
          <p:cNvSpPr>
            <a:spLocks noGrp="1"/>
          </p:cNvSpPr>
          <p:nvPr>
            <p:ph type="ftr" sz="quarter" idx="12"/>
          </p:nvPr>
        </p:nvSpPr>
        <p:spPr/>
        <p:txBody>
          <a:bodyPr rtlCol="0"/>
          <a:lstStyle/>
          <a:p>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Ograda datuma 1"/>
          <p:cNvSpPr>
            <a:spLocks noGrp="1"/>
          </p:cNvSpPr>
          <p:nvPr>
            <p:ph type="dt" sz="half" idx="10"/>
          </p:nvPr>
        </p:nvSpPr>
        <p:spPr/>
        <p:txBody>
          <a:bodyPr/>
          <a:lstStyle/>
          <a:p>
            <a:fld id="{4BFA2F84-77F0-48F8-A604-D2F3212219E9}" type="datetimeFigureOut">
              <a:rPr lang="en-GB" smtClean="0"/>
              <a:t>14/02/2017</a:t>
            </a:fld>
            <a:endParaRPr lang="en-GB"/>
          </a:p>
        </p:txBody>
      </p:sp>
      <p:sp>
        <p:nvSpPr>
          <p:cNvPr id="3" name="Ograda noge 2"/>
          <p:cNvSpPr>
            <a:spLocks noGrp="1"/>
          </p:cNvSpPr>
          <p:nvPr>
            <p:ph type="ftr" sz="quarter" idx="11"/>
          </p:nvPr>
        </p:nvSpPr>
        <p:spPr/>
        <p:txBody>
          <a:bodyPr/>
          <a:lstStyle/>
          <a:p>
            <a:endParaRPr lang="en-GB"/>
          </a:p>
        </p:txBody>
      </p:sp>
      <p:sp>
        <p:nvSpPr>
          <p:cNvPr id="4" name="Ograda številke diapozitiva 3"/>
          <p:cNvSpPr>
            <a:spLocks noGrp="1"/>
          </p:cNvSpPr>
          <p:nvPr>
            <p:ph type="sldNum" sz="quarter" idx="12"/>
          </p:nvPr>
        </p:nvSpPr>
        <p:spPr/>
        <p:txBody>
          <a:bodyPr/>
          <a:lstStyle/>
          <a:p>
            <a:fld id="{EC04B649-1512-4D95-B706-81080D1D8485}"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1_Naslov in vsebina">
    <p:bg>
      <p:bgRef idx="1001">
        <a:schemeClr val="bg1"/>
      </p:bgRef>
    </p:bg>
    <p:spTree>
      <p:nvGrpSpPr>
        <p:cNvPr id="1" name=""/>
        <p:cNvGrpSpPr/>
        <p:nvPr/>
      </p:nvGrpSpPr>
      <p:grpSpPr>
        <a:xfrm>
          <a:off x="0" y="0"/>
          <a:ext cx="0" cy="0"/>
          <a:chOff x="0" y="0"/>
          <a:chExt cx="0" cy="0"/>
        </a:xfrm>
      </p:grpSpPr>
      <p:sp>
        <p:nvSpPr>
          <p:cNvPr id="10" name="Raven povezovalnik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Naslov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sl-SI" smtClean="0"/>
              <a:t>Uredite slog naslova matrice</a:t>
            </a:r>
            <a:endParaRPr kumimoji="0" lang="en-US"/>
          </a:p>
        </p:txBody>
      </p:sp>
      <p:sp>
        <p:nvSpPr>
          <p:cNvPr id="3" name="Ograda besedila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sl-SI" smtClean="0"/>
              <a:t>Uredite sloge besedila matrice</a:t>
            </a:r>
          </a:p>
        </p:txBody>
      </p:sp>
      <p:sp>
        <p:nvSpPr>
          <p:cNvPr id="8" name="Raven povezovalnik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Raven povezovalnik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Raven povezovalnik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Pravokotnik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aven povezovalnik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ipsa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Ograda vsebine 17"/>
          <p:cNvSpPr>
            <a:spLocks noGrp="1"/>
          </p:cNvSpPr>
          <p:nvPr>
            <p:ph sz="quarter" idx="1"/>
          </p:nvPr>
        </p:nvSpPr>
        <p:spPr>
          <a:xfrm>
            <a:off x="304800" y="274320"/>
            <a:ext cx="5638800" cy="6327648"/>
          </a:xfrm>
        </p:spPr>
        <p:txBody>
          <a:bodyPr/>
          <a:lstStyle/>
          <a:p>
            <a:pPr lvl="0" eaLnBrk="1" latinLnBrk="0" hangingPunct="1"/>
            <a:r>
              <a:rPr lang="sl-SI" smtClean="0"/>
              <a:t>Uredite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
        <p:nvSpPr>
          <p:cNvPr id="21" name="Ograda datuma 20"/>
          <p:cNvSpPr>
            <a:spLocks noGrp="1"/>
          </p:cNvSpPr>
          <p:nvPr>
            <p:ph type="dt" sz="half" idx="14"/>
          </p:nvPr>
        </p:nvSpPr>
        <p:spPr/>
        <p:txBody>
          <a:bodyPr rtlCol="0"/>
          <a:lstStyle/>
          <a:p>
            <a:fld id="{4BFA2F84-77F0-48F8-A604-D2F3212219E9}" type="datetimeFigureOut">
              <a:rPr lang="en-GB" smtClean="0"/>
              <a:t>14/02/2017</a:t>
            </a:fld>
            <a:endParaRPr lang="en-GB"/>
          </a:p>
        </p:txBody>
      </p:sp>
      <p:sp>
        <p:nvSpPr>
          <p:cNvPr id="22" name="Ograda številke diapozitiva 21"/>
          <p:cNvSpPr>
            <a:spLocks noGrp="1"/>
          </p:cNvSpPr>
          <p:nvPr>
            <p:ph type="sldNum" sz="quarter" idx="15"/>
          </p:nvPr>
        </p:nvSpPr>
        <p:spPr/>
        <p:txBody>
          <a:bodyPr rtlCol="0"/>
          <a:lstStyle/>
          <a:p>
            <a:fld id="{EC04B649-1512-4D95-B706-81080D1D8485}" type="slidenum">
              <a:rPr lang="en-GB" smtClean="0"/>
              <a:t>‹#›</a:t>
            </a:fld>
            <a:endParaRPr lang="en-GB"/>
          </a:p>
        </p:txBody>
      </p:sp>
      <p:sp>
        <p:nvSpPr>
          <p:cNvPr id="23" name="Ograda noge 22"/>
          <p:cNvSpPr>
            <a:spLocks noGrp="1"/>
          </p:cNvSpPr>
          <p:nvPr>
            <p:ph type="ftr" sz="quarter" idx="16"/>
          </p:nvPr>
        </p:nvSpPr>
        <p:spPr/>
        <p:txBody>
          <a:bodyPr rtlCol="0"/>
          <a:lstStyle/>
          <a:p>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Naslov in slika">
    <p:spTree>
      <p:nvGrpSpPr>
        <p:cNvPr id="1" name=""/>
        <p:cNvGrpSpPr/>
        <p:nvPr/>
      </p:nvGrpSpPr>
      <p:grpSpPr>
        <a:xfrm>
          <a:off x="0" y="0"/>
          <a:ext cx="0" cy="0"/>
          <a:chOff x="0" y="0"/>
          <a:chExt cx="0" cy="0"/>
        </a:xfrm>
      </p:grpSpPr>
      <p:sp>
        <p:nvSpPr>
          <p:cNvPr id="9" name="Raven povezovalnik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ipsa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Naslov 1"/>
          <p:cNvSpPr>
            <a:spLocks noGrp="1"/>
          </p:cNvSpPr>
          <p:nvPr>
            <p:ph type="title"/>
          </p:nvPr>
        </p:nvSpPr>
        <p:spPr>
          <a:xfrm rot="5400000">
            <a:off x="3350133" y="3200400"/>
            <a:ext cx="6309360" cy="457200"/>
          </a:xfrm>
        </p:spPr>
        <p:txBody>
          <a:bodyPr anchor="b"/>
          <a:lstStyle>
            <a:lvl1pPr algn="l">
              <a:buNone/>
              <a:defRPr sz="2000" b="1"/>
            </a:lvl1pPr>
          </a:lstStyle>
          <a:p>
            <a:r>
              <a:rPr kumimoji="0" lang="sl-SI" smtClean="0"/>
              <a:t>Uredite slog naslova matrice</a:t>
            </a:r>
            <a:endParaRPr kumimoji="0" lang="en-US"/>
          </a:p>
        </p:txBody>
      </p:sp>
      <p:sp>
        <p:nvSpPr>
          <p:cNvPr id="3" name="Ograda slik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sl-SI" smtClean="0"/>
              <a:t>Kliknite ikono, če želite dodati sliko</a:t>
            </a:r>
            <a:endParaRPr kumimoji="0" lang="en-US" dirty="0"/>
          </a:p>
        </p:txBody>
      </p:sp>
      <p:sp>
        <p:nvSpPr>
          <p:cNvPr id="4" name="Ograda besedila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sl-SI" smtClean="0"/>
              <a:t>Uredite sloge besedila matrice</a:t>
            </a:r>
          </a:p>
        </p:txBody>
      </p:sp>
      <p:sp>
        <p:nvSpPr>
          <p:cNvPr id="10" name="Raven povezovalnik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Pravokotnik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aven povezovalnik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Raven povezovalnik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Raven povezovalnik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Ograda datuma 16"/>
          <p:cNvSpPr>
            <a:spLocks noGrp="1"/>
          </p:cNvSpPr>
          <p:nvPr>
            <p:ph type="dt" sz="half" idx="10"/>
          </p:nvPr>
        </p:nvSpPr>
        <p:spPr/>
        <p:txBody>
          <a:bodyPr rtlCol="0"/>
          <a:lstStyle/>
          <a:p>
            <a:fld id="{4BFA2F84-77F0-48F8-A604-D2F3212219E9}" type="datetimeFigureOut">
              <a:rPr lang="en-GB" smtClean="0"/>
              <a:t>14/02/2017</a:t>
            </a:fld>
            <a:endParaRPr lang="en-GB"/>
          </a:p>
        </p:txBody>
      </p:sp>
      <p:sp>
        <p:nvSpPr>
          <p:cNvPr id="18" name="Ograda številke diapozitiva 17"/>
          <p:cNvSpPr>
            <a:spLocks noGrp="1"/>
          </p:cNvSpPr>
          <p:nvPr>
            <p:ph type="sldNum" sz="quarter" idx="11"/>
          </p:nvPr>
        </p:nvSpPr>
        <p:spPr/>
        <p:txBody>
          <a:bodyPr rtlCol="0"/>
          <a:lstStyle/>
          <a:p>
            <a:fld id="{EC04B649-1512-4D95-B706-81080D1D8485}" type="slidenum">
              <a:rPr lang="en-GB" smtClean="0"/>
              <a:t>‹#›</a:t>
            </a:fld>
            <a:endParaRPr lang="en-GB"/>
          </a:p>
        </p:txBody>
      </p:sp>
      <p:sp>
        <p:nvSpPr>
          <p:cNvPr id="21" name="Ograda noge 20"/>
          <p:cNvSpPr>
            <a:spLocks noGrp="1"/>
          </p:cNvSpPr>
          <p:nvPr>
            <p:ph type="ftr" sz="quarter" idx="12"/>
          </p:nvPr>
        </p:nvSpPr>
        <p:spPr/>
        <p:txBody>
          <a:bodyPr rtlCol="0"/>
          <a:lstStyle/>
          <a:p>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Raven povezovalnik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Ograda naslova 21"/>
          <p:cNvSpPr>
            <a:spLocks noGrp="1"/>
          </p:cNvSpPr>
          <p:nvPr>
            <p:ph type="title"/>
          </p:nvPr>
        </p:nvSpPr>
        <p:spPr>
          <a:xfrm>
            <a:off x="457200" y="274638"/>
            <a:ext cx="7467600" cy="1143000"/>
          </a:xfrm>
          <a:prstGeom prst="rect">
            <a:avLst/>
          </a:prstGeom>
        </p:spPr>
        <p:txBody>
          <a:bodyPr vert="horz" anchor="b">
            <a:normAutofit/>
          </a:bodyPr>
          <a:lstStyle/>
          <a:p>
            <a:r>
              <a:rPr kumimoji="0" lang="sl-SI" smtClean="0"/>
              <a:t>Uredite slog naslova matrice</a:t>
            </a:r>
            <a:endParaRPr kumimoji="0" lang="en-US"/>
          </a:p>
        </p:txBody>
      </p:sp>
      <p:sp>
        <p:nvSpPr>
          <p:cNvPr id="13" name="Ograda besedila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sl-SI" smtClean="0"/>
              <a:t>Uredite sloge besedila matrice</a:t>
            </a:r>
          </a:p>
          <a:p>
            <a:pPr lvl="1" eaLnBrk="1" latinLnBrk="0" hangingPunct="1"/>
            <a:r>
              <a:rPr kumimoji="0" lang="sl-SI" smtClean="0"/>
              <a:t>Druga raven</a:t>
            </a:r>
          </a:p>
          <a:p>
            <a:pPr lvl="2" eaLnBrk="1" latinLnBrk="0" hangingPunct="1"/>
            <a:r>
              <a:rPr kumimoji="0" lang="sl-SI" smtClean="0"/>
              <a:t>Tretja raven</a:t>
            </a:r>
          </a:p>
          <a:p>
            <a:pPr lvl="3" eaLnBrk="1" latinLnBrk="0" hangingPunct="1"/>
            <a:r>
              <a:rPr kumimoji="0" lang="sl-SI" smtClean="0"/>
              <a:t>Četrta raven</a:t>
            </a:r>
          </a:p>
          <a:p>
            <a:pPr lvl="4" eaLnBrk="1" latinLnBrk="0" hangingPunct="1"/>
            <a:r>
              <a:rPr kumimoji="0" lang="sl-SI" smtClean="0"/>
              <a:t>Peta raven</a:t>
            </a:r>
            <a:endParaRPr kumimoji="0" lang="en-US"/>
          </a:p>
        </p:txBody>
      </p:sp>
      <p:sp>
        <p:nvSpPr>
          <p:cNvPr id="14" name="Ograda datuma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4BFA2F84-77F0-48F8-A604-D2F3212219E9}" type="datetimeFigureOut">
              <a:rPr lang="en-GB" smtClean="0"/>
              <a:t>14/02/2017</a:t>
            </a:fld>
            <a:endParaRPr lang="en-GB"/>
          </a:p>
        </p:txBody>
      </p:sp>
      <p:sp>
        <p:nvSpPr>
          <p:cNvPr id="3" name="Ograda noge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GB"/>
          </a:p>
        </p:txBody>
      </p:sp>
      <p:sp>
        <p:nvSpPr>
          <p:cNvPr id="7" name="Raven povezovalnik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Raven povezovalnik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Pravokotnik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aven povezovalnik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ipsa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grada številke diapozitiva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EC04B649-1512-4D95-B706-81080D1D8485}"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p:txBody>
          <a:bodyPr>
            <a:normAutofit/>
          </a:bodyPr>
          <a:lstStyle/>
          <a:p>
            <a:r>
              <a:rPr lang="en-GB" b="0" dirty="0"/>
              <a:t>General Food Law and Food Hygiene Legislation </a:t>
            </a:r>
            <a:endParaRPr lang="en-GB" dirty="0"/>
          </a:p>
        </p:txBody>
      </p:sp>
      <p:sp>
        <p:nvSpPr>
          <p:cNvPr id="3" name="Podnaslov 2"/>
          <p:cNvSpPr>
            <a:spLocks noGrp="1"/>
          </p:cNvSpPr>
          <p:nvPr>
            <p:ph type="subTitle" idx="1"/>
          </p:nvPr>
        </p:nvSpPr>
        <p:spPr/>
        <p:txBody>
          <a:bodyPr/>
          <a:lstStyle/>
          <a:p>
            <a:r>
              <a:rPr lang="sl-SI" dirty="0" err="1" smtClean="0"/>
              <a:t>Slovenia</a:t>
            </a:r>
            <a:endParaRPr lang="en-GB" dirty="0"/>
          </a:p>
        </p:txBody>
      </p:sp>
      <p:pic>
        <p:nvPicPr>
          <p:cNvPr id="4" name="Picture 2" descr="d:\Users\Uporabnik\Desktop\DPP\Erasmus + 2016\screen-shot-2016-09-26-at-104328_main.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71800" y="188640"/>
            <a:ext cx="3227226" cy="21385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02801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395536" y="260648"/>
            <a:ext cx="7467600" cy="724942"/>
          </a:xfrm>
        </p:spPr>
        <p:txBody>
          <a:bodyPr/>
          <a:lstStyle/>
          <a:p>
            <a:r>
              <a:rPr lang="sl-SI" dirty="0" err="1" smtClean="0"/>
              <a:t>Slovenia	</a:t>
            </a:r>
            <a:endParaRPr lang="en-GB" dirty="0"/>
          </a:p>
        </p:txBody>
      </p:sp>
      <p:sp>
        <p:nvSpPr>
          <p:cNvPr id="3" name="Ograda vsebine 2"/>
          <p:cNvSpPr>
            <a:spLocks noGrp="1"/>
          </p:cNvSpPr>
          <p:nvPr>
            <p:ph sz="quarter" idx="1"/>
          </p:nvPr>
        </p:nvSpPr>
        <p:spPr>
          <a:xfrm>
            <a:off x="457200" y="1052736"/>
            <a:ext cx="8363272" cy="5421216"/>
          </a:xfrm>
        </p:spPr>
        <p:txBody>
          <a:bodyPr/>
          <a:lstStyle/>
          <a:p>
            <a:r>
              <a:rPr lang="sl-SI" dirty="0" smtClean="0"/>
              <a:t>7</a:t>
            </a:r>
            <a:r>
              <a:rPr lang="en-GB" dirty="0" smtClean="0"/>
              <a:t>2 </a:t>
            </a:r>
            <a:r>
              <a:rPr lang="en-GB" dirty="0"/>
              <a:t>kg </a:t>
            </a:r>
            <a:r>
              <a:rPr lang="sl-SI" dirty="0" err="1" smtClean="0"/>
              <a:t>of</a:t>
            </a:r>
            <a:r>
              <a:rPr lang="sl-SI" dirty="0" smtClean="0"/>
              <a:t> </a:t>
            </a:r>
            <a:r>
              <a:rPr lang="sl-SI" dirty="0" err="1" smtClean="0"/>
              <a:t>food</a:t>
            </a:r>
            <a:r>
              <a:rPr lang="sl-SI" dirty="0"/>
              <a:t> </a:t>
            </a:r>
            <a:r>
              <a:rPr lang="sl-SI" dirty="0" err="1" smtClean="0"/>
              <a:t>per</a:t>
            </a:r>
            <a:r>
              <a:rPr lang="sl-SI" dirty="0" smtClean="0"/>
              <a:t> </a:t>
            </a:r>
            <a:r>
              <a:rPr lang="sl-SI" dirty="0" err="1" smtClean="0"/>
              <a:t>person</a:t>
            </a:r>
            <a:r>
              <a:rPr lang="sl-SI" dirty="0" smtClean="0"/>
              <a:t> </a:t>
            </a:r>
            <a:r>
              <a:rPr lang="sl-SI" dirty="0" err="1" smtClean="0"/>
              <a:t>trown</a:t>
            </a:r>
            <a:r>
              <a:rPr lang="sl-SI" dirty="0" smtClean="0"/>
              <a:t> </a:t>
            </a:r>
            <a:r>
              <a:rPr lang="sl-SI" dirty="0" err="1" smtClean="0"/>
              <a:t>away</a:t>
            </a:r>
            <a:r>
              <a:rPr lang="sl-SI" dirty="0" smtClean="0"/>
              <a:t> </a:t>
            </a:r>
            <a:r>
              <a:rPr lang="sl-SI" dirty="0" err="1" smtClean="0"/>
              <a:t>annually</a:t>
            </a:r>
            <a:r>
              <a:rPr lang="sl-SI" dirty="0" smtClean="0"/>
              <a:t> </a:t>
            </a:r>
          </a:p>
          <a:p>
            <a:r>
              <a:rPr lang="sl-SI" dirty="0" smtClean="0"/>
              <a:t>I</a:t>
            </a:r>
            <a:r>
              <a:rPr lang="en-GB" dirty="0" smtClean="0"/>
              <a:t>n</a:t>
            </a:r>
            <a:r>
              <a:rPr lang="sl-SI" dirty="0" smtClean="0"/>
              <a:t> </a:t>
            </a:r>
            <a:r>
              <a:rPr lang="sl-SI" dirty="0" err="1" smtClean="0"/>
              <a:t>the</a:t>
            </a:r>
            <a:r>
              <a:rPr lang="sl-SI" dirty="0" smtClean="0"/>
              <a:t> last</a:t>
            </a:r>
            <a:r>
              <a:rPr lang="en-GB" dirty="0" smtClean="0"/>
              <a:t> </a:t>
            </a:r>
            <a:r>
              <a:rPr lang="en-GB" dirty="0"/>
              <a:t>five </a:t>
            </a:r>
            <a:r>
              <a:rPr lang="en-GB" dirty="0" smtClean="0"/>
              <a:t>years</a:t>
            </a:r>
            <a:r>
              <a:rPr lang="sl-SI" dirty="0" smtClean="0"/>
              <a:t>,</a:t>
            </a:r>
            <a:r>
              <a:rPr lang="en-GB" dirty="0" smtClean="0"/>
              <a:t> </a:t>
            </a:r>
            <a:r>
              <a:rPr lang="sl-SI" dirty="0"/>
              <a:t>t</a:t>
            </a:r>
            <a:r>
              <a:rPr lang="en-GB" dirty="0" smtClean="0"/>
              <a:t>he </a:t>
            </a:r>
            <a:r>
              <a:rPr lang="en-GB" dirty="0"/>
              <a:t>amount of food waste in Slovenia </a:t>
            </a:r>
            <a:r>
              <a:rPr lang="en-GB" dirty="0" smtClean="0"/>
              <a:t>fell </a:t>
            </a:r>
            <a:r>
              <a:rPr lang="en-GB" dirty="0"/>
              <a:t>by 63 </a:t>
            </a:r>
            <a:r>
              <a:rPr lang="en-GB" dirty="0" smtClean="0"/>
              <a:t>percent</a:t>
            </a:r>
            <a:endParaRPr lang="sl-SI" dirty="0" smtClean="0"/>
          </a:p>
          <a:p>
            <a:r>
              <a:rPr lang="sl-SI" dirty="0"/>
              <a:t>A</a:t>
            </a:r>
            <a:r>
              <a:rPr lang="en-GB" dirty="0" smtClean="0"/>
              <a:t>mong </a:t>
            </a:r>
            <a:r>
              <a:rPr lang="en-GB" dirty="0"/>
              <a:t>all stakeholders in the food chain </a:t>
            </a:r>
            <a:r>
              <a:rPr lang="sl-SI" dirty="0" err="1" smtClean="0"/>
              <a:t>the</a:t>
            </a:r>
            <a:r>
              <a:rPr lang="sl-SI" dirty="0" smtClean="0"/>
              <a:t> most </a:t>
            </a:r>
            <a:r>
              <a:rPr lang="en-GB" dirty="0" smtClean="0"/>
              <a:t>food </a:t>
            </a:r>
            <a:r>
              <a:rPr lang="sl-SI" dirty="0" smtClean="0"/>
              <a:t>is </a:t>
            </a:r>
            <a:r>
              <a:rPr lang="en-GB" dirty="0" smtClean="0"/>
              <a:t>discarded </a:t>
            </a:r>
            <a:r>
              <a:rPr lang="sl-SI" dirty="0" err="1" smtClean="0"/>
              <a:t>by</a:t>
            </a:r>
            <a:r>
              <a:rPr lang="sl-SI" dirty="0" smtClean="0"/>
              <a:t> </a:t>
            </a:r>
            <a:r>
              <a:rPr lang="en-GB" dirty="0" smtClean="0"/>
              <a:t>household</a:t>
            </a:r>
            <a:r>
              <a:rPr lang="sl-SI" dirty="0" smtClean="0"/>
              <a:t>s</a:t>
            </a:r>
          </a:p>
          <a:p>
            <a:r>
              <a:rPr lang="sl-SI" dirty="0" err="1" smtClean="0"/>
              <a:t>Projects</a:t>
            </a:r>
            <a:r>
              <a:rPr lang="sl-SI" dirty="0" smtClean="0"/>
              <a:t> </a:t>
            </a:r>
            <a:r>
              <a:rPr lang="sl-SI" dirty="0" err="1"/>
              <a:t>by</a:t>
            </a:r>
            <a:r>
              <a:rPr lang="sl-SI" dirty="0"/>
              <a:t> </a:t>
            </a:r>
            <a:r>
              <a:rPr lang="sl-SI" dirty="0" err="1"/>
              <a:t>public</a:t>
            </a:r>
            <a:r>
              <a:rPr lang="sl-SI" dirty="0"/>
              <a:t> </a:t>
            </a:r>
            <a:r>
              <a:rPr lang="sl-SI" dirty="0" err="1"/>
              <a:t>waste</a:t>
            </a:r>
            <a:r>
              <a:rPr lang="sl-SI" dirty="0"/>
              <a:t> </a:t>
            </a:r>
            <a:r>
              <a:rPr lang="sl-SI" dirty="0" err="1" smtClean="0"/>
              <a:t>companies</a:t>
            </a:r>
            <a:r>
              <a:rPr lang="sl-SI" dirty="0" smtClean="0"/>
              <a:t> </a:t>
            </a:r>
            <a:r>
              <a:rPr lang="sl-SI" dirty="0" err="1" smtClean="0"/>
              <a:t>addressing</a:t>
            </a:r>
            <a:r>
              <a:rPr lang="sl-SI" dirty="0" smtClean="0"/>
              <a:t> </a:t>
            </a:r>
            <a:r>
              <a:rPr lang="sl-SI" dirty="0" err="1" smtClean="0"/>
              <a:t>the</a:t>
            </a:r>
            <a:r>
              <a:rPr lang="sl-SI" dirty="0" smtClean="0"/>
              <a:t> </a:t>
            </a:r>
            <a:r>
              <a:rPr lang="sl-SI" dirty="0" err="1" smtClean="0"/>
              <a:t>issue</a:t>
            </a:r>
            <a:endParaRPr lang="sl-SI" dirty="0" smtClean="0"/>
          </a:p>
          <a:p>
            <a:endParaRPr lang="en-GB" dirty="0"/>
          </a:p>
        </p:txBody>
      </p:sp>
      <p:pic>
        <p:nvPicPr>
          <p:cNvPr id="1027" name="Picture 3" descr="d:\Users\Uporabnik\Desktop\preno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47864" y="3807605"/>
            <a:ext cx="4824536" cy="26124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771665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en-GB" dirty="0"/>
              <a:t>Rules on the general labelling of </a:t>
            </a:r>
            <a:r>
              <a:rPr lang="en-GB" dirty="0" err="1"/>
              <a:t>prepackaged</a:t>
            </a:r>
            <a:r>
              <a:rPr lang="en-GB" dirty="0"/>
              <a:t> foodstuffs</a:t>
            </a:r>
          </a:p>
        </p:txBody>
      </p:sp>
      <p:sp>
        <p:nvSpPr>
          <p:cNvPr id="3" name="Ograda vsebine 2"/>
          <p:cNvSpPr>
            <a:spLocks noGrp="1"/>
          </p:cNvSpPr>
          <p:nvPr>
            <p:ph sz="quarter" idx="1"/>
          </p:nvPr>
        </p:nvSpPr>
        <p:spPr/>
        <p:txBody>
          <a:bodyPr>
            <a:normAutofit/>
          </a:bodyPr>
          <a:lstStyle/>
          <a:p>
            <a:r>
              <a:rPr lang="en-GB" dirty="0" smtClean="0"/>
              <a:t>foodstuffs that </a:t>
            </a:r>
            <a:r>
              <a:rPr lang="en-GB" dirty="0"/>
              <a:t>have elapsed date of minimum </a:t>
            </a:r>
            <a:r>
              <a:rPr lang="en-GB" dirty="0" smtClean="0"/>
              <a:t>durability</a:t>
            </a:r>
            <a:r>
              <a:rPr lang="sl-SI" dirty="0" smtClean="0"/>
              <a:t> </a:t>
            </a:r>
            <a:r>
              <a:rPr lang="sl-SI" dirty="0" err="1" smtClean="0"/>
              <a:t>can</a:t>
            </a:r>
            <a:r>
              <a:rPr lang="sl-SI" dirty="0" smtClean="0"/>
              <a:t> </a:t>
            </a:r>
            <a:r>
              <a:rPr lang="sl-SI" dirty="0" err="1" smtClean="0"/>
              <a:t>be</a:t>
            </a:r>
            <a:r>
              <a:rPr lang="sl-SI" dirty="0" smtClean="0"/>
              <a:t> sold</a:t>
            </a:r>
            <a:r>
              <a:rPr lang="sl-SI" dirty="0"/>
              <a:t> </a:t>
            </a:r>
            <a:r>
              <a:rPr lang="sl-SI" dirty="0" smtClean="0"/>
              <a:t>(</a:t>
            </a:r>
            <a:r>
              <a:rPr lang="sl-SI" dirty="0" err="1" smtClean="0"/>
              <a:t>since</a:t>
            </a:r>
            <a:r>
              <a:rPr lang="sl-SI" dirty="0" smtClean="0"/>
              <a:t> </a:t>
            </a:r>
            <a:r>
              <a:rPr lang="sl-SI" dirty="0" err="1" smtClean="0"/>
              <a:t>May</a:t>
            </a:r>
            <a:r>
              <a:rPr lang="sl-SI" dirty="0" smtClean="0"/>
              <a:t> 2014)</a:t>
            </a:r>
          </a:p>
          <a:p>
            <a:r>
              <a:rPr lang="en-GB" dirty="0" smtClean="0"/>
              <a:t>Until </a:t>
            </a:r>
            <a:r>
              <a:rPr lang="en-GB" dirty="0"/>
              <a:t>the implementation of this policy </a:t>
            </a:r>
            <a:r>
              <a:rPr lang="sl-SI" dirty="0" smtClean="0"/>
              <a:t>it </a:t>
            </a:r>
            <a:r>
              <a:rPr lang="en-GB" dirty="0" smtClean="0"/>
              <a:t>w</a:t>
            </a:r>
            <a:r>
              <a:rPr lang="sl-SI" dirty="0" smtClean="0"/>
              <a:t>as </a:t>
            </a:r>
            <a:r>
              <a:rPr lang="en-GB" dirty="0" smtClean="0"/>
              <a:t>not </a:t>
            </a:r>
            <a:r>
              <a:rPr lang="en-GB" dirty="0"/>
              <a:t>allowed to market foods that have elapsed date of </a:t>
            </a:r>
            <a:r>
              <a:rPr lang="sl-SI" dirty="0" err="1" smtClean="0"/>
              <a:t>use</a:t>
            </a:r>
            <a:r>
              <a:rPr lang="sl-SI" dirty="0" smtClean="0"/>
              <a:t> </a:t>
            </a:r>
            <a:r>
              <a:rPr lang="en-GB" dirty="0" smtClean="0"/>
              <a:t>or </a:t>
            </a:r>
            <a:r>
              <a:rPr lang="en-GB" dirty="0"/>
              <a:t>date of minimum </a:t>
            </a:r>
            <a:r>
              <a:rPr lang="en-GB" dirty="0" smtClean="0"/>
              <a:t>durability</a:t>
            </a:r>
            <a:endParaRPr lang="sl-SI" dirty="0" smtClean="0"/>
          </a:p>
          <a:p>
            <a:r>
              <a:rPr lang="en-GB" dirty="0"/>
              <a:t>sharing of surplus food of the utmost importance for socially disadvantaged groups</a:t>
            </a:r>
            <a:endParaRPr lang="sl-SI" dirty="0"/>
          </a:p>
          <a:p>
            <a:endParaRPr lang="en-GB" dirty="0"/>
          </a:p>
        </p:txBody>
      </p:sp>
    </p:spTree>
    <p:extLst>
      <p:ext uri="{BB962C8B-B14F-4D97-AF65-F5344CB8AC3E}">
        <p14:creationId xmlns:p14="http://schemas.microsoft.com/office/powerpoint/2010/main" val="4682991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err="1" smtClean="0"/>
              <a:t>Legislation</a:t>
            </a:r>
            <a:endParaRPr lang="en-GB" dirty="0"/>
          </a:p>
        </p:txBody>
      </p:sp>
      <p:pic>
        <p:nvPicPr>
          <p:cNvPr id="2050" name="Picture 2" descr="d:\Users\Uporabnik\Desktop\prenos (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3848" y="2132856"/>
            <a:ext cx="2952328" cy="4354685"/>
          </a:xfrm>
          <a:prstGeom prst="rect">
            <a:avLst/>
          </a:prstGeom>
          <a:noFill/>
          <a:extLst>
            <a:ext uri="{909E8E84-426E-40DD-AFC4-6F175D3DCCD1}">
              <a14:hiddenFill xmlns:a14="http://schemas.microsoft.com/office/drawing/2010/main">
                <a:solidFill>
                  <a:srgbClr val="FFFFFF"/>
                </a:solidFill>
              </a14:hiddenFill>
            </a:ext>
          </a:extLst>
        </p:spPr>
      </p:pic>
      <p:sp>
        <p:nvSpPr>
          <p:cNvPr id="3" name="Ograda vsebine 2"/>
          <p:cNvSpPr>
            <a:spLocks noGrp="1"/>
          </p:cNvSpPr>
          <p:nvPr>
            <p:ph sz="quarter" idx="1"/>
          </p:nvPr>
        </p:nvSpPr>
        <p:spPr/>
        <p:txBody>
          <a:bodyPr/>
          <a:lstStyle/>
          <a:p>
            <a:r>
              <a:rPr lang="sl-SI" dirty="0" err="1" smtClean="0"/>
              <a:t>Mandatory</a:t>
            </a:r>
            <a:r>
              <a:rPr lang="sl-SI" dirty="0" smtClean="0"/>
              <a:t> </a:t>
            </a:r>
            <a:r>
              <a:rPr lang="sl-SI" dirty="0" err="1" smtClean="0"/>
              <a:t>recycling</a:t>
            </a:r>
            <a:r>
              <a:rPr lang="sl-SI" dirty="0" smtClean="0"/>
              <a:t> </a:t>
            </a:r>
            <a:r>
              <a:rPr lang="sl-SI" dirty="0" err="1" smtClean="0"/>
              <a:t>of</a:t>
            </a:r>
            <a:r>
              <a:rPr lang="sl-SI" dirty="0" smtClean="0"/>
              <a:t> </a:t>
            </a:r>
            <a:r>
              <a:rPr lang="sl-SI" dirty="0" err="1" smtClean="0"/>
              <a:t>food</a:t>
            </a:r>
            <a:r>
              <a:rPr lang="sl-SI" dirty="0" smtClean="0"/>
              <a:t> </a:t>
            </a:r>
            <a:r>
              <a:rPr lang="sl-SI" dirty="0" err="1" smtClean="0"/>
              <a:t>waste</a:t>
            </a:r>
            <a:endParaRPr lang="sl-SI" dirty="0" smtClean="0"/>
          </a:p>
          <a:p>
            <a:endParaRPr lang="sl-SI" dirty="0"/>
          </a:p>
        </p:txBody>
      </p:sp>
    </p:spTree>
    <p:extLst>
      <p:ext uri="{BB962C8B-B14F-4D97-AF65-F5344CB8AC3E}">
        <p14:creationId xmlns:p14="http://schemas.microsoft.com/office/powerpoint/2010/main" val="31258737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67544" y="332656"/>
            <a:ext cx="7467600" cy="652934"/>
          </a:xfrm>
        </p:spPr>
        <p:txBody>
          <a:bodyPr/>
          <a:lstStyle/>
          <a:p>
            <a:r>
              <a:rPr lang="sl-SI" b="1" dirty="0" smtClean="0"/>
              <a:t>TAX BREAKS</a:t>
            </a:r>
            <a:endParaRPr lang="en-GB" dirty="0"/>
          </a:p>
        </p:txBody>
      </p:sp>
      <p:sp>
        <p:nvSpPr>
          <p:cNvPr id="3" name="Ograda vsebine 2"/>
          <p:cNvSpPr>
            <a:spLocks noGrp="1"/>
          </p:cNvSpPr>
          <p:nvPr>
            <p:ph sz="quarter" idx="1"/>
          </p:nvPr>
        </p:nvSpPr>
        <p:spPr>
          <a:xfrm>
            <a:off x="457200" y="1124744"/>
            <a:ext cx="7859216" cy="5349208"/>
          </a:xfrm>
        </p:spPr>
        <p:txBody>
          <a:bodyPr>
            <a:normAutofit lnSpcReduction="10000"/>
          </a:bodyPr>
          <a:lstStyle/>
          <a:p>
            <a:r>
              <a:rPr lang="en-US" dirty="0" smtClean="0"/>
              <a:t>In 2013, Slovenia </a:t>
            </a:r>
            <a:r>
              <a:rPr lang="sl-SI" dirty="0" smtClean="0"/>
              <a:t>(</a:t>
            </a:r>
            <a:r>
              <a:rPr lang="sl-SI" dirty="0" err="1" smtClean="0"/>
              <a:t>with</a:t>
            </a:r>
            <a:r>
              <a:rPr lang="sl-SI" dirty="0" smtClean="0"/>
              <a:t> </a:t>
            </a:r>
            <a:r>
              <a:rPr lang="sl-SI" dirty="0" err="1" smtClean="0"/>
              <a:t>the</a:t>
            </a:r>
            <a:r>
              <a:rPr lang="sl-SI" dirty="0" smtClean="0"/>
              <a:t> </a:t>
            </a:r>
            <a:r>
              <a:rPr lang="sl-SI" dirty="0" err="1" smtClean="0"/>
              <a:t>aim</a:t>
            </a:r>
            <a:r>
              <a:rPr lang="sl-SI" dirty="0" smtClean="0"/>
              <a:t> </a:t>
            </a:r>
            <a:r>
              <a:rPr lang="sl-SI" dirty="0" err="1" smtClean="0"/>
              <a:t>of</a:t>
            </a:r>
            <a:r>
              <a:rPr lang="en-US" dirty="0" smtClean="0"/>
              <a:t> preventing food to become a waste</a:t>
            </a:r>
            <a:r>
              <a:rPr lang="sl-SI" dirty="0" smtClean="0"/>
              <a:t>)</a:t>
            </a:r>
            <a:r>
              <a:rPr lang="en-US" dirty="0" smtClean="0"/>
              <a:t> introduced </a:t>
            </a:r>
            <a:r>
              <a:rPr lang="en-US" b="1" dirty="0" smtClean="0"/>
              <a:t>tax relief for donations to humanitarian organizations </a:t>
            </a:r>
            <a:r>
              <a:rPr lang="en-US" dirty="0" smtClean="0"/>
              <a:t>for food donations.</a:t>
            </a:r>
          </a:p>
          <a:p>
            <a:r>
              <a:rPr lang="en-US" dirty="0" smtClean="0"/>
              <a:t>This includes all companies in the field of food industry and retailers who donate food to humanitarian organizations.</a:t>
            </a:r>
          </a:p>
          <a:p>
            <a:r>
              <a:rPr lang="sl-SI" dirty="0" smtClean="0"/>
              <a:t>To </a:t>
            </a:r>
            <a:r>
              <a:rPr lang="en-US" dirty="0" smtClean="0"/>
              <a:t>address food waste generated throughout the food chain: farmers, food industry, retailers, caterers and consumers, </a:t>
            </a:r>
            <a:r>
              <a:rPr lang="en-US" b="1" dirty="0" smtClean="0"/>
              <a:t>at the beginning of the chain</a:t>
            </a:r>
            <a:r>
              <a:rPr lang="en-US" dirty="0" smtClean="0"/>
              <a:t>, in primary production, it would be good to allow farmers the possibility that their agricultural products and goods are donated to humanitarian organizations. Now they do not have the possibility of exercising the tax relief for donations.</a:t>
            </a:r>
          </a:p>
        </p:txBody>
      </p:sp>
    </p:spTree>
    <p:extLst>
      <p:ext uri="{BB962C8B-B14F-4D97-AF65-F5344CB8AC3E}">
        <p14:creationId xmlns:p14="http://schemas.microsoft.com/office/powerpoint/2010/main" val="2522535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r>
              <a:rPr lang="sl-SI" dirty="0" err="1" smtClean="0"/>
              <a:t>Good</a:t>
            </a:r>
            <a:r>
              <a:rPr lang="sl-SI" dirty="0" smtClean="0"/>
              <a:t> </a:t>
            </a:r>
            <a:r>
              <a:rPr lang="sl-SI" dirty="0" err="1" smtClean="0"/>
              <a:t>practices</a:t>
            </a:r>
            <a:r>
              <a:rPr lang="sl-SI" dirty="0" smtClean="0"/>
              <a:t>: </a:t>
            </a:r>
            <a:r>
              <a:rPr lang="en-GB" dirty="0"/>
              <a:t>Donating </a:t>
            </a:r>
            <a:r>
              <a:rPr lang="sl-SI" dirty="0" err="1"/>
              <a:t>of</a:t>
            </a:r>
            <a:r>
              <a:rPr lang="sl-SI" dirty="0"/>
              <a:t> </a:t>
            </a:r>
            <a:r>
              <a:rPr lang="en-GB" dirty="0"/>
              <a:t>surplus food </a:t>
            </a:r>
            <a:r>
              <a:rPr lang="sl-SI" dirty="0" err="1"/>
              <a:t>by</a:t>
            </a:r>
            <a:r>
              <a:rPr lang="sl-SI" dirty="0"/>
              <a:t> </a:t>
            </a:r>
            <a:r>
              <a:rPr lang="en-GB" dirty="0"/>
              <a:t>Slovenian retailers</a:t>
            </a:r>
            <a:r>
              <a:rPr lang="sl-SI" dirty="0"/>
              <a:t> </a:t>
            </a:r>
            <a:endParaRPr lang="en-GB" dirty="0"/>
          </a:p>
        </p:txBody>
      </p:sp>
      <p:sp>
        <p:nvSpPr>
          <p:cNvPr id="3" name="Ograda vsebine 2"/>
          <p:cNvSpPr>
            <a:spLocks noGrp="1"/>
          </p:cNvSpPr>
          <p:nvPr>
            <p:ph sz="quarter" idx="1"/>
          </p:nvPr>
        </p:nvSpPr>
        <p:spPr/>
        <p:txBody>
          <a:bodyPr>
            <a:normAutofit/>
          </a:bodyPr>
          <a:lstStyle/>
          <a:p>
            <a:r>
              <a:rPr lang="sl-SI" dirty="0" smtClean="0"/>
              <a:t>A </a:t>
            </a:r>
            <a:r>
              <a:rPr lang="en-GB" dirty="0" smtClean="0"/>
              <a:t>surplus is </a:t>
            </a:r>
            <a:r>
              <a:rPr lang="en-GB" b="1" dirty="0"/>
              <a:t>already prepared </a:t>
            </a:r>
            <a:r>
              <a:rPr lang="en-GB" b="1" dirty="0" smtClean="0"/>
              <a:t>food</a:t>
            </a:r>
            <a:r>
              <a:rPr lang="sl-SI" dirty="0" smtClean="0"/>
              <a:t>,</a:t>
            </a:r>
            <a:r>
              <a:rPr lang="en-GB" dirty="0" smtClean="0"/>
              <a:t> </a:t>
            </a:r>
            <a:r>
              <a:rPr lang="en-GB" dirty="0"/>
              <a:t>such as sliced salami, which </a:t>
            </a:r>
            <a:r>
              <a:rPr lang="sl-SI" dirty="0" err="1" smtClean="0"/>
              <a:t>was</a:t>
            </a:r>
            <a:r>
              <a:rPr lang="sl-SI" dirty="0" smtClean="0"/>
              <a:t> </a:t>
            </a:r>
            <a:r>
              <a:rPr lang="sl-SI" dirty="0" err="1" smtClean="0"/>
              <a:t>left</a:t>
            </a:r>
            <a:r>
              <a:rPr lang="sl-SI" dirty="0" smtClean="0"/>
              <a:t> </a:t>
            </a:r>
            <a:r>
              <a:rPr lang="sl-SI" dirty="0" err="1" smtClean="0"/>
              <a:t>unsold</a:t>
            </a:r>
            <a:r>
              <a:rPr lang="sl-SI" dirty="0" smtClean="0"/>
              <a:t>, or </a:t>
            </a:r>
            <a:r>
              <a:rPr lang="en-GB" b="1" dirty="0" smtClean="0"/>
              <a:t>food</a:t>
            </a:r>
            <a:r>
              <a:rPr lang="en-GB" b="1" dirty="0"/>
              <a:t>, which will </a:t>
            </a:r>
            <a:r>
              <a:rPr lang="sl-SI" b="1" dirty="0" err="1" smtClean="0"/>
              <a:t>expire</a:t>
            </a:r>
            <a:r>
              <a:rPr lang="sl-SI" b="1" dirty="0" smtClean="0"/>
              <a:t> </a:t>
            </a:r>
            <a:r>
              <a:rPr lang="en-GB" b="1" dirty="0" smtClean="0"/>
              <a:t>in </a:t>
            </a:r>
            <a:r>
              <a:rPr lang="en-GB" b="1" dirty="0"/>
              <a:t>two </a:t>
            </a:r>
            <a:r>
              <a:rPr lang="en-GB" b="1" dirty="0" smtClean="0"/>
              <a:t>days</a:t>
            </a:r>
            <a:r>
              <a:rPr lang="en-GB" dirty="0" smtClean="0"/>
              <a:t>.</a:t>
            </a:r>
            <a:endParaRPr lang="sl-SI" dirty="0" smtClean="0"/>
          </a:p>
          <a:p>
            <a:r>
              <a:rPr lang="sl-SI" dirty="0"/>
              <a:t>H</a:t>
            </a:r>
            <a:r>
              <a:rPr lang="en-GB" dirty="0" err="1" smtClean="0"/>
              <a:t>umanitarian</a:t>
            </a:r>
            <a:r>
              <a:rPr lang="en-GB" dirty="0" smtClean="0"/>
              <a:t> </a:t>
            </a:r>
            <a:r>
              <a:rPr lang="en-GB" dirty="0"/>
              <a:t>organizations in all major cities have developed a very good model, under the auspices of the </a:t>
            </a:r>
            <a:r>
              <a:rPr lang="en-GB" dirty="0" smtClean="0"/>
              <a:t>Lions</a:t>
            </a:r>
            <a:r>
              <a:rPr lang="sl-SI" dirty="0" smtClean="0"/>
              <a:t> </a:t>
            </a:r>
            <a:r>
              <a:rPr lang="sl-SI" dirty="0" err="1" smtClean="0"/>
              <a:t>Club</a:t>
            </a:r>
            <a:r>
              <a:rPr lang="en-GB" dirty="0" smtClean="0"/>
              <a:t>, </a:t>
            </a:r>
            <a:r>
              <a:rPr lang="en-GB" dirty="0"/>
              <a:t>the Red Cross, </a:t>
            </a:r>
            <a:r>
              <a:rPr lang="sl-SI" dirty="0" smtClean="0"/>
              <a:t>K</a:t>
            </a:r>
            <a:r>
              <a:rPr lang="en-GB" dirty="0" err="1" smtClean="0"/>
              <a:t>aritas</a:t>
            </a:r>
            <a:r>
              <a:rPr lang="en-GB" dirty="0"/>
              <a:t>, Slovenian Philanthropy, etc., </a:t>
            </a:r>
            <a:r>
              <a:rPr lang="sl-SI" dirty="0" smtClean="0"/>
              <a:t>w</a:t>
            </a:r>
            <a:r>
              <a:rPr lang="en-GB" dirty="0" err="1" smtClean="0"/>
              <a:t>hich</a:t>
            </a:r>
            <a:r>
              <a:rPr lang="en-GB" dirty="0" smtClean="0"/>
              <a:t> </a:t>
            </a:r>
            <a:r>
              <a:rPr lang="en-GB" dirty="0"/>
              <a:t>are </a:t>
            </a:r>
            <a:r>
              <a:rPr lang="sl-SI" dirty="0" err="1" smtClean="0"/>
              <a:t>connected</a:t>
            </a:r>
            <a:r>
              <a:rPr lang="sl-SI" dirty="0" smtClean="0"/>
              <a:t> to </a:t>
            </a:r>
            <a:r>
              <a:rPr lang="sl-SI" dirty="0" err="1" smtClean="0"/>
              <a:t>women</a:t>
            </a:r>
            <a:r>
              <a:rPr lang="sl-SI" dirty="0" smtClean="0"/>
              <a:t> </a:t>
            </a:r>
            <a:r>
              <a:rPr lang="sl-SI" dirty="0" err="1" smtClean="0"/>
              <a:t>shelters</a:t>
            </a:r>
            <a:r>
              <a:rPr lang="en-GB" dirty="0" smtClean="0"/>
              <a:t>, </a:t>
            </a:r>
            <a:r>
              <a:rPr lang="en-GB" dirty="0"/>
              <a:t>retirement homes, shelters for the homeless and all those </a:t>
            </a:r>
            <a:r>
              <a:rPr lang="sl-SI" dirty="0" err="1" smtClean="0"/>
              <a:t>who</a:t>
            </a:r>
            <a:r>
              <a:rPr lang="sl-SI" dirty="0" smtClean="0"/>
              <a:t> </a:t>
            </a:r>
            <a:r>
              <a:rPr lang="en-GB" dirty="0"/>
              <a:t>need </a:t>
            </a:r>
            <a:r>
              <a:rPr lang="en-GB" dirty="0" smtClean="0"/>
              <a:t>food. </a:t>
            </a:r>
            <a:endParaRPr lang="sl-SI" dirty="0" smtClean="0"/>
          </a:p>
          <a:p>
            <a:r>
              <a:rPr lang="sl-SI" dirty="0" smtClean="0"/>
              <a:t>T</a:t>
            </a:r>
            <a:r>
              <a:rPr lang="en-GB" dirty="0" smtClean="0"/>
              <a:t>he </a:t>
            </a:r>
            <a:r>
              <a:rPr lang="en-GB" dirty="0"/>
              <a:t>biggest problem is the logistics</a:t>
            </a:r>
            <a:r>
              <a:rPr lang="en-GB" dirty="0" smtClean="0"/>
              <a:t>, </a:t>
            </a:r>
            <a:r>
              <a:rPr lang="en-GB" dirty="0"/>
              <a:t>which is currently completely left to volunteering. </a:t>
            </a:r>
            <a:endParaRPr lang="sl-SI" dirty="0" smtClean="0"/>
          </a:p>
        </p:txBody>
      </p:sp>
    </p:spTree>
    <p:extLst>
      <p:ext uri="{BB962C8B-B14F-4D97-AF65-F5344CB8AC3E}">
        <p14:creationId xmlns:p14="http://schemas.microsoft.com/office/powerpoint/2010/main" val="30863653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LIONS CLUB SLOVENIA</a:t>
            </a:r>
            <a:endParaRPr lang="en-GB" dirty="0"/>
          </a:p>
        </p:txBody>
      </p:sp>
      <p:sp>
        <p:nvSpPr>
          <p:cNvPr id="3" name="Ograda vsebine 2"/>
          <p:cNvSpPr>
            <a:spLocks noGrp="1"/>
          </p:cNvSpPr>
          <p:nvPr>
            <p:ph sz="quarter" idx="1"/>
          </p:nvPr>
        </p:nvSpPr>
        <p:spPr/>
        <p:txBody>
          <a:bodyPr>
            <a:normAutofit/>
          </a:bodyPr>
          <a:lstStyle/>
          <a:p>
            <a:r>
              <a:rPr lang="sl-SI" dirty="0" smtClean="0"/>
              <a:t>In 2015, 226 </a:t>
            </a:r>
            <a:r>
              <a:rPr lang="sl-SI" dirty="0" err="1" smtClean="0"/>
              <a:t>tons</a:t>
            </a:r>
            <a:r>
              <a:rPr lang="sl-SI" dirty="0" smtClean="0"/>
              <a:t> </a:t>
            </a:r>
            <a:r>
              <a:rPr lang="sl-SI" dirty="0" err="1" smtClean="0"/>
              <a:t>of</a:t>
            </a:r>
            <a:r>
              <a:rPr lang="sl-SI" dirty="0" smtClean="0"/>
              <a:t> </a:t>
            </a:r>
            <a:r>
              <a:rPr lang="sl-SI" dirty="0" err="1" smtClean="0"/>
              <a:t>food</a:t>
            </a:r>
            <a:r>
              <a:rPr lang="sl-SI" dirty="0" smtClean="0"/>
              <a:t> </a:t>
            </a:r>
            <a:r>
              <a:rPr lang="sl-SI" dirty="0" err="1" smtClean="0"/>
              <a:t>was</a:t>
            </a:r>
            <a:r>
              <a:rPr lang="sl-SI" dirty="0" smtClean="0"/>
              <a:t> </a:t>
            </a:r>
            <a:r>
              <a:rPr lang="sl-SI" dirty="0" err="1" smtClean="0"/>
              <a:t>collected</a:t>
            </a:r>
            <a:r>
              <a:rPr lang="sl-SI" dirty="0" smtClean="0"/>
              <a:t> </a:t>
            </a:r>
            <a:r>
              <a:rPr lang="sl-SI" dirty="0" err="1" smtClean="0"/>
              <a:t>and</a:t>
            </a:r>
            <a:r>
              <a:rPr lang="sl-SI" dirty="0" smtClean="0"/>
              <a:t> </a:t>
            </a:r>
            <a:r>
              <a:rPr lang="sl-SI" dirty="0" err="1" smtClean="0"/>
              <a:t>distributed</a:t>
            </a:r>
            <a:endParaRPr lang="sl-SI" dirty="0" smtClean="0"/>
          </a:p>
          <a:p>
            <a:r>
              <a:rPr lang="en-GB" dirty="0"/>
              <a:t>Every day after </a:t>
            </a:r>
            <a:r>
              <a:rPr lang="sl-SI" dirty="0" err="1"/>
              <a:t>supermarkets</a:t>
            </a:r>
            <a:r>
              <a:rPr lang="sl-SI" dirty="0"/>
              <a:t> </a:t>
            </a:r>
            <a:r>
              <a:rPr lang="en-GB" dirty="0" smtClean="0"/>
              <a:t>clos</a:t>
            </a:r>
            <a:r>
              <a:rPr lang="sl-SI" dirty="0" smtClean="0"/>
              <a:t>e</a:t>
            </a:r>
            <a:r>
              <a:rPr lang="en-GB" dirty="0" smtClean="0"/>
              <a:t> more </a:t>
            </a:r>
            <a:r>
              <a:rPr lang="en-GB" dirty="0"/>
              <a:t>than 200 members of Lions clubs </a:t>
            </a:r>
            <a:r>
              <a:rPr lang="sl-SI" dirty="0" err="1" smtClean="0"/>
              <a:t>collect</a:t>
            </a:r>
            <a:r>
              <a:rPr lang="sl-SI" dirty="0" smtClean="0"/>
              <a:t> </a:t>
            </a:r>
            <a:r>
              <a:rPr lang="en-GB" dirty="0" smtClean="0"/>
              <a:t>food </a:t>
            </a:r>
            <a:r>
              <a:rPr lang="en-GB" dirty="0"/>
              <a:t>in 66 stores </a:t>
            </a:r>
            <a:r>
              <a:rPr lang="sl-SI" dirty="0" smtClean="0"/>
              <a:t>(</a:t>
            </a:r>
            <a:r>
              <a:rPr lang="en-GB" dirty="0" smtClean="0"/>
              <a:t>Mercator</a:t>
            </a:r>
            <a:r>
              <a:rPr lang="en-GB" dirty="0"/>
              <a:t>, Tus and </a:t>
            </a:r>
            <a:r>
              <a:rPr lang="en-GB" dirty="0" err="1" smtClean="0"/>
              <a:t>Špar</a:t>
            </a:r>
            <a:r>
              <a:rPr lang="sl-SI" dirty="0" smtClean="0"/>
              <a:t>)</a:t>
            </a:r>
            <a:r>
              <a:rPr lang="en-GB" dirty="0" smtClean="0"/>
              <a:t> </a:t>
            </a:r>
            <a:r>
              <a:rPr lang="en-GB" dirty="0"/>
              <a:t>and </a:t>
            </a:r>
            <a:r>
              <a:rPr lang="en-GB" dirty="0" smtClean="0"/>
              <a:t>deliver</a:t>
            </a:r>
            <a:r>
              <a:rPr lang="sl-SI" dirty="0" smtClean="0"/>
              <a:t> it </a:t>
            </a:r>
            <a:r>
              <a:rPr lang="en-GB" dirty="0" smtClean="0"/>
              <a:t>to </a:t>
            </a:r>
            <a:r>
              <a:rPr lang="en-GB" dirty="0"/>
              <a:t>different </a:t>
            </a:r>
            <a:r>
              <a:rPr lang="en-GB" dirty="0" smtClean="0"/>
              <a:t>recipients. </a:t>
            </a:r>
            <a:endParaRPr lang="sl-SI" dirty="0" smtClean="0"/>
          </a:p>
          <a:p>
            <a:r>
              <a:rPr lang="sl-SI" dirty="0"/>
              <a:t>t</a:t>
            </a:r>
            <a:r>
              <a:rPr lang="en-GB" dirty="0" smtClean="0"/>
              <a:t>he project </a:t>
            </a:r>
            <a:r>
              <a:rPr lang="sl-SI" dirty="0" smtClean="0"/>
              <a:t>is</a:t>
            </a:r>
            <a:r>
              <a:rPr lang="en-GB" dirty="0" smtClean="0"/>
              <a:t>completely </a:t>
            </a:r>
            <a:r>
              <a:rPr lang="en-GB" dirty="0"/>
              <a:t>non-profit </a:t>
            </a:r>
            <a:r>
              <a:rPr lang="sl-SI" dirty="0" err="1" smtClean="0"/>
              <a:t>and</a:t>
            </a:r>
            <a:r>
              <a:rPr lang="sl-SI" dirty="0" smtClean="0"/>
              <a:t> </a:t>
            </a:r>
            <a:r>
              <a:rPr lang="en-GB" dirty="0" smtClean="0"/>
              <a:t>works </a:t>
            </a:r>
            <a:r>
              <a:rPr lang="en-GB" dirty="0"/>
              <a:t>exclusively on a voluntary </a:t>
            </a:r>
            <a:r>
              <a:rPr lang="en-GB" dirty="0" smtClean="0"/>
              <a:t>basis</a:t>
            </a:r>
            <a:endParaRPr lang="sl-SI" dirty="0" smtClean="0"/>
          </a:p>
          <a:p>
            <a:r>
              <a:rPr lang="sl-SI" dirty="0" err="1" smtClean="0"/>
              <a:t>They</a:t>
            </a:r>
            <a:r>
              <a:rPr lang="sl-SI" dirty="0" smtClean="0"/>
              <a:t> </a:t>
            </a:r>
            <a:r>
              <a:rPr lang="en-GB" dirty="0" err="1" smtClean="0"/>
              <a:t>tr</a:t>
            </a:r>
            <a:r>
              <a:rPr lang="sl-SI" dirty="0" err="1" smtClean="0"/>
              <a:t>ied</a:t>
            </a:r>
            <a:r>
              <a:rPr lang="en-GB" dirty="0" smtClean="0"/>
              <a:t> </a:t>
            </a:r>
            <a:r>
              <a:rPr lang="sl-SI" dirty="0" err="1" smtClean="0"/>
              <a:t>collecting</a:t>
            </a:r>
            <a:r>
              <a:rPr lang="en-GB" dirty="0" smtClean="0"/>
              <a:t> </a:t>
            </a:r>
            <a:r>
              <a:rPr lang="en-GB" dirty="0"/>
              <a:t>hot meals </a:t>
            </a:r>
            <a:r>
              <a:rPr lang="sl-SI" dirty="0" smtClean="0"/>
              <a:t>in </a:t>
            </a:r>
            <a:r>
              <a:rPr lang="sl-SI" dirty="0" err="1" smtClean="0"/>
              <a:t>the</a:t>
            </a:r>
            <a:r>
              <a:rPr lang="sl-SI" dirty="0" smtClean="0"/>
              <a:t> </a:t>
            </a:r>
            <a:r>
              <a:rPr lang="en-GB" dirty="0" smtClean="0"/>
              <a:t>restaurants</a:t>
            </a:r>
            <a:r>
              <a:rPr lang="en-GB" dirty="0"/>
              <a:t>, but unfortunately came across too many legal, hygiene and organizational barriers.</a:t>
            </a:r>
            <a:endParaRPr lang="sl-SI" dirty="0" smtClean="0"/>
          </a:p>
        </p:txBody>
      </p:sp>
    </p:spTree>
    <p:extLst>
      <p:ext uri="{BB962C8B-B14F-4D97-AF65-F5344CB8AC3E}">
        <p14:creationId xmlns:p14="http://schemas.microsoft.com/office/powerpoint/2010/main" val="14918541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FOOD DONATIONS AND VAT	</a:t>
            </a:r>
            <a:endParaRPr lang="en-GB" dirty="0"/>
          </a:p>
        </p:txBody>
      </p:sp>
      <p:sp>
        <p:nvSpPr>
          <p:cNvPr id="3" name="Ograda vsebine 2"/>
          <p:cNvSpPr>
            <a:spLocks noGrp="1"/>
          </p:cNvSpPr>
          <p:nvPr>
            <p:ph sz="quarter" idx="1"/>
          </p:nvPr>
        </p:nvSpPr>
        <p:spPr/>
        <p:txBody>
          <a:bodyPr/>
          <a:lstStyle/>
          <a:p>
            <a:r>
              <a:rPr lang="sl-SI" dirty="0" smtClean="0"/>
              <a:t>In </a:t>
            </a:r>
            <a:r>
              <a:rPr lang="sl-SI" dirty="0" err="1" smtClean="0"/>
              <a:t>the</a:t>
            </a:r>
            <a:r>
              <a:rPr lang="sl-SI" dirty="0" smtClean="0"/>
              <a:t> </a:t>
            </a:r>
            <a:r>
              <a:rPr lang="sl-SI" dirty="0" err="1" smtClean="0"/>
              <a:t>food</a:t>
            </a:r>
            <a:r>
              <a:rPr lang="sl-SI" dirty="0" smtClean="0"/>
              <a:t> is </a:t>
            </a:r>
            <a:r>
              <a:rPr lang="sl-SI" dirty="0" err="1" smtClean="0"/>
              <a:t>donated</a:t>
            </a:r>
            <a:r>
              <a:rPr lang="sl-SI" dirty="0" smtClean="0"/>
              <a:t> </a:t>
            </a:r>
            <a:r>
              <a:rPr lang="sl-SI" dirty="0" err="1" smtClean="0"/>
              <a:t>by</a:t>
            </a:r>
            <a:r>
              <a:rPr lang="sl-SI" dirty="0" smtClean="0"/>
              <a:t> </a:t>
            </a:r>
            <a:r>
              <a:rPr lang="sl-SI" dirty="0" err="1" smtClean="0"/>
              <a:t>farmers</a:t>
            </a:r>
            <a:r>
              <a:rPr lang="sl-SI" dirty="0" smtClean="0"/>
              <a:t> (</a:t>
            </a:r>
            <a:r>
              <a:rPr lang="sl-SI" dirty="0" err="1" smtClean="0"/>
              <a:t>for</a:t>
            </a:r>
            <a:r>
              <a:rPr lang="sl-SI" dirty="0" smtClean="0"/>
              <a:t> </a:t>
            </a:r>
            <a:r>
              <a:rPr lang="sl-SI" dirty="0" err="1" smtClean="0"/>
              <a:t>example</a:t>
            </a:r>
            <a:r>
              <a:rPr lang="sl-SI" dirty="0" smtClean="0"/>
              <a:t> to a </a:t>
            </a:r>
            <a:r>
              <a:rPr lang="sl-SI" dirty="0" err="1" smtClean="0"/>
              <a:t>restaurant</a:t>
            </a:r>
            <a:r>
              <a:rPr lang="sl-SI" dirty="0" smtClean="0"/>
              <a:t>), </a:t>
            </a:r>
            <a:r>
              <a:rPr lang="sl-SI" dirty="0" err="1" smtClean="0"/>
              <a:t>the</a:t>
            </a:r>
            <a:r>
              <a:rPr lang="sl-SI" dirty="0" smtClean="0"/>
              <a:t> VAT </a:t>
            </a:r>
            <a:r>
              <a:rPr lang="sl-SI" dirty="0" err="1" smtClean="0"/>
              <a:t>doesn</a:t>
            </a:r>
            <a:r>
              <a:rPr lang="sl-SI" dirty="0" smtClean="0"/>
              <a:t>‘t </a:t>
            </a:r>
            <a:r>
              <a:rPr lang="sl-SI" dirty="0" err="1" smtClean="0"/>
              <a:t>have</a:t>
            </a:r>
            <a:r>
              <a:rPr lang="sl-SI" dirty="0" smtClean="0"/>
              <a:t> to </a:t>
            </a:r>
            <a:r>
              <a:rPr lang="sl-SI" dirty="0" err="1" smtClean="0"/>
              <a:t>be</a:t>
            </a:r>
            <a:r>
              <a:rPr lang="sl-SI" dirty="0" smtClean="0"/>
              <a:t> </a:t>
            </a:r>
            <a:r>
              <a:rPr lang="sl-SI" dirty="0" err="1" smtClean="0"/>
              <a:t>paid</a:t>
            </a:r>
            <a:endParaRPr lang="sl-SI" dirty="0" smtClean="0"/>
          </a:p>
          <a:p>
            <a:r>
              <a:rPr lang="sl-SI" dirty="0" err="1" smtClean="0"/>
              <a:t>Lions</a:t>
            </a:r>
            <a:r>
              <a:rPr lang="sl-SI" dirty="0" smtClean="0"/>
              <a:t> </a:t>
            </a:r>
            <a:r>
              <a:rPr lang="sl-SI" dirty="0" err="1" smtClean="0"/>
              <a:t>Club</a:t>
            </a:r>
            <a:r>
              <a:rPr lang="sl-SI" dirty="0" smtClean="0"/>
              <a:t>: </a:t>
            </a:r>
            <a:r>
              <a:rPr lang="sl-SI" dirty="0" err="1" smtClean="0"/>
              <a:t>They</a:t>
            </a:r>
            <a:r>
              <a:rPr lang="sl-SI" dirty="0" smtClean="0"/>
              <a:t> </a:t>
            </a:r>
            <a:r>
              <a:rPr lang="sl-SI" dirty="0" err="1"/>
              <a:t>point</a:t>
            </a:r>
            <a:r>
              <a:rPr lang="sl-SI" dirty="0"/>
              <a:t> </a:t>
            </a:r>
            <a:r>
              <a:rPr lang="sl-SI" dirty="0" err="1"/>
              <a:t>out</a:t>
            </a:r>
            <a:r>
              <a:rPr lang="sl-SI" dirty="0"/>
              <a:t> </a:t>
            </a:r>
            <a:r>
              <a:rPr lang="sl-SI" dirty="0" err="1"/>
              <a:t>the</a:t>
            </a:r>
            <a:r>
              <a:rPr lang="sl-SI" dirty="0"/>
              <a:t> problem </a:t>
            </a:r>
            <a:r>
              <a:rPr lang="sl-SI" dirty="0" err="1"/>
              <a:t>of</a:t>
            </a:r>
            <a:r>
              <a:rPr lang="sl-SI" dirty="0"/>
              <a:t> VAT: e</a:t>
            </a:r>
            <a:r>
              <a:rPr lang="en-GB" dirty="0" err="1"/>
              <a:t>ven</a:t>
            </a:r>
            <a:r>
              <a:rPr lang="en-GB" dirty="0"/>
              <a:t> with donated food, VAT must be </a:t>
            </a:r>
            <a:r>
              <a:rPr lang="sl-SI" dirty="0" err="1" smtClean="0"/>
              <a:t>paid</a:t>
            </a:r>
            <a:endParaRPr lang="sl-SI" dirty="0"/>
          </a:p>
          <a:p>
            <a:r>
              <a:rPr lang="en-GB" dirty="0"/>
              <a:t>Important state measure would be to make those who donate food </a:t>
            </a:r>
            <a:r>
              <a:rPr lang="en-GB" dirty="0" smtClean="0"/>
              <a:t>exempt </a:t>
            </a:r>
            <a:r>
              <a:rPr lang="en-GB" dirty="0"/>
              <a:t>from </a:t>
            </a:r>
            <a:r>
              <a:rPr lang="en-GB" dirty="0" smtClean="0"/>
              <a:t>VAT</a:t>
            </a:r>
            <a:endParaRPr lang="sl-SI" dirty="0"/>
          </a:p>
          <a:p>
            <a:endParaRPr lang="sl-SI" dirty="0" smtClean="0"/>
          </a:p>
          <a:p>
            <a:endParaRPr lang="en-GB" dirty="0"/>
          </a:p>
        </p:txBody>
      </p:sp>
    </p:spTree>
    <p:extLst>
      <p:ext uri="{BB962C8B-B14F-4D97-AF65-F5344CB8AC3E}">
        <p14:creationId xmlns:p14="http://schemas.microsoft.com/office/powerpoint/2010/main" val="33571899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err="1" smtClean="0"/>
              <a:t>Future</a:t>
            </a:r>
            <a:r>
              <a:rPr lang="sl-SI" dirty="0" smtClean="0"/>
              <a:t>? 	</a:t>
            </a:r>
            <a:endParaRPr lang="en-GB" dirty="0"/>
          </a:p>
        </p:txBody>
      </p:sp>
      <p:sp>
        <p:nvSpPr>
          <p:cNvPr id="3" name="Ograda vsebine 2"/>
          <p:cNvSpPr>
            <a:spLocks noGrp="1"/>
          </p:cNvSpPr>
          <p:nvPr>
            <p:ph sz="quarter" idx="1"/>
          </p:nvPr>
        </p:nvSpPr>
        <p:spPr/>
        <p:txBody>
          <a:bodyPr>
            <a:normAutofit/>
          </a:bodyPr>
          <a:lstStyle/>
          <a:p>
            <a:pPr marL="0" indent="0">
              <a:buNone/>
            </a:pPr>
            <a:r>
              <a:rPr lang="sl-SI" dirty="0" smtClean="0"/>
              <a:t>OCTOBER 2016:</a:t>
            </a:r>
            <a:endParaRPr lang="sl-SI" dirty="0"/>
          </a:p>
          <a:p>
            <a:pPr marL="0" indent="0">
              <a:buNone/>
            </a:pPr>
            <a:endParaRPr lang="sl-SI" dirty="0" smtClean="0"/>
          </a:p>
          <a:p>
            <a:r>
              <a:rPr lang="en-GB" dirty="0" smtClean="0"/>
              <a:t>The </a:t>
            </a:r>
            <a:r>
              <a:rPr lang="en-GB" dirty="0"/>
              <a:t>Ministry of Agriculture plans to prepare </a:t>
            </a:r>
            <a:r>
              <a:rPr lang="en-GB" dirty="0" smtClean="0"/>
              <a:t>guide</a:t>
            </a:r>
            <a:r>
              <a:rPr lang="sl-SI" dirty="0" smtClean="0"/>
              <a:t>line</a:t>
            </a:r>
            <a:r>
              <a:rPr lang="en-GB" dirty="0" smtClean="0"/>
              <a:t>s </a:t>
            </a:r>
            <a:r>
              <a:rPr lang="en-GB" dirty="0"/>
              <a:t>for the proper handling of food surpluses, which would facilitate the work of hundreds of volunteers who daily </a:t>
            </a:r>
            <a:r>
              <a:rPr lang="sl-SI" dirty="0" err="1" smtClean="0"/>
              <a:t>handle</a:t>
            </a:r>
            <a:r>
              <a:rPr lang="sl-SI" dirty="0" smtClean="0"/>
              <a:t> </a:t>
            </a:r>
            <a:r>
              <a:rPr lang="en-GB" dirty="0" smtClean="0"/>
              <a:t>donated </a:t>
            </a:r>
            <a:r>
              <a:rPr lang="en-GB" dirty="0"/>
              <a:t>food and deliver it to those who really need </a:t>
            </a:r>
            <a:r>
              <a:rPr lang="en-GB" dirty="0" smtClean="0"/>
              <a:t>it.</a:t>
            </a:r>
            <a:endParaRPr lang="sl-SI" dirty="0" smtClean="0"/>
          </a:p>
          <a:p>
            <a:pPr marL="0" indent="0">
              <a:buNone/>
            </a:pPr>
            <a:endParaRPr lang="sl-SI" dirty="0" smtClean="0"/>
          </a:p>
          <a:p>
            <a:r>
              <a:rPr lang="sl-SI" dirty="0" err="1" smtClean="0"/>
              <a:t>We</a:t>
            </a:r>
            <a:r>
              <a:rPr lang="sl-SI" dirty="0" smtClean="0"/>
              <a:t> </a:t>
            </a:r>
            <a:r>
              <a:rPr lang="en-GB" dirty="0" smtClean="0"/>
              <a:t>can </a:t>
            </a:r>
            <a:r>
              <a:rPr lang="en-GB" dirty="0"/>
              <a:t>also expect financial incentives for donated food</a:t>
            </a:r>
            <a:r>
              <a:rPr lang="en-GB" dirty="0" smtClean="0"/>
              <a:t>.</a:t>
            </a:r>
            <a:endParaRPr lang="sl-SI" dirty="0" smtClean="0"/>
          </a:p>
        </p:txBody>
      </p:sp>
    </p:spTree>
    <p:extLst>
      <p:ext uri="{BB962C8B-B14F-4D97-AF65-F5344CB8AC3E}">
        <p14:creationId xmlns:p14="http://schemas.microsoft.com/office/powerpoint/2010/main" val="277235754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ltana">
  <a:themeElements>
    <a:clrScheme name="Altan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Altan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ltan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ova tema">
  <a:themeElements>
    <a:clrScheme name="Pisar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isar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169</TotalTime>
  <Words>583</Words>
  <Application>Microsoft Office PowerPoint</Application>
  <PresentationFormat>On-screen Show (4:3)</PresentationFormat>
  <Paragraphs>47</Paragraphs>
  <Slides>9</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Calibri</vt:lpstr>
      <vt:lpstr>Century Schoolbook</vt:lpstr>
      <vt:lpstr>Wingdings</vt:lpstr>
      <vt:lpstr>Wingdings 2</vt:lpstr>
      <vt:lpstr>Altana</vt:lpstr>
      <vt:lpstr>General Food Law and Food Hygiene Legislation </vt:lpstr>
      <vt:lpstr>Slovenia </vt:lpstr>
      <vt:lpstr>Rules on the general labelling of prepackaged foodstuffs</vt:lpstr>
      <vt:lpstr>Legislation</vt:lpstr>
      <vt:lpstr>TAX BREAKS</vt:lpstr>
      <vt:lpstr>Good practices: Donating of surplus food by Slovenian retailers </vt:lpstr>
      <vt:lpstr>LIONS CLUB SLOVENIA</vt:lpstr>
      <vt:lpstr>FOOD DONATIONS AND VAT </vt:lpstr>
      <vt:lpstr>Future?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Non-Financial reporting: implementation and best practices</dc:title>
  <dc:creator>Uporabnik</dc:creator>
  <cp:lastModifiedBy>Windows User</cp:lastModifiedBy>
  <cp:revision>25</cp:revision>
  <dcterms:created xsi:type="dcterms:W3CDTF">2017-01-13T09:33:02Z</dcterms:created>
  <dcterms:modified xsi:type="dcterms:W3CDTF">2017-02-14T09:33:36Z</dcterms:modified>
</cp:coreProperties>
</file>