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Lst>
  <p:notesMasterIdLst>
    <p:notesMasterId r:id="rId12"/>
  </p:notesMasterIdLst>
  <p:handoutMasterIdLst>
    <p:handoutMasterId r:id="rId13"/>
  </p:handoutMasterIdLst>
  <p:sldIdLst>
    <p:sldId id="299" r:id="rId2"/>
    <p:sldId id="300" r:id="rId3"/>
    <p:sldId id="315" r:id="rId4"/>
    <p:sldId id="305" r:id="rId5"/>
    <p:sldId id="320" r:id="rId6"/>
    <p:sldId id="316" r:id="rId7"/>
    <p:sldId id="303" r:id="rId8"/>
    <p:sldId id="322" r:id="rId9"/>
    <p:sldId id="321" r:id="rId10"/>
    <p:sldId id="309"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93" autoAdjust="0"/>
    <p:restoredTop sz="80211" autoAdjust="0"/>
  </p:normalViewPr>
  <p:slideViewPr>
    <p:cSldViewPr>
      <p:cViewPr varScale="1">
        <p:scale>
          <a:sx n="93" d="100"/>
          <a:sy n="93" d="100"/>
        </p:scale>
        <p:origin x="1770" y="108"/>
      </p:cViewPr>
      <p:guideLst>
        <p:guide orient="horz" pos="2160"/>
        <p:guide pos="2880"/>
      </p:guideLst>
    </p:cSldViewPr>
  </p:slideViewPr>
  <p:outlineViewPr>
    <p:cViewPr>
      <p:scale>
        <a:sx n="33" d="100"/>
        <a:sy n="33" d="100"/>
      </p:scale>
      <p:origin x="0" y="-270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0FA937F-63D8-4B2B-8C23-EBD465DDFE2F}" type="datetimeFigureOut">
              <a:rPr lang="en-GB"/>
              <a:pPr>
                <a:defRPr/>
              </a:pPr>
              <a:t>14/02/2017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5786888-DB46-4830-9B40-4EA9ABA7B53E}" type="slidenum">
              <a:rPr lang="en-GB" altLang="en-US"/>
              <a:pPr>
                <a:defRPr/>
              </a:pPr>
              <a:t>‹#›</a:t>
            </a:fld>
            <a:endParaRPr lang="en-GB" altLang="en-US"/>
          </a:p>
        </p:txBody>
      </p:sp>
    </p:spTree>
    <p:extLst>
      <p:ext uri="{BB962C8B-B14F-4D97-AF65-F5344CB8AC3E}">
        <p14:creationId xmlns:p14="http://schemas.microsoft.com/office/powerpoint/2010/main" val="1856279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44100B0-0733-4588-9FE2-3F0281B04896}" type="datetimeFigureOut">
              <a:rPr lang="en-GB"/>
              <a:pPr>
                <a:defRPr/>
              </a:pPr>
              <a:t>14/02/2017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564E2AA-4844-4539-862D-BB5CD0BE77E0}" type="slidenum">
              <a:rPr lang="en-GB" altLang="en-US"/>
              <a:pPr>
                <a:defRPr/>
              </a:pPr>
              <a:t>‹#›</a:t>
            </a:fld>
            <a:endParaRPr lang="en-GB" altLang="en-US"/>
          </a:p>
        </p:txBody>
      </p:sp>
    </p:spTree>
    <p:extLst>
      <p:ext uri="{BB962C8B-B14F-4D97-AF65-F5344CB8AC3E}">
        <p14:creationId xmlns:p14="http://schemas.microsoft.com/office/powerpoint/2010/main" val="27437585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fsa.europa.eu/"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c.europa.eu/food/safety/rasff_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fsa.europa.eu/"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c.europa.eu/food/safety/rasff_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1</a:t>
            </a:fld>
            <a:endParaRPr lang="en-GB" altLang="en-US"/>
          </a:p>
        </p:txBody>
      </p:sp>
    </p:spTree>
    <p:extLst>
      <p:ext uri="{BB962C8B-B14F-4D97-AF65-F5344CB8AC3E}">
        <p14:creationId xmlns:p14="http://schemas.microsoft.com/office/powerpoint/2010/main" val="56026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85750" indent="-285750">
              <a:buFont typeface="Arial" panose="020B0604020202020204" pitchFamily="34" charset="0"/>
              <a:buChar char="•"/>
            </a:pPr>
            <a:r>
              <a:rPr lang="en-US" sz="1700" dirty="0">
                <a:solidFill>
                  <a:schemeClr val="accent1">
                    <a:lumMod val="50000"/>
                  </a:schemeClr>
                </a:solidFill>
              </a:rPr>
              <a:t>Estimates show that </a:t>
            </a:r>
            <a:r>
              <a:rPr lang="en-US" sz="1700" b="1" dirty="0">
                <a:solidFill>
                  <a:schemeClr val="accent1">
                    <a:lumMod val="50000"/>
                  </a:schemeClr>
                </a:solidFill>
              </a:rPr>
              <a:t>88 million </a:t>
            </a:r>
            <a:r>
              <a:rPr lang="en-US" sz="1700" b="1" dirty="0" err="1">
                <a:solidFill>
                  <a:schemeClr val="accent1">
                    <a:lumMod val="50000"/>
                  </a:schemeClr>
                </a:solidFill>
              </a:rPr>
              <a:t>tonnes</a:t>
            </a:r>
            <a:r>
              <a:rPr lang="en-US" sz="1700" b="1" dirty="0">
                <a:solidFill>
                  <a:schemeClr val="accent1">
                    <a:lumMod val="50000"/>
                  </a:schemeClr>
                </a:solidFill>
              </a:rPr>
              <a:t> of food wasted </a:t>
            </a:r>
            <a:r>
              <a:rPr lang="en-US" sz="1700" dirty="0">
                <a:solidFill>
                  <a:schemeClr val="accent1">
                    <a:lumMod val="50000"/>
                  </a:schemeClr>
                </a:solidFill>
              </a:rPr>
              <a:t>in the EU each year</a:t>
            </a:r>
          </a:p>
          <a:p>
            <a:pPr marL="742950" lvl="1" indent="-285750">
              <a:buFont typeface="Arial" panose="020B0604020202020204" pitchFamily="34" charset="0"/>
              <a:buChar char="−"/>
            </a:pPr>
            <a:r>
              <a:rPr lang="en-US" sz="1600" dirty="0">
                <a:solidFill>
                  <a:schemeClr val="accent1">
                    <a:lumMod val="50000"/>
                  </a:schemeClr>
                </a:solidFill>
              </a:rPr>
              <a:t>representing 20% of food produced in the EU</a:t>
            </a:r>
          </a:p>
          <a:p>
            <a:pPr marL="742950" lvl="1" indent="-285750">
              <a:buFont typeface="Arial" panose="020B0604020202020204" pitchFamily="34" charset="0"/>
              <a:buChar char="−"/>
            </a:pPr>
            <a:r>
              <a:rPr lang="en-US" sz="1600" dirty="0">
                <a:solidFill>
                  <a:schemeClr val="accent1">
                    <a:lumMod val="50000"/>
                  </a:schemeClr>
                </a:solidFill>
              </a:rPr>
              <a:t>with an economic cost amounting to an estimated EUR 143 billion</a:t>
            </a:r>
          </a:p>
          <a:p>
            <a:pPr marL="285750" indent="-285750">
              <a:buFont typeface="Arial" panose="020B0604020202020204" pitchFamily="34" charset="0"/>
              <a:buChar char="•"/>
            </a:pPr>
            <a:endParaRPr lang="en-US" sz="1700" dirty="0">
              <a:solidFill>
                <a:schemeClr val="accent1">
                  <a:lumMod val="50000"/>
                </a:schemeClr>
              </a:solidFill>
            </a:endParaRPr>
          </a:p>
          <a:p>
            <a:pPr marL="285750" indent="-285750">
              <a:buFont typeface="Arial" panose="020B0604020202020204" pitchFamily="34" charset="0"/>
              <a:buChar char="•"/>
            </a:pPr>
            <a:r>
              <a:rPr lang="en-US" sz="1700" dirty="0">
                <a:solidFill>
                  <a:schemeClr val="accent1">
                    <a:lumMod val="50000"/>
                  </a:schemeClr>
                </a:solidFill>
              </a:rPr>
              <a:t>The production and disposal of EU food waste leads to the emission of 170 million </a:t>
            </a:r>
            <a:r>
              <a:rPr lang="en-US" sz="1700" dirty="0" err="1">
                <a:solidFill>
                  <a:schemeClr val="accent1">
                    <a:lumMod val="50000"/>
                  </a:schemeClr>
                </a:solidFill>
              </a:rPr>
              <a:t>tonnes</a:t>
            </a:r>
            <a:r>
              <a:rPr lang="en-US" sz="1700" dirty="0">
                <a:solidFill>
                  <a:schemeClr val="accent1">
                    <a:lumMod val="50000"/>
                  </a:schemeClr>
                </a:solidFill>
              </a:rPr>
              <a:t> of CO2 and consumes 261 million </a:t>
            </a:r>
            <a:r>
              <a:rPr lang="en-US" sz="1700" dirty="0" err="1">
                <a:solidFill>
                  <a:schemeClr val="accent1">
                    <a:lumMod val="50000"/>
                  </a:schemeClr>
                </a:solidFill>
              </a:rPr>
              <a:t>tonnes</a:t>
            </a:r>
            <a:r>
              <a:rPr lang="en-US" sz="1700" dirty="0">
                <a:solidFill>
                  <a:schemeClr val="accent1">
                    <a:lumMod val="50000"/>
                  </a:schemeClr>
                </a:solidFill>
              </a:rPr>
              <a:t> of resources</a:t>
            </a:r>
          </a:p>
          <a:p>
            <a:pPr marL="285750" indent="-285750">
              <a:buFont typeface="Arial" panose="020B0604020202020204" pitchFamily="34" charset="0"/>
              <a:buChar char="•"/>
            </a:pPr>
            <a:endParaRPr lang="en-US" sz="1700" dirty="0">
              <a:solidFill>
                <a:schemeClr val="accent1">
                  <a:lumMod val="50000"/>
                </a:schemeClr>
              </a:solidFill>
            </a:endParaRPr>
          </a:p>
          <a:p>
            <a:pPr marL="285750" indent="-285750">
              <a:buFont typeface="Arial" panose="020B0604020202020204" pitchFamily="34" charset="0"/>
              <a:buChar char="•"/>
            </a:pPr>
            <a:r>
              <a:rPr lang="en-US" sz="1700" dirty="0">
                <a:solidFill>
                  <a:schemeClr val="accent1">
                    <a:lumMod val="50000"/>
                  </a:schemeClr>
                </a:solidFill>
              </a:rPr>
              <a:t>The sectors contributing the most to food waste in the EU are households (53%) and processing (19%). Food service sector contributes with 12%, primary production with 10% and wholesale-retail with 5%</a:t>
            </a:r>
          </a:p>
          <a:p>
            <a:pPr marL="285750" indent="-285750">
              <a:buFont typeface="Arial" panose="020B0604020202020204" pitchFamily="34" charset="0"/>
              <a:buChar char="•"/>
            </a:pPr>
            <a:endParaRPr lang="en-US" sz="1700" dirty="0">
              <a:solidFill>
                <a:schemeClr val="accent1">
                  <a:lumMod val="50000"/>
                </a:schemeClr>
              </a:solidFill>
            </a:endParaRPr>
          </a:p>
          <a:p>
            <a:pPr marL="285750" indent="-285750">
              <a:buFont typeface="Arial" panose="020B0604020202020204" pitchFamily="34" charset="0"/>
              <a:buChar char="•"/>
            </a:pPr>
            <a:r>
              <a:rPr lang="en-US" sz="1700" dirty="0">
                <a:solidFill>
                  <a:schemeClr val="accent1">
                    <a:lumMod val="50000"/>
                  </a:schemeClr>
                </a:solidFill>
              </a:rPr>
              <a:t>SDG 12.3 aims at halving per capita global food waste by 2030 and reducing food losses along production and supply chains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3</a:t>
            </a:fld>
            <a:endParaRPr lang="en-GB" altLang="en-US"/>
          </a:p>
        </p:txBody>
      </p:sp>
    </p:spTree>
    <p:extLst>
      <p:ext uri="{BB962C8B-B14F-4D97-AF65-F5344CB8AC3E}">
        <p14:creationId xmlns:p14="http://schemas.microsoft.com/office/powerpoint/2010/main" val="387161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General Food Law Regulation is the foundation of food and feed law. It sets outs an overarching and coherent framework for the development of food and feed legislation both at Union and national levels. To this end, it lays down general </a:t>
            </a:r>
            <a:r>
              <a:rPr lang="en-US" sz="1200" b="1" i="0" kern="1200" dirty="0">
                <a:solidFill>
                  <a:schemeClr val="tx1"/>
                </a:solidFill>
                <a:effectLst/>
                <a:latin typeface="+mn-lt"/>
                <a:ea typeface="+mn-ea"/>
                <a:cs typeface="+mn-cs"/>
              </a:rPr>
              <a:t>principles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requirements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procedures</a:t>
            </a:r>
            <a:r>
              <a:rPr lang="en-US" sz="1200" b="0" i="0" kern="1200" dirty="0">
                <a:solidFill>
                  <a:schemeClr val="tx1"/>
                </a:solidFill>
                <a:effectLst/>
                <a:latin typeface="+mn-lt"/>
                <a:ea typeface="+mn-ea"/>
                <a:cs typeface="+mn-cs"/>
              </a:rPr>
              <a:t> that underpin decision making in matters of food and feed safety, covering all stages of food and feed production and distribution.</a:t>
            </a:r>
          </a:p>
          <a:p>
            <a:r>
              <a:rPr lang="en-US" sz="1200" b="0" i="0" kern="1200" dirty="0">
                <a:solidFill>
                  <a:schemeClr val="tx1"/>
                </a:solidFill>
                <a:effectLst/>
                <a:latin typeface="+mn-lt"/>
                <a:ea typeface="+mn-ea"/>
                <a:cs typeface="+mn-cs"/>
              </a:rPr>
              <a:t>It also sets up an independent agency responsible for scientific advice and support, the </a:t>
            </a:r>
            <a:r>
              <a:rPr lang="en-US" sz="1200" b="1" i="0" u="none" strike="noStrike" kern="1200" dirty="0">
                <a:solidFill>
                  <a:schemeClr val="tx1"/>
                </a:solidFill>
                <a:effectLst/>
                <a:latin typeface="+mn-lt"/>
                <a:ea typeface="+mn-ea"/>
                <a:cs typeface="+mn-cs"/>
                <a:hlinkClick r:id="rId3"/>
              </a:rPr>
              <a:t>European Food Safety Authority</a:t>
            </a:r>
            <a:r>
              <a:rPr lang="en-US" sz="1200" b="1" i="0" kern="1200" dirty="0">
                <a:solidFill>
                  <a:schemeClr val="tx1"/>
                </a:solidFill>
                <a:effectLst/>
                <a:latin typeface="+mn-lt"/>
                <a:ea typeface="+mn-ea"/>
                <a:cs typeface="+mn-cs"/>
              </a:rPr>
              <a:t> (EFSA).</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Moreover, it creates the main procedures and tools for the management of emergencies and crises as well as the </a:t>
            </a:r>
            <a:r>
              <a:rPr lang="en-US" sz="1200" b="1" i="0" u="none" strike="noStrike" kern="1200" dirty="0">
                <a:solidFill>
                  <a:schemeClr val="tx1"/>
                </a:solidFill>
                <a:effectLst/>
                <a:latin typeface="+mn-lt"/>
                <a:ea typeface="+mn-ea"/>
                <a:cs typeface="+mn-cs"/>
                <a:hlinkClick r:id="rId4"/>
              </a:rPr>
              <a:t>Rapid Alert System for Food and Feed</a:t>
            </a:r>
            <a:r>
              <a:rPr lang="en-US" sz="1200" b="1" i="0" kern="1200" dirty="0">
                <a:solidFill>
                  <a:schemeClr val="tx1"/>
                </a:solidFill>
                <a:effectLst/>
                <a:latin typeface="+mn-lt"/>
                <a:ea typeface="+mn-ea"/>
                <a:cs typeface="+mn-cs"/>
              </a:rPr>
              <a:t> (RASFF).</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General Food Law Regulation ensures a </a:t>
            </a:r>
            <a:r>
              <a:rPr lang="en-US" sz="1200" b="1" i="0" kern="1200" dirty="0">
                <a:solidFill>
                  <a:schemeClr val="tx1"/>
                </a:solidFill>
                <a:effectLst/>
                <a:latin typeface="+mn-lt"/>
                <a:ea typeface="+mn-ea"/>
                <a:cs typeface="+mn-cs"/>
              </a:rPr>
              <a:t>high level of protection of human life</a:t>
            </a:r>
            <a:r>
              <a:rPr lang="en-US" sz="1200" b="0" i="0" kern="1200" dirty="0">
                <a:solidFill>
                  <a:schemeClr val="tx1"/>
                </a:solidFill>
                <a:effectLst/>
                <a:latin typeface="+mn-lt"/>
                <a:ea typeface="+mn-ea"/>
                <a:cs typeface="+mn-cs"/>
              </a:rPr>
              <a:t> and consumers' interests in relation to food, while ensuring the effective functioning of the internal market.</a:t>
            </a:r>
          </a:p>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4</a:t>
            </a:fld>
            <a:endParaRPr lang="en-GB" altLang="en-US"/>
          </a:p>
        </p:txBody>
      </p:sp>
    </p:spTree>
    <p:extLst>
      <p:ext uri="{BB962C8B-B14F-4D97-AF65-F5344CB8AC3E}">
        <p14:creationId xmlns:p14="http://schemas.microsoft.com/office/powerpoint/2010/main" val="320320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General Food Law Regulation is the foundation of food and feed law. It sets outs an overarching and coherent framework for the development of food and feed legislation both at Union and national levels. To this end, it lays down general </a:t>
            </a:r>
            <a:r>
              <a:rPr lang="en-US" sz="1200" b="1" i="0" kern="1200" dirty="0">
                <a:solidFill>
                  <a:schemeClr val="tx1"/>
                </a:solidFill>
                <a:effectLst/>
                <a:latin typeface="+mn-lt"/>
                <a:ea typeface="+mn-ea"/>
                <a:cs typeface="+mn-cs"/>
              </a:rPr>
              <a:t>principles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requirements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procedures</a:t>
            </a:r>
            <a:r>
              <a:rPr lang="en-US" sz="1200" b="0" i="0" kern="1200" dirty="0">
                <a:solidFill>
                  <a:schemeClr val="tx1"/>
                </a:solidFill>
                <a:effectLst/>
                <a:latin typeface="+mn-lt"/>
                <a:ea typeface="+mn-ea"/>
                <a:cs typeface="+mn-cs"/>
              </a:rPr>
              <a:t> that underpin decision making in matters of food and feed safety, covering all stages of food and feed production and distribution.</a:t>
            </a:r>
          </a:p>
          <a:p>
            <a:r>
              <a:rPr lang="en-US" sz="1200" b="0" i="0" kern="1200" dirty="0">
                <a:solidFill>
                  <a:schemeClr val="tx1"/>
                </a:solidFill>
                <a:effectLst/>
                <a:latin typeface="+mn-lt"/>
                <a:ea typeface="+mn-ea"/>
                <a:cs typeface="+mn-cs"/>
              </a:rPr>
              <a:t>It also sets up an independent agency responsible for scientific advice and support, the </a:t>
            </a:r>
            <a:r>
              <a:rPr lang="en-US" sz="1200" b="1" i="0" u="none" strike="noStrike" kern="1200" dirty="0">
                <a:solidFill>
                  <a:schemeClr val="tx1"/>
                </a:solidFill>
                <a:effectLst/>
                <a:latin typeface="+mn-lt"/>
                <a:ea typeface="+mn-ea"/>
                <a:cs typeface="+mn-cs"/>
                <a:hlinkClick r:id="rId3"/>
              </a:rPr>
              <a:t>European Food Safety Authority</a:t>
            </a:r>
            <a:r>
              <a:rPr lang="en-US" sz="1200" b="1" i="0" kern="1200" dirty="0">
                <a:solidFill>
                  <a:schemeClr val="tx1"/>
                </a:solidFill>
                <a:effectLst/>
                <a:latin typeface="+mn-lt"/>
                <a:ea typeface="+mn-ea"/>
                <a:cs typeface="+mn-cs"/>
              </a:rPr>
              <a:t> (EFSA).</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Moreover, it creates the main procedures and tools for the management of emergencies and crises as well as the </a:t>
            </a:r>
            <a:r>
              <a:rPr lang="en-US" sz="1200" b="1" i="0" u="none" strike="noStrike" kern="1200" dirty="0">
                <a:solidFill>
                  <a:schemeClr val="tx1"/>
                </a:solidFill>
                <a:effectLst/>
                <a:latin typeface="+mn-lt"/>
                <a:ea typeface="+mn-ea"/>
                <a:cs typeface="+mn-cs"/>
                <a:hlinkClick r:id="rId4"/>
              </a:rPr>
              <a:t>Rapid Alert System for Food and Feed</a:t>
            </a:r>
            <a:r>
              <a:rPr lang="en-US" sz="1200" b="1" i="0" kern="1200" dirty="0">
                <a:solidFill>
                  <a:schemeClr val="tx1"/>
                </a:solidFill>
                <a:effectLst/>
                <a:latin typeface="+mn-lt"/>
                <a:ea typeface="+mn-ea"/>
                <a:cs typeface="+mn-cs"/>
              </a:rPr>
              <a:t> (RASFF).</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General Food Law Regulation ensures a </a:t>
            </a:r>
            <a:r>
              <a:rPr lang="en-US" sz="1200" b="1" i="0" kern="1200" dirty="0">
                <a:solidFill>
                  <a:schemeClr val="tx1"/>
                </a:solidFill>
                <a:effectLst/>
                <a:latin typeface="+mn-lt"/>
                <a:ea typeface="+mn-ea"/>
                <a:cs typeface="+mn-cs"/>
              </a:rPr>
              <a:t>high level of protection of human life</a:t>
            </a:r>
            <a:r>
              <a:rPr lang="en-US" sz="1200" b="0" i="0" kern="1200" dirty="0">
                <a:solidFill>
                  <a:schemeClr val="tx1"/>
                </a:solidFill>
                <a:effectLst/>
                <a:latin typeface="+mn-lt"/>
                <a:ea typeface="+mn-ea"/>
                <a:cs typeface="+mn-cs"/>
              </a:rPr>
              <a:t> and consumers' interests in relation to food, while ensuring the effective functioning of the internal market.</a:t>
            </a:r>
          </a:p>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5</a:t>
            </a:fld>
            <a:endParaRPr lang="en-GB" altLang="en-US"/>
          </a:p>
        </p:txBody>
      </p:sp>
    </p:spTree>
    <p:extLst>
      <p:ext uri="{BB962C8B-B14F-4D97-AF65-F5344CB8AC3E}">
        <p14:creationId xmlns:p14="http://schemas.microsoft.com/office/powerpoint/2010/main" val="224005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The application by a taxable person of goods forming part of his business assets for his private use or for that of his staff, or their disposal free of charge or, more generally, their application for purposes other than those of his business, shall be treated as a supply of goods for consideration, where the VAT on those goods or the component parts thereof was wholly or partly deductible. However, the application of goods for business use as samples or as gifts of small value shall not be treated as a supply of goods for consideration.</a:t>
            </a:r>
          </a:p>
          <a:p>
            <a:r>
              <a:rPr lang="en-US" dirty="0"/>
              <a:t>74. Where a taxable person applies or disposes of goods forming part of his business assets, or where goods are retained by a taxable person, or by his successors, when his taxable economic activity ceases, as referred to in Articles 16 and 18, the taxable amount shall be the purchase price of the goods or of similar goods or, in the absence of a purchase price, the cost price, determined at the time when the application, disposal or retention takes place.</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6</a:t>
            </a:fld>
            <a:endParaRPr lang="en-GB" altLang="en-US"/>
          </a:p>
        </p:txBody>
      </p:sp>
    </p:spTree>
    <p:extLst>
      <p:ext uri="{BB962C8B-B14F-4D97-AF65-F5344CB8AC3E}">
        <p14:creationId xmlns:p14="http://schemas.microsoft.com/office/powerpoint/2010/main" val="154057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t>gathering 70 members representing public authorities (Member States, EFTA countries, EU bodies and international </a:t>
            </a:r>
            <a:r>
              <a:rPr lang="en-US" dirty="0" err="1"/>
              <a:t>organisations</a:t>
            </a:r>
            <a:r>
              <a:rPr lang="en-US" dirty="0"/>
              <a:t>) and all actors along the food value chain, including food banks and other NGOs. The platform met for the first time on 29 November 2016, and discussed key deliverables of the circular economy Action Plan on food waste, including the main elements to be considered in developing a methodology to measure food waste consistently across the EU</a:t>
            </a:r>
            <a:endParaRPr lang="en-GB" b="1" dirty="0"/>
          </a:p>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9</a:t>
            </a:fld>
            <a:endParaRPr lang="en-GB" altLang="en-US"/>
          </a:p>
        </p:txBody>
      </p:sp>
    </p:spTree>
    <p:extLst>
      <p:ext uri="{BB962C8B-B14F-4D97-AF65-F5344CB8AC3E}">
        <p14:creationId xmlns:p14="http://schemas.microsoft.com/office/powerpoint/2010/main" val="341290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10</a:t>
            </a:fld>
            <a:endParaRPr lang="en-GB" altLang="en-US"/>
          </a:p>
        </p:txBody>
      </p:sp>
    </p:spTree>
    <p:extLst>
      <p:ext uri="{BB962C8B-B14F-4D97-AF65-F5344CB8AC3E}">
        <p14:creationId xmlns:p14="http://schemas.microsoft.com/office/powerpoint/2010/main" val="231085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n't use this On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6453336"/>
            <a:ext cx="2133600" cy="365125"/>
          </a:xfrm>
          <a:prstGeom prst="rect">
            <a:avLst/>
          </a:prstGeom>
        </p:spPr>
        <p:txBody>
          <a:bodyPr anchor="ctr"/>
          <a:lstStyle>
            <a:lvl1pPr algn="ctr">
              <a:defRPr sz="1200">
                <a:solidFill>
                  <a:schemeClr val="bg1">
                    <a:lumMod val="75000"/>
                  </a:schemeClr>
                </a:solidFill>
              </a:defRPr>
            </a:lvl1pPr>
          </a:lstStyle>
          <a:p>
            <a:pPr>
              <a:defRPr/>
            </a:pPr>
            <a:fld id="{CE6383EC-83E6-4603-A2D8-0AA0C746FF10}" type="slidenum">
              <a:rPr lang="en-GB" smtClean="0"/>
              <a:pPr>
                <a:defRPr/>
              </a:pPr>
              <a:t>‹#›</a:t>
            </a:fld>
            <a:endParaRPr lang="en-GB" dirty="0"/>
          </a:p>
        </p:txBody>
      </p:sp>
    </p:spTree>
    <p:extLst>
      <p:ext uri="{BB962C8B-B14F-4D97-AF65-F5344CB8AC3E}">
        <p14:creationId xmlns:p14="http://schemas.microsoft.com/office/powerpoint/2010/main" val="321943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ext Placeholder 2"/>
          <p:cNvSpPr>
            <a:spLocks noGrp="1"/>
          </p:cNvSpPr>
          <p:nvPr>
            <p:ph type="body" idx="10"/>
          </p:nvPr>
        </p:nvSpPr>
        <p:spPr>
          <a:xfrm>
            <a:off x="179512" y="0"/>
            <a:ext cx="7632848" cy="1340768"/>
          </a:xfrm>
          <a:prstGeom prst="rect">
            <a:avLst/>
          </a:prstGeom>
        </p:spPr>
        <p:txBody>
          <a:bodyPr anchor="ctr">
            <a:noAutofit/>
          </a:bodyPr>
          <a:lstStyle>
            <a:lvl1pPr marL="0" indent="0" algn="l">
              <a:buNone/>
              <a:defRPr sz="2400" b="1">
                <a:solidFill>
                  <a:schemeClr val="accent1">
                    <a:lumMod val="50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p:cNvSpPr>
            <a:spLocks noGrp="1"/>
          </p:cNvSpPr>
          <p:nvPr>
            <p:ph sz="half" idx="2"/>
          </p:nvPr>
        </p:nvSpPr>
        <p:spPr>
          <a:xfrm>
            <a:off x="611560" y="1772816"/>
            <a:ext cx="7344816" cy="4248472"/>
          </a:xfrm>
          <a:prstGeom prst="rect">
            <a:avLst/>
          </a:prstGeom>
        </p:spPr>
        <p:txBody>
          <a:bodyPr>
            <a:normAutofit/>
          </a:bodyPr>
          <a:lstStyle>
            <a:lvl1pPr>
              <a:defRPr sz="18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2"/>
          </p:nvPr>
        </p:nvSpPr>
        <p:spPr>
          <a:xfrm>
            <a:off x="3505200" y="6453336"/>
            <a:ext cx="2133600" cy="365125"/>
          </a:xfrm>
          <a:prstGeom prst="rect">
            <a:avLst/>
          </a:prstGeom>
        </p:spPr>
        <p:txBody>
          <a:bodyPr anchor="ctr"/>
          <a:lstStyle>
            <a:lvl1pPr algn="ctr">
              <a:defRPr sz="1200">
                <a:solidFill>
                  <a:schemeClr val="bg1">
                    <a:lumMod val="75000"/>
                  </a:schemeClr>
                </a:solidFill>
              </a:defRPr>
            </a:lvl1pPr>
          </a:lstStyle>
          <a:p>
            <a:pPr>
              <a:defRPr/>
            </a:pPr>
            <a:fld id="{CE6383EC-83E6-4603-A2D8-0AA0C746FF10}" type="slidenum">
              <a:rPr lang="en-GB" smtClean="0"/>
              <a:pPr>
                <a:defRPr/>
              </a:pPr>
              <a:t>‹#›</a:t>
            </a:fld>
            <a:endParaRPr lang="en-GB" dirty="0"/>
          </a:p>
        </p:txBody>
      </p:sp>
    </p:spTree>
    <p:extLst>
      <p:ext uri="{BB962C8B-B14F-4D97-AF65-F5344CB8AC3E}">
        <p14:creationId xmlns:p14="http://schemas.microsoft.com/office/powerpoint/2010/main" val="150661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11560" y="1772816"/>
            <a:ext cx="3731468" cy="639762"/>
          </a:xfrm>
          <a:prstGeom prst="rect">
            <a:avLst/>
          </a:prstGeom>
        </p:spPr>
        <p:txBody>
          <a:bodyPr anchor="b">
            <a:noAutofit/>
          </a:bodyPr>
          <a:lstStyle>
            <a:lvl1pPr marL="0" indent="0">
              <a:buNone/>
              <a:defRPr sz="20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611560" y="2412578"/>
            <a:ext cx="3731468" cy="3951288"/>
          </a:xfrm>
          <a:prstGeom prst="rect">
            <a:avLst/>
          </a:prstGeom>
        </p:spPr>
        <p:txBody>
          <a:bodyPr>
            <a:normAutofit/>
          </a:bodyPr>
          <a:lstStyle>
            <a:lvl1pPr>
              <a:defRPr sz="18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3"/>
          </p:nvPr>
        </p:nvSpPr>
        <p:spPr>
          <a:xfrm>
            <a:off x="4652886" y="1772816"/>
            <a:ext cx="3732934" cy="639762"/>
          </a:xfrm>
          <a:prstGeom prst="rect">
            <a:avLst/>
          </a:prstGeom>
        </p:spPr>
        <p:txBody>
          <a:bodyPr anchor="b">
            <a:noAutofit/>
          </a:bodyPr>
          <a:lstStyle>
            <a:lvl1pPr marL="0" indent="0">
              <a:buNone/>
              <a:defRPr sz="20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52886" y="2412578"/>
            <a:ext cx="3732934" cy="3951288"/>
          </a:xfrm>
          <a:prstGeom prst="rect">
            <a:avLst/>
          </a:prstGeom>
        </p:spPr>
        <p:txBody>
          <a:bodyPr>
            <a:normAutofit/>
          </a:bodyPr>
          <a:lstStyle>
            <a:lvl1pPr>
              <a:defRPr sz="18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
          <p:cNvSpPr>
            <a:spLocks noGrp="1"/>
          </p:cNvSpPr>
          <p:nvPr>
            <p:ph type="body" idx="10"/>
          </p:nvPr>
        </p:nvSpPr>
        <p:spPr>
          <a:xfrm>
            <a:off x="179512" y="0"/>
            <a:ext cx="7632848" cy="1340768"/>
          </a:xfrm>
          <a:prstGeom prst="rect">
            <a:avLst/>
          </a:prstGeom>
        </p:spPr>
        <p:txBody>
          <a:bodyPr anchor="ctr">
            <a:noAutofit/>
          </a:bodyPr>
          <a:lstStyle>
            <a:lvl1pPr marL="0" indent="0" algn="l">
              <a:buNone/>
              <a:defRPr sz="2400" b="1">
                <a:solidFill>
                  <a:schemeClr val="accent1">
                    <a:lumMod val="50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3"/>
          <p:cNvSpPr>
            <a:spLocks noGrp="1"/>
          </p:cNvSpPr>
          <p:nvPr>
            <p:ph type="sldNum" sz="quarter" idx="12"/>
          </p:nvPr>
        </p:nvSpPr>
        <p:spPr>
          <a:xfrm>
            <a:off x="3505200" y="6453336"/>
            <a:ext cx="2133600" cy="365125"/>
          </a:xfrm>
          <a:prstGeom prst="rect">
            <a:avLst/>
          </a:prstGeom>
        </p:spPr>
        <p:txBody>
          <a:bodyPr anchor="ctr"/>
          <a:lstStyle>
            <a:lvl1pPr algn="ctr">
              <a:defRPr sz="1200">
                <a:solidFill>
                  <a:schemeClr val="bg1">
                    <a:lumMod val="75000"/>
                  </a:schemeClr>
                </a:solidFill>
              </a:defRPr>
            </a:lvl1pPr>
          </a:lstStyle>
          <a:p>
            <a:pPr>
              <a:defRPr/>
            </a:pPr>
            <a:fld id="{CE6383EC-83E6-4603-A2D8-0AA0C746FF10}" type="slidenum">
              <a:rPr lang="en-GB" smtClean="0"/>
              <a:pPr>
                <a:defRPr/>
              </a:pPr>
              <a:t>‹#›</a:t>
            </a:fld>
            <a:endParaRPr lang="en-GB" dirty="0"/>
          </a:p>
        </p:txBody>
      </p:sp>
    </p:spTree>
    <p:extLst>
      <p:ext uri="{BB962C8B-B14F-4D97-AF65-F5344CB8AC3E}">
        <p14:creationId xmlns:p14="http://schemas.microsoft.com/office/powerpoint/2010/main" val="3294532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extBox 6"/>
          <p:cNvSpPr txBox="1">
            <a:spLocks noChangeArrowheads="1"/>
          </p:cNvSpPr>
          <p:nvPr/>
        </p:nvSpPr>
        <p:spPr bwMode="auto">
          <a:xfrm>
            <a:off x="7235701" y="6504929"/>
            <a:ext cx="1728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dirty="0">
                <a:solidFill>
                  <a:srgbClr val="BFBFBF"/>
                </a:solidFill>
                <a:latin typeface="Arial" panose="020B0604020202020204" pitchFamily="34" charset="0"/>
                <a:cs typeface="Arial" panose="020B0604020202020204" pitchFamily="34" charset="0"/>
              </a:rPr>
              <a:t>© ABIS </a:t>
            </a:r>
            <a:r>
              <a:rPr lang="en-GB" altLang="en-US" sz="1100" i="1" dirty="0">
                <a:solidFill>
                  <a:srgbClr val="BFBFBF"/>
                </a:solidFill>
                <a:latin typeface="Arial" panose="020B0604020202020204" pitchFamily="34" charset="0"/>
                <a:cs typeface="Arial" panose="020B0604020202020204" pitchFamily="34" charset="0"/>
              </a:rPr>
              <a:t>Copyright</a:t>
            </a:r>
            <a:r>
              <a:rPr lang="en-GB" altLang="en-US" sz="1100" dirty="0">
                <a:solidFill>
                  <a:srgbClr val="BFBFBF"/>
                </a:solidFill>
                <a:latin typeface="Arial" panose="020B0604020202020204" pitchFamily="34" charset="0"/>
                <a:cs typeface="Arial" panose="020B0604020202020204" pitchFamily="34" charset="0"/>
              </a:rPr>
              <a:t> 2017</a:t>
            </a:r>
          </a:p>
        </p:txBody>
      </p:sp>
      <p:sp>
        <p:nvSpPr>
          <p:cNvPr id="8" name="Rectangle 7"/>
          <p:cNvSpPr>
            <a:spLocks noChangeArrowheads="1"/>
          </p:cNvSpPr>
          <p:nvPr/>
        </p:nvSpPr>
        <p:spPr bwMode="auto">
          <a:xfrm>
            <a:off x="0" y="1196752"/>
            <a:ext cx="6444207" cy="144016"/>
          </a:xfrm>
          <a:prstGeom prst="rect">
            <a:avLst/>
          </a:prstGeom>
          <a:solidFill>
            <a:srgbClr val="DA0000"/>
          </a:solidFill>
          <a:ln w="25400" algn="ctr">
            <a:noFill/>
            <a:miter lim="800000"/>
            <a:headEnd/>
            <a:tailEnd/>
          </a:ln>
        </p:spPr>
        <p:txBody>
          <a:bodyPr anchor="ctr"/>
          <a:lstStyle/>
          <a:p>
            <a:pPr algn="ctr" eaLnBrk="1" fontAlgn="auto" hangingPunct="1">
              <a:spcBef>
                <a:spcPts val="0"/>
              </a:spcBef>
              <a:spcAft>
                <a:spcPts val="0"/>
              </a:spcAft>
              <a:defRPr/>
            </a:pPr>
            <a:endParaRPr lang="en-US" sz="2400">
              <a:solidFill>
                <a:srgbClr val="FFFFFF"/>
              </a:solidFill>
              <a:effectLst>
                <a:outerShdw blurRad="38100" dist="38100" dir="2700000" algn="tl">
                  <a:srgbClr val="000000"/>
                </a:outerShdw>
              </a:effectLst>
              <a:ea typeface="Arial Unicode MS" pitchFamily="34" charset="-128"/>
            </a:endParaRP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32017" y="116632"/>
            <a:ext cx="2250698" cy="936104"/>
          </a:xfrm>
          <a:prstGeom prst="rect">
            <a:avLst/>
          </a:prstGeom>
        </p:spPr>
      </p:pic>
    </p:spTree>
    <p:extLst>
      <p:ext uri="{BB962C8B-B14F-4D97-AF65-F5344CB8AC3E}">
        <p14:creationId xmlns:p14="http://schemas.microsoft.com/office/powerpoint/2010/main" val="478681090"/>
      </p:ext>
    </p:extLst>
  </p:cSld>
  <p:clrMap bg1="lt1" tx1="dk1" bg2="lt2" tx2="dk2" accent1="accent1" accent2="accent2" accent3="accent3" accent4="accent4" accent5="accent5" accent6="accent6" hlink="hlink" folHlink="folHlink"/>
  <p:sldLayoutIdLst>
    <p:sldLayoutId id="2147483770" r:id="rId1"/>
    <p:sldLayoutId id="2147483773" r:id="rId2"/>
    <p:sldLayoutId id="2147483772" r:id="rId3"/>
  </p:sldLayoutIdLst>
  <p:hf hdr="0" ftr="0" dt="0"/>
  <p:txStyles>
    <p:titleStyle>
      <a:lvl1pPr algn="ctr" rtl="0" eaLnBrk="1" fontAlgn="base" hangingPunct="1">
        <a:spcBef>
          <a:spcPct val="0"/>
        </a:spcBef>
        <a:spcAft>
          <a:spcPct val="0"/>
        </a:spcAft>
        <a:defRPr sz="24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2400" b="1">
          <a:solidFill>
            <a:schemeClr val="tx1"/>
          </a:solidFill>
          <a:latin typeface="Arial" charset="0"/>
          <a:cs typeface="Arial" charset="0"/>
        </a:defRPr>
      </a:lvl2pPr>
      <a:lvl3pPr algn="ctr" rtl="0" eaLnBrk="1" fontAlgn="base" hangingPunct="1">
        <a:spcBef>
          <a:spcPct val="0"/>
        </a:spcBef>
        <a:spcAft>
          <a:spcPct val="0"/>
        </a:spcAft>
        <a:defRPr sz="2400" b="1">
          <a:solidFill>
            <a:schemeClr val="tx1"/>
          </a:solidFill>
          <a:latin typeface="Arial" charset="0"/>
          <a:cs typeface="Arial" charset="0"/>
        </a:defRPr>
      </a:lvl3pPr>
      <a:lvl4pPr algn="ctr" rtl="0" eaLnBrk="1" fontAlgn="base" hangingPunct="1">
        <a:spcBef>
          <a:spcPct val="0"/>
        </a:spcBef>
        <a:spcAft>
          <a:spcPct val="0"/>
        </a:spcAft>
        <a:defRPr sz="2400" b="1">
          <a:solidFill>
            <a:schemeClr val="tx1"/>
          </a:solidFill>
          <a:latin typeface="Arial" charset="0"/>
          <a:cs typeface="Arial" charset="0"/>
        </a:defRPr>
      </a:lvl4pPr>
      <a:lvl5pPr algn="ctr" rtl="0" eaLnBrk="1" fontAlgn="base" hangingPunct="1">
        <a:spcBef>
          <a:spcPct val="0"/>
        </a:spcBef>
        <a:spcAft>
          <a:spcPct val="0"/>
        </a:spcAft>
        <a:defRPr sz="2400" b="1">
          <a:solidFill>
            <a:schemeClr val="tx1"/>
          </a:solidFill>
          <a:latin typeface="Arial" charset="0"/>
          <a:cs typeface="Arial" charset="0"/>
        </a:defRPr>
      </a:lvl5pPr>
      <a:lvl6pPr marL="457200" algn="ctr" rtl="0" eaLnBrk="1" fontAlgn="base" hangingPunct="1">
        <a:spcBef>
          <a:spcPct val="0"/>
        </a:spcBef>
        <a:spcAft>
          <a:spcPct val="0"/>
        </a:spcAft>
        <a:defRPr sz="2400" b="1">
          <a:solidFill>
            <a:schemeClr val="tx1"/>
          </a:solidFill>
          <a:latin typeface="Arial" charset="0"/>
          <a:cs typeface="Arial" charset="0"/>
        </a:defRPr>
      </a:lvl6pPr>
      <a:lvl7pPr marL="914400" algn="ctr" rtl="0" eaLnBrk="1" fontAlgn="base" hangingPunct="1">
        <a:spcBef>
          <a:spcPct val="0"/>
        </a:spcBef>
        <a:spcAft>
          <a:spcPct val="0"/>
        </a:spcAft>
        <a:defRPr sz="2400" b="1">
          <a:solidFill>
            <a:schemeClr val="tx1"/>
          </a:solidFill>
          <a:latin typeface="Arial" charset="0"/>
          <a:cs typeface="Arial" charset="0"/>
        </a:defRPr>
      </a:lvl7pPr>
      <a:lvl8pPr marL="1371600" algn="ctr" rtl="0" eaLnBrk="1" fontAlgn="base" hangingPunct="1">
        <a:spcBef>
          <a:spcPct val="0"/>
        </a:spcBef>
        <a:spcAft>
          <a:spcPct val="0"/>
        </a:spcAft>
        <a:defRPr sz="2400" b="1">
          <a:solidFill>
            <a:schemeClr val="tx1"/>
          </a:solidFill>
          <a:latin typeface="Arial" charset="0"/>
          <a:cs typeface="Arial" charset="0"/>
        </a:defRPr>
      </a:lvl8pPr>
      <a:lvl9pPr marL="1828800" algn="ctr" rtl="0" eaLnBrk="1" fontAlgn="base" hangingPunct="1">
        <a:spcBef>
          <a:spcPct val="0"/>
        </a:spcBef>
        <a:spcAft>
          <a:spcPct val="0"/>
        </a:spcAft>
        <a:defRPr sz="2400" b="1">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4203848"/>
            <a:ext cx="9180512" cy="10729192"/>
          </a:xfrm>
          <a:prstGeom prst="rect">
            <a:avLst/>
          </a:prstGeom>
        </p:spPr>
      </p:pic>
      <p:pic>
        <p:nvPicPr>
          <p:cNvPr id="2" name="Picture 1"/>
          <p:cNvPicPr>
            <a:picLocks noChangeAspect="1"/>
          </p:cNvPicPr>
          <p:nvPr/>
        </p:nvPicPr>
        <p:blipFill>
          <a:blip r:embed="rId4"/>
          <a:stretch>
            <a:fillRect/>
          </a:stretch>
        </p:blipFill>
        <p:spPr>
          <a:xfrm>
            <a:off x="-36512" y="4797152"/>
            <a:ext cx="9180512" cy="2060848"/>
          </a:xfrm>
          <a:prstGeom prst="rect">
            <a:avLst/>
          </a:prstGeom>
        </p:spPr>
      </p:pic>
      <p:sp>
        <p:nvSpPr>
          <p:cNvPr id="5" name="TextBox 4"/>
          <p:cNvSpPr txBox="1"/>
          <p:nvPr/>
        </p:nvSpPr>
        <p:spPr>
          <a:xfrm>
            <a:off x="1132334" y="362039"/>
            <a:ext cx="7344816" cy="978729"/>
          </a:xfrm>
          <a:prstGeom prst="rect">
            <a:avLst/>
          </a:prstGeom>
          <a:noFill/>
        </p:spPr>
        <p:txBody>
          <a:bodyPr wrap="square" rtlCol="0">
            <a:spAutoFit/>
          </a:bodyPr>
          <a:lstStyle/>
          <a:p>
            <a:pPr algn="r">
              <a:lnSpc>
                <a:spcPct val="120000"/>
              </a:lnSpc>
            </a:pPr>
            <a:r>
              <a:rPr lang="en-US" sz="1600" dirty="0">
                <a:solidFill>
                  <a:schemeClr val="bg1"/>
                </a:solidFill>
                <a:latin typeface="Century Gothic" panose="020B0502020202020204" pitchFamily="34" charset="0"/>
              </a:rPr>
              <a:t>Zagreb, </a:t>
            </a:r>
          </a:p>
          <a:p>
            <a:pPr algn="r">
              <a:lnSpc>
                <a:spcPct val="120000"/>
              </a:lnSpc>
            </a:pPr>
            <a:r>
              <a:rPr lang="en-US" sz="1600" dirty="0">
                <a:solidFill>
                  <a:schemeClr val="bg1"/>
                </a:solidFill>
                <a:latin typeface="Century Gothic" panose="020B0502020202020204" pitchFamily="34" charset="0"/>
              </a:rPr>
              <a:t>2nd February 2017</a:t>
            </a:r>
          </a:p>
          <a:p>
            <a:pPr algn="r">
              <a:lnSpc>
                <a:spcPct val="120000"/>
              </a:lnSpc>
            </a:pPr>
            <a:r>
              <a:rPr lang="en-US" sz="1600" dirty="0">
                <a:solidFill>
                  <a:schemeClr val="bg1"/>
                </a:solidFill>
                <a:latin typeface="Century Gothic" panose="020B0502020202020204" pitchFamily="34" charset="0"/>
              </a:rPr>
              <a:t>Hi4CSR Learning Activity</a:t>
            </a:r>
          </a:p>
        </p:txBody>
      </p:sp>
      <p:sp>
        <p:nvSpPr>
          <p:cNvPr id="6" name="TextBox 5"/>
          <p:cNvSpPr txBox="1"/>
          <p:nvPr/>
        </p:nvSpPr>
        <p:spPr>
          <a:xfrm>
            <a:off x="1115616" y="5229200"/>
            <a:ext cx="7344816" cy="1274195"/>
          </a:xfrm>
          <a:prstGeom prst="rect">
            <a:avLst/>
          </a:prstGeom>
          <a:noFill/>
        </p:spPr>
        <p:txBody>
          <a:bodyPr wrap="square" rtlCol="0">
            <a:spAutoFit/>
          </a:bodyPr>
          <a:lstStyle/>
          <a:p>
            <a:pPr algn="r">
              <a:lnSpc>
                <a:spcPct val="120000"/>
              </a:lnSpc>
            </a:pPr>
            <a:r>
              <a:rPr lang="en-US" sz="3200" dirty="0">
                <a:solidFill>
                  <a:schemeClr val="bg1"/>
                </a:solidFill>
                <a:latin typeface="Century Gothic" panose="020B0502020202020204" pitchFamily="34" charset="0"/>
              </a:rPr>
              <a:t>Food donations: </a:t>
            </a:r>
          </a:p>
          <a:p>
            <a:pPr algn="r">
              <a:lnSpc>
                <a:spcPct val="120000"/>
              </a:lnSpc>
            </a:pPr>
            <a:r>
              <a:rPr lang="en-US" sz="3200" dirty="0">
                <a:solidFill>
                  <a:schemeClr val="bg1"/>
                </a:solidFill>
                <a:latin typeface="Century Gothic" panose="020B0502020202020204" pitchFamily="34" charset="0"/>
              </a:rPr>
              <a:t>Current developments at EU level</a:t>
            </a:r>
          </a:p>
        </p:txBody>
      </p:sp>
    </p:spTree>
    <p:extLst>
      <p:ext uri="{BB962C8B-B14F-4D97-AF65-F5344CB8AC3E}">
        <p14:creationId xmlns:p14="http://schemas.microsoft.com/office/powerpoint/2010/main" val="329144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1560" y="1556792"/>
            <a:ext cx="7920880" cy="4248472"/>
          </a:xfrm>
        </p:spPr>
        <p:txBody>
          <a:bodyPr>
            <a:normAutofit/>
          </a:bodyPr>
          <a:lstStyle/>
          <a:p>
            <a:pPr marL="0" indent="0">
              <a:buNone/>
            </a:pPr>
            <a:endParaRPr lang="en-GB" sz="1600" dirty="0"/>
          </a:p>
          <a:p>
            <a:pPr marL="0" indent="0" algn="ctr">
              <a:buNone/>
            </a:pPr>
            <a:r>
              <a:rPr lang="en-GB" sz="2800" b="1" dirty="0"/>
              <a:t>Thank you for your attention! </a:t>
            </a:r>
            <a:r>
              <a:rPr lang="en-GB" b="1" dirty="0"/>
              <a:t/>
            </a:r>
            <a:br>
              <a:rPr lang="en-GB" b="1" dirty="0"/>
            </a:br>
            <a:endParaRPr lang="en-GB" b="1" dirty="0"/>
          </a:p>
          <a:p>
            <a:pPr marL="0" indent="0" algn="ctr">
              <a:buNone/>
            </a:pPr>
            <a:r>
              <a:rPr lang="en-GB" dirty="0"/>
              <a:t/>
            </a:r>
            <a:br>
              <a:rPr lang="en-GB" dirty="0"/>
            </a:br>
            <a:r>
              <a:rPr lang="en-US" altLang="en-US" dirty="0"/>
              <a:t>Karolina Sobczak</a:t>
            </a:r>
          </a:p>
          <a:p>
            <a:pPr marL="0" indent="0" algn="ctr">
              <a:buNone/>
            </a:pPr>
            <a:r>
              <a:rPr lang="en-US" altLang="en-US" dirty="0"/>
              <a:t>Projects Coordinator</a:t>
            </a:r>
          </a:p>
          <a:p>
            <a:pPr marL="0" indent="0" algn="ctr">
              <a:buNone/>
            </a:pPr>
            <a:r>
              <a:rPr lang="en-US" altLang="en-US" dirty="0"/>
              <a:t/>
            </a:r>
            <a:br>
              <a:rPr lang="en-US" altLang="en-US" dirty="0"/>
            </a:br>
            <a:r>
              <a:rPr lang="en-GB" sz="1600" dirty="0"/>
              <a:t/>
            </a:r>
            <a:br>
              <a:rPr lang="en-GB" sz="1600" dirty="0"/>
            </a:br>
            <a:endParaRPr lang="en-GB" sz="1600" dirty="0"/>
          </a:p>
        </p:txBody>
      </p:sp>
      <p:pic>
        <p:nvPicPr>
          <p:cNvPr id="5" name="Picture 2" descr="d:\Users\Uporabnik\Desktop\DPP\Erasmus + 2016\screen-shot-2016-09-26-at-104328_m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861048"/>
            <a:ext cx="4176464" cy="276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8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GB" dirty="0"/>
              <a:t>Overview</a:t>
            </a:r>
          </a:p>
        </p:txBody>
      </p:sp>
      <p:sp>
        <p:nvSpPr>
          <p:cNvPr id="4" name="Slide Number Placeholder 3"/>
          <p:cNvSpPr>
            <a:spLocks noGrp="1"/>
          </p:cNvSpPr>
          <p:nvPr>
            <p:ph type="sldNum" sz="quarter" idx="12"/>
          </p:nvPr>
        </p:nvSpPr>
        <p:spPr>
          <a:xfrm>
            <a:off x="3505200" y="6453336"/>
            <a:ext cx="2133600" cy="365125"/>
          </a:xfrm>
        </p:spPr>
        <p:txBody>
          <a:bodyPr/>
          <a:lstStyle/>
          <a:p>
            <a:pPr>
              <a:defRPr/>
            </a:pPr>
            <a:fld id="{CE6383EC-83E6-4603-A2D8-0AA0C746FF10}" type="slidenum">
              <a:rPr lang="en-GB" smtClean="0"/>
              <a:pPr>
                <a:defRPr/>
              </a:pPr>
              <a:t>2</a:t>
            </a:fld>
            <a:endParaRPr lang="en-GB" dirty="0"/>
          </a:p>
        </p:txBody>
      </p:sp>
      <p:sp>
        <p:nvSpPr>
          <p:cNvPr id="8" name="Content Placeholder 2"/>
          <p:cNvSpPr>
            <a:spLocks noGrp="1"/>
          </p:cNvSpPr>
          <p:nvPr>
            <p:ph sz="half" idx="2"/>
          </p:nvPr>
        </p:nvSpPr>
        <p:spPr>
          <a:xfrm>
            <a:off x="611560" y="1772816"/>
            <a:ext cx="7344816" cy="4248472"/>
          </a:xfrm>
        </p:spPr>
        <p:txBody>
          <a:bodyPr>
            <a:normAutofit/>
          </a:bodyPr>
          <a:lstStyle/>
          <a:p>
            <a:pPr>
              <a:buFont typeface="+mj-lt"/>
              <a:buAutoNum type="arabicPeriod"/>
            </a:pPr>
            <a:endParaRPr lang="en-GB" dirty="0"/>
          </a:p>
          <a:p>
            <a:pPr>
              <a:buFont typeface="+mj-lt"/>
              <a:buAutoNum type="arabicPeriod"/>
            </a:pPr>
            <a:r>
              <a:rPr lang="en-GB" b="1" dirty="0"/>
              <a:t>The Context</a:t>
            </a:r>
          </a:p>
          <a:p>
            <a:pPr>
              <a:buFont typeface="+mj-lt"/>
              <a:buAutoNum type="arabicPeriod"/>
            </a:pPr>
            <a:endParaRPr lang="en-US" b="1" dirty="0"/>
          </a:p>
          <a:p>
            <a:pPr>
              <a:buFont typeface="+mj-lt"/>
              <a:buAutoNum type="arabicPeriod"/>
            </a:pPr>
            <a:r>
              <a:rPr lang="en-US" b="1" dirty="0"/>
              <a:t>Legislative framework</a:t>
            </a:r>
          </a:p>
          <a:p>
            <a:pPr lvl="1"/>
            <a:r>
              <a:rPr lang="en-US" b="1" dirty="0"/>
              <a:t>General Food Law Regulation</a:t>
            </a:r>
          </a:p>
          <a:p>
            <a:pPr lvl="1"/>
            <a:r>
              <a:rPr lang="en-US" b="1" dirty="0"/>
              <a:t>Food Hygiene legislation</a:t>
            </a:r>
          </a:p>
          <a:p>
            <a:pPr lvl="1"/>
            <a:r>
              <a:rPr lang="en-US" b="1" dirty="0"/>
              <a:t>VAT Directive</a:t>
            </a:r>
          </a:p>
          <a:p>
            <a:pPr lvl="1"/>
            <a:endParaRPr lang="en-US" b="1" dirty="0"/>
          </a:p>
          <a:p>
            <a:pPr>
              <a:buFont typeface="+mj-lt"/>
              <a:buAutoNum type="arabicPeriod"/>
            </a:pPr>
            <a:r>
              <a:rPr lang="en-US" b="1" dirty="0"/>
              <a:t>Recent developments</a:t>
            </a:r>
            <a:endParaRPr lang="en-GB" dirty="0"/>
          </a:p>
          <a:p>
            <a:pPr>
              <a:buFont typeface="+mj-lt"/>
              <a:buAutoNum type="arabicPeriod"/>
            </a:pPr>
            <a:endParaRPr lang="en-GB" dirty="0"/>
          </a:p>
        </p:txBody>
      </p:sp>
    </p:spTree>
    <p:extLst>
      <p:ext uri="{BB962C8B-B14F-4D97-AF65-F5344CB8AC3E}">
        <p14:creationId xmlns:p14="http://schemas.microsoft.com/office/powerpoint/2010/main" val="40430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1. The Context </a:t>
            </a:r>
          </a:p>
        </p:txBody>
      </p:sp>
      <p:sp>
        <p:nvSpPr>
          <p:cNvPr id="3" name="Content Placeholder 2"/>
          <p:cNvSpPr>
            <a:spLocks noGrp="1"/>
          </p:cNvSpPr>
          <p:nvPr>
            <p:ph sz="half" idx="2"/>
          </p:nvPr>
        </p:nvSpPr>
        <p:spPr>
          <a:xfrm>
            <a:off x="611560" y="1484784"/>
            <a:ext cx="7992888" cy="4824536"/>
          </a:xfrm>
        </p:spPr>
        <p:txBody>
          <a:bodyPr>
            <a:normAutofit/>
          </a:bodyPr>
          <a:lstStyle/>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3</a:t>
            </a:fld>
            <a:endParaRPr lang="en-GB" dirty="0"/>
          </a:p>
        </p:txBody>
      </p:sp>
      <p:sp>
        <p:nvSpPr>
          <p:cNvPr id="5" name="Rectangle 4"/>
          <p:cNvSpPr/>
          <p:nvPr/>
        </p:nvSpPr>
        <p:spPr>
          <a:xfrm>
            <a:off x="594360" y="1732161"/>
            <a:ext cx="8226112" cy="4708981"/>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1">
                    <a:lumMod val="50000"/>
                  </a:schemeClr>
                </a:solidFill>
              </a:rPr>
              <a:t>Estimates show that </a:t>
            </a:r>
            <a:r>
              <a:rPr lang="en-US" b="1" dirty="0">
                <a:solidFill>
                  <a:schemeClr val="accent1">
                    <a:lumMod val="50000"/>
                  </a:schemeClr>
                </a:solidFill>
              </a:rPr>
              <a:t>88 million </a:t>
            </a:r>
            <a:r>
              <a:rPr lang="en-US" b="1" dirty="0" err="1">
                <a:solidFill>
                  <a:schemeClr val="accent1">
                    <a:lumMod val="50000"/>
                  </a:schemeClr>
                </a:solidFill>
              </a:rPr>
              <a:t>tonnes</a:t>
            </a:r>
            <a:r>
              <a:rPr lang="en-US" b="1" dirty="0">
                <a:solidFill>
                  <a:schemeClr val="accent1">
                    <a:lumMod val="50000"/>
                  </a:schemeClr>
                </a:solidFill>
              </a:rPr>
              <a:t> of food wasted </a:t>
            </a:r>
            <a:r>
              <a:rPr lang="en-US" dirty="0">
                <a:solidFill>
                  <a:schemeClr val="accent1">
                    <a:lumMod val="50000"/>
                  </a:schemeClr>
                </a:solidFill>
              </a:rPr>
              <a:t>in the EU each year</a:t>
            </a:r>
          </a:p>
          <a:p>
            <a:pPr marL="742950" lvl="1" indent="-285750">
              <a:buFont typeface="Arial" panose="020B0604020202020204" pitchFamily="34" charset="0"/>
              <a:buChar char="−"/>
            </a:pPr>
            <a:r>
              <a:rPr lang="en-US" dirty="0">
                <a:solidFill>
                  <a:schemeClr val="accent1">
                    <a:lumMod val="50000"/>
                  </a:schemeClr>
                </a:solidFill>
              </a:rPr>
              <a:t>representing 20% of food produced </a:t>
            </a:r>
          </a:p>
          <a:p>
            <a:pPr marL="742950" lvl="1" indent="-285750">
              <a:buFont typeface="Arial" panose="020B0604020202020204" pitchFamily="34" charset="0"/>
              <a:buChar char="−"/>
            </a:pPr>
            <a:r>
              <a:rPr lang="en-US" dirty="0">
                <a:solidFill>
                  <a:schemeClr val="accent1">
                    <a:lumMod val="50000"/>
                  </a:schemeClr>
                </a:solidFill>
              </a:rPr>
              <a:t>with an economic cost valued at EUR 143 billion</a:t>
            </a:r>
          </a:p>
          <a:p>
            <a:pPr marL="742950" lvl="1" indent="-285750">
              <a:buFont typeface="Arial" panose="020B0604020202020204" pitchFamily="34" charset="0"/>
              <a:buChar char="−"/>
            </a:pPr>
            <a:r>
              <a:rPr lang="en-US" dirty="0">
                <a:solidFill>
                  <a:schemeClr val="accent1">
                    <a:lumMod val="50000"/>
                  </a:schemeClr>
                </a:solidFill>
              </a:rPr>
              <a:t>at the same time 55 million people can’t afford a quality meal every second day</a:t>
            </a:r>
          </a:p>
          <a:p>
            <a:pPr marL="285750" indent="-285750">
              <a:buFont typeface="Arial" panose="020B0604020202020204" pitchFamily="34" charset="0"/>
              <a:buChar char="•"/>
            </a:pPr>
            <a:endParaRPr lang="en-US" sz="2400" dirty="0">
              <a:solidFill>
                <a:schemeClr val="accent1">
                  <a:lumMod val="50000"/>
                </a:schemeClr>
              </a:solidFill>
            </a:endParaRPr>
          </a:p>
          <a:p>
            <a:pPr marL="285750" indent="-285750">
              <a:buFont typeface="Arial" panose="020B0604020202020204" pitchFamily="34" charset="0"/>
              <a:buChar char="•"/>
            </a:pPr>
            <a:r>
              <a:rPr lang="en-US" dirty="0">
                <a:solidFill>
                  <a:schemeClr val="accent1">
                    <a:lumMod val="50000"/>
                  </a:schemeClr>
                </a:solidFill>
              </a:rPr>
              <a:t>…leading to the </a:t>
            </a:r>
            <a:r>
              <a:rPr lang="en-US" b="1" dirty="0">
                <a:solidFill>
                  <a:schemeClr val="accent1">
                    <a:lumMod val="50000"/>
                  </a:schemeClr>
                </a:solidFill>
              </a:rPr>
              <a:t>emission of 170 million </a:t>
            </a:r>
            <a:r>
              <a:rPr lang="en-US" b="1" dirty="0" err="1">
                <a:solidFill>
                  <a:schemeClr val="accent1">
                    <a:lumMod val="50000"/>
                  </a:schemeClr>
                </a:solidFill>
              </a:rPr>
              <a:t>tonnes</a:t>
            </a:r>
            <a:r>
              <a:rPr lang="en-US" b="1" dirty="0">
                <a:solidFill>
                  <a:schemeClr val="accent1">
                    <a:lumMod val="50000"/>
                  </a:schemeClr>
                </a:solidFill>
              </a:rPr>
              <a:t> of CO2 </a:t>
            </a:r>
            <a:r>
              <a:rPr lang="en-US" dirty="0">
                <a:solidFill>
                  <a:schemeClr val="accent1">
                    <a:lumMod val="50000"/>
                  </a:schemeClr>
                </a:solidFill>
              </a:rPr>
              <a:t>and consumes 261 million </a:t>
            </a:r>
            <a:r>
              <a:rPr lang="en-US" dirty="0" err="1">
                <a:solidFill>
                  <a:schemeClr val="accent1">
                    <a:lumMod val="50000"/>
                  </a:schemeClr>
                </a:solidFill>
              </a:rPr>
              <a:t>tonnes</a:t>
            </a:r>
            <a:r>
              <a:rPr lang="en-US" dirty="0">
                <a:solidFill>
                  <a:schemeClr val="accent1">
                    <a:lumMod val="50000"/>
                  </a:schemeClr>
                </a:solidFill>
              </a:rPr>
              <a:t> of resources</a:t>
            </a:r>
          </a:p>
          <a:p>
            <a:pPr marL="285750" indent="-285750">
              <a:buFont typeface="Arial" panose="020B0604020202020204" pitchFamily="34" charset="0"/>
              <a:buChar char="•"/>
            </a:pPr>
            <a:endParaRPr lang="en-US" sz="2400" dirty="0">
              <a:solidFill>
                <a:schemeClr val="accent1">
                  <a:lumMod val="50000"/>
                </a:schemeClr>
              </a:solidFill>
            </a:endParaRPr>
          </a:p>
          <a:p>
            <a:pPr marL="285750" indent="-285750">
              <a:buFont typeface="Arial" panose="020B0604020202020204" pitchFamily="34" charset="0"/>
              <a:buChar char="•"/>
            </a:pPr>
            <a:r>
              <a:rPr lang="en-US" dirty="0">
                <a:solidFill>
                  <a:schemeClr val="accent1">
                    <a:lumMod val="50000"/>
                  </a:schemeClr>
                </a:solidFill>
              </a:rPr>
              <a:t>The sectors contributing the most to food waste in the EU are </a:t>
            </a:r>
          </a:p>
          <a:p>
            <a:pPr marL="742950" lvl="1" indent="-285750">
              <a:buFont typeface="Arial" panose="020B0604020202020204" pitchFamily="34" charset="0"/>
              <a:buChar char="−"/>
            </a:pPr>
            <a:r>
              <a:rPr lang="en-US" b="1" dirty="0">
                <a:solidFill>
                  <a:schemeClr val="accent1">
                    <a:lumMod val="50000"/>
                  </a:schemeClr>
                </a:solidFill>
              </a:rPr>
              <a:t>households (53%) </a:t>
            </a:r>
          </a:p>
          <a:p>
            <a:pPr marL="742950" lvl="1" indent="-285750">
              <a:buFont typeface="Arial" panose="020B0604020202020204" pitchFamily="34" charset="0"/>
              <a:buChar char="−"/>
            </a:pPr>
            <a:r>
              <a:rPr lang="en-US" b="1" dirty="0">
                <a:solidFill>
                  <a:schemeClr val="accent1">
                    <a:lumMod val="50000"/>
                  </a:schemeClr>
                </a:solidFill>
              </a:rPr>
              <a:t>processing (19%)</a:t>
            </a:r>
          </a:p>
          <a:p>
            <a:pPr marL="742950" lvl="1" indent="-285750">
              <a:buFont typeface="Arial" panose="020B0604020202020204" pitchFamily="34" charset="0"/>
              <a:buChar char="−"/>
            </a:pPr>
            <a:r>
              <a:rPr lang="en-US" dirty="0">
                <a:solidFill>
                  <a:schemeClr val="accent1">
                    <a:lumMod val="50000"/>
                  </a:schemeClr>
                </a:solidFill>
              </a:rPr>
              <a:t>food service sector contributes with 12%, primary production with 10% and wholesale-retail with 5%</a:t>
            </a:r>
          </a:p>
          <a:p>
            <a:pPr marL="285750" indent="-285750">
              <a:buFont typeface="Arial" panose="020B0604020202020204" pitchFamily="34" charset="0"/>
              <a:buChar char="•"/>
            </a:pPr>
            <a:endParaRPr lang="en-US" dirty="0">
              <a:solidFill>
                <a:schemeClr val="accent1">
                  <a:lumMod val="50000"/>
                </a:schemeClr>
              </a:solidFill>
            </a:endParaRPr>
          </a:p>
          <a:p>
            <a:pPr marL="285750" indent="-285750">
              <a:buFont typeface="Arial" panose="020B0604020202020204" pitchFamily="34" charset="0"/>
              <a:buChar char="•"/>
            </a:pPr>
            <a:endParaRPr lang="en-US" b="1" dirty="0">
              <a:solidFill>
                <a:schemeClr val="accent1">
                  <a:lumMod val="50000"/>
                </a:schemeClr>
              </a:solidFill>
            </a:endParaRPr>
          </a:p>
        </p:txBody>
      </p:sp>
    </p:spTree>
    <p:extLst>
      <p:ext uri="{BB962C8B-B14F-4D97-AF65-F5344CB8AC3E}">
        <p14:creationId xmlns:p14="http://schemas.microsoft.com/office/powerpoint/2010/main" val="428271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2. Legislative Framework</a:t>
            </a:r>
          </a:p>
        </p:txBody>
      </p:sp>
      <p:sp>
        <p:nvSpPr>
          <p:cNvPr id="3" name="Content Placeholder 2"/>
          <p:cNvSpPr>
            <a:spLocks noGrp="1"/>
          </p:cNvSpPr>
          <p:nvPr>
            <p:ph sz="half" idx="2"/>
          </p:nvPr>
        </p:nvSpPr>
        <p:spPr>
          <a:xfrm>
            <a:off x="611560" y="1628800"/>
            <a:ext cx="8064896" cy="4680520"/>
          </a:xfrm>
        </p:spPr>
        <p:txBody>
          <a:bodyPr>
            <a:normAutofit lnSpcReduction="10000"/>
          </a:bodyPr>
          <a:lstStyle/>
          <a:p>
            <a:endParaRPr lang="en-GB" sz="1600" dirty="0"/>
          </a:p>
          <a:p>
            <a:r>
              <a:rPr lang="en-US" sz="1600" b="1" dirty="0"/>
              <a:t>General Food Law Regulation </a:t>
            </a:r>
            <a:r>
              <a:rPr lang="en-US" sz="1600" dirty="0"/>
              <a:t>(Regulation (EC) 178/2002)  </a:t>
            </a:r>
          </a:p>
          <a:p>
            <a:pPr lvl="1"/>
            <a:r>
              <a:rPr lang="en-US" sz="1500" dirty="0"/>
              <a:t>lays down general </a:t>
            </a:r>
            <a:r>
              <a:rPr lang="en-US" sz="1500" b="1" dirty="0"/>
              <a:t>principles</a:t>
            </a:r>
            <a:r>
              <a:rPr lang="en-US" sz="1500" dirty="0"/>
              <a:t>, </a:t>
            </a:r>
            <a:r>
              <a:rPr lang="en-US" sz="1500" b="1" dirty="0"/>
              <a:t>requirements</a:t>
            </a:r>
            <a:r>
              <a:rPr lang="en-US" sz="1500" dirty="0"/>
              <a:t> and </a:t>
            </a:r>
            <a:r>
              <a:rPr lang="en-US" sz="1500" b="1" dirty="0"/>
              <a:t>procedures</a:t>
            </a:r>
            <a:r>
              <a:rPr lang="en-US" sz="1500" dirty="0"/>
              <a:t> of food and feed law </a:t>
            </a:r>
          </a:p>
          <a:p>
            <a:pPr lvl="1"/>
            <a:r>
              <a:rPr lang="en-US" sz="1500" dirty="0"/>
              <a:t>sets up </a:t>
            </a:r>
            <a:r>
              <a:rPr lang="en-US" sz="1500" b="1" dirty="0"/>
              <a:t>European Food Safety Authority</a:t>
            </a:r>
            <a:r>
              <a:rPr lang="en-US" sz="1500" dirty="0"/>
              <a:t> (EFSA)</a:t>
            </a:r>
          </a:p>
          <a:p>
            <a:pPr lvl="1"/>
            <a:r>
              <a:rPr lang="en-US" sz="1500" dirty="0"/>
              <a:t>ensures a </a:t>
            </a:r>
            <a:r>
              <a:rPr lang="en-US" sz="1500" b="1" dirty="0"/>
              <a:t>high level of protection of human life</a:t>
            </a:r>
            <a:r>
              <a:rPr lang="en-US" sz="1500" dirty="0"/>
              <a:t> and consumers' interests as well as the effective functioning of the internal market</a:t>
            </a:r>
          </a:p>
          <a:p>
            <a:endParaRPr lang="en-US" sz="1600" b="1" dirty="0"/>
          </a:p>
          <a:p>
            <a:r>
              <a:rPr lang="en-US" sz="1600" b="1" dirty="0"/>
              <a:t>Food Hygiene legislation</a:t>
            </a:r>
          </a:p>
          <a:p>
            <a:pPr lvl="1"/>
            <a:r>
              <a:rPr lang="en-US" sz="1500" dirty="0"/>
              <a:t>Regulation (EC) 852/2004 on the </a:t>
            </a:r>
            <a:r>
              <a:rPr lang="en-US" sz="1500" b="1" dirty="0"/>
              <a:t>hygiene of foodstuffs</a:t>
            </a:r>
          </a:p>
          <a:p>
            <a:pPr lvl="1"/>
            <a:r>
              <a:rPr lang="en-US" sz="1500" dirty="0"/>
              <a:t>Regulation (EC) 853/2004 laying down hygiene rules for </a:t>
            </a:r>
            <a:r>
              <a:rPr lang="en-US" sz="1500" b="1" dirty="0"/>
              <a:t>food of animal origin</a:t>
            </a:r>
          </a:p>
          <a:p>
            <a:pPr lvl="1"/>
            <a:r>
              <a:rPr lang="en-US" sz="1500" dirty="0"/>
              <a:t>Regulation (EC) 854/2004 laying down specific rules for the </a:t>
            </a:r>
            <a:r>
              <a:rPr lang="en-US" sz="1500" dirty="0" err="1"/>
              <a:t>organisation</a:t>
            </a:r>
            <a:r>
              <a:rPr lang="en-US" sz="1500" dirty="0"/>
              <a:t> of official </a:t>
            </a:r>
            <a:r>
              <a:rPr lang="en-US" sz="1500" b="1" dirty="0"/>
              <a:t>controls</a:t>
            </a:r>
            <a:r>
              <a:rPr lang="en-US" sz="1500" dirty="0"/>
              <a:t> on products of </a:t>
            </a:r>
            <a:r>
              <a:rPr lang="en-US" sz="1500" b="1" dirty="0"/>
              <a:t>animal origin </a:t>
            </a:r>
            <a:r>
              <a:rPr lang="en-US" sz="1500" dirty="0"/>
              <a:t>intended for human consumption</a:t>
            </a:r>
          </a:p>
          <a:p>
            <a:pPr lvl="1"/>
            <a:r>
              <a:rPr lang="en-US" sz="1500" dirty="0"/>
              <a:t>Directive 2004/41/EC - repealing certain Directives concerning food hygiene and health conditions for the production and placing on the market of certain products of animal origin intended for human consumption</a:t>
            </a:r>
          </a:p>
          <a:p>
            <a:endParaRPr lang="en-US" sz="1600" dirty="0"/>
          </a:p>
          <a:p>
            <a:pPr marL="400050" lvl="1" indent="0">
              <a:buNone/>
            </a:pPr>
            <a:r>
              <a:rPr lang="en-GB" sz="1600" dirty="0">
                <a:solidFill>
                  <a:srgbClr val="FF0000"/>
                </a:solidFill>
                <a:sym typeface="Wingdings" panose="05000000000000000000" pitchFamily="2" charset="2"/>
              </a:rPr>
              <a:t> </a:t>
            </a:r>
            <a:r>
              <a:rPr lang="en-GB" sz="1600" b="1" dirty="0">
                <a:solidFill>
                  <a:srgbClr val="FF0000"/>
                </a:solidFill>
                <a:sym typeface="Wingdings" panose="05000000000000000000" pitchFamily="2" charset="2"/>
              </a:rPr>
              <a:t>Food donors = food business operators and hence have to comply with all food EU legislation </a:t>
            </a:r>
            <a:r>
              <a:rPr lang="en-GB" sz="1600" dirty="0">
                <a:solidFill>
                  <a:srgbClr val="FF0000"/>
                </a:solidFill>
                <a:sym typeface="Wingdings" panose="05000000000000000000" pitchFamily="2" charset="2"/>
              </a:rPr>
              <a:t>concerning responsibility, liability, traceability and food safety rules under the Food Hygiene Package</a:t>
            </a:r>
            <a:endParaRPr lang="en-GB" sz="1600" dirty="0">
              <a:solidFill>
                <a:srgbClr val="FF0000"/>
              </a:solidFill>
            </a:endParaRPr>
          </a:p>
          <a:p>
            <a:endParaRPr lang="en-GB" sz="1600" dirty="0"/>
          </a:p>
          <a:p>
            <a:endParaRPr lang="en-GB" sz="1600" dirty="0"/>
          </a:p>
          <a:p>
            <a:endParaRPr lang="en-GB" sz="1600" dirty="0"/>
          </a:p>
          <a:p>
            <a:endParaRPr lang="en-GB" sz="1600" dirty="0"/>
          </a:p>
          <a:p>
            <a:endParaRPr lang="en-GB" sz="1600" dirty="0"/>
          </a:p>
          <a:p>
            <a:endParaRPr lang="en-GB" sz="1600"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4</a:t>
            </a:fld>
            <a:endParaRPr lang="en-GB" dirty="0"/>
          </a:p>
        </p:txBody>
      </p:sp>
    </p:spTree>
    <p:extLst>
      <p:ext uri="{BB962C8B-B14F-4D97-AF65-F5344CB8AC3E}">
        <p14:creationId xmlns:p14="http://schemas.microsoft.com/office/powerpoint/2010/main" val="51885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2. Legislative Framework</a:t>
            </a:r>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5</a:t>
            </a:fld>
            <a:endParaRPr lang="en-GB" dirty="0"/>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p:cNvPicPr>
          <p:nvPr/>
        </p:nvPicPr>
        <p:blipFill>
          <a:blip r:embed="rId3"/>
          <a:stretch>
            <a:fillRect/>
          </a:stretch>
        </p:blipFill>
        <p:spPr>
          <a:xfrm>
            <a:off x="323528" y="1484784"/>
            <a:ext cx="8705850" cy="4572000"/>
          </a:xfrm>
          <a:prstGeom prst="rect">
            <a:avLst/>
          </a:prstGeom>
        </p:spPr>
      </p:pic>
      <p:sp>
        <p:nvSpPr>
          <p:cNvPr id="7" name="Rectangle 6"/>
          <p:cNvSpPr/>
          <p:nvPr/>
        </p:nvSpPr>
        <p:spPr>
          <a:xfrm>
            <a:off x="6948264" y="6104329"/>
            <a:ext cx="1923925" cy="276999"/>
          </a:xfrm>
          <a:prstGeom prst="rect">
            <a:avLst/>
          </a:prstGeom>
        </p:spPr>
        <p:txBody>
          <a:bodyPr wrap="none">
            <a:spAutoFit/>
          </a:bodyPr>
          <a:lstStyle/>
          <a:p>
            <a:r>
              <a:rPr lang="en-US" sz="1200" dirty="0">
                <a:solidFill>
                  <a:schemeClr val="tx2"/>
                </a:solidFill>
              </a:rPr>
              <a:t>* JRC Science Hub, 2016</a:t>
            </a:r>
          </a:p>
        </p:txBody>
      </p:sp>
    </p:spTree>
    <p:extLst>
      <p:ext uri="{BB962C8B-B14F-4D97-AF65-F5344CB8AC3E}">
        <p14:creationId xmlns:p14="http://schemas.microsoft.com/office/powerpoint/2010/main" val="2501570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2. Legislative Framework</a:t>
            </a:r>
          </a:p>
        </p:txBody>
      </p:sp>
      <p:sp>
        <p:nvSpPr>
          <p:cNvPr id="3" name="Content Placeholder 2"/>
          <p:cNvSpPr>
            <a:spLocks noGrp="1"/>
          </p:cNvSpPr>
          <p:nvPr>
            <p:ph sz="half" idx="2"/>
          </p:nvPr>
        </p:nvSpPr>
        <p:spPr>
          <a:xfrm>
            <a:off x="611560" y="1772816"/>
            <a:ext cx="7863840" cy="4464496"/>
          </a:xfrm>
        </p:spPr>
        <p:txBody>
          <a:bodyPr>
            <a:normAutofit lnSpcReduction="10000"/>
          </a:bodyPr>
          <a:lstStyle/>
          <a:p>
            <a:r>
              <a:rPr lang="en-US" b="1" dirty="0"/>
              <a:t>VAT Directive </a:t>
            </a:r>
            <a:r>
              <a:rPr lang="en-US" dirty="0"/>
              <a:t>(Directive 2006/112/EC) </a:t>
            </a:r>
          </a:p>
          <a:p>
            <a:endParaRPr lang="en-US" dirty="0"/>
          </a:p>
          <a:p>
            <a:pPr lvl="1"/>
            <a:r>
              <a:rPr lang="en-US" sz="1600" dirty="0"/>
              <a:t>rules applicable to goods handed out for free - Articles 16 and 74</a:t>
            </a:r>
          </a:p>
          <a:p>
            <a:pPr lvl="1"/>
            <a:endParaRPr lang="en-US" sz="1600" dirty="0"/>
          </a:p>
          <a:p>
            <a:pPr lvl="1"/>
            <a:r>
              <a:rPr lang="en-US" sz="1600" b="1" dirty="0"/>
              <a:t>Art. 16 </a:t>
            </a:r>
            <a:r>
              <a:rPr lang="en-US" sz="1600" dirty="0"/>
              <a:t>“</a:t>
            </a:r>
            <a:r>
              <a:rPr lang="en-US" sz="1600" i="1" dirty="0"/>
              <a:t>The application by a taxable person of goods forming part of his business assets for […] their disposal free of charge […] shall be treated as a supply of goods for consideration, where the VAT on those goods […] was wholly or partly deductible […]</a:t>
            </a:r>
            <a:r>
              <a:rPr lang="en-US" sz="1600" dirty="0"/>
              <a:t>”</a:t>
            </a:r>
          </a:p>
          <a:p>
            <a:pPr lvl="1"/>
            <a:endParaRPr lang="en-US" sz="1600" dirty="0"/>
          </a:p>
          <a:p>
            <a:pPr lvl="1"/>
            <a:r>
              <a:rPr lang="en-US" sz="1600" b="1" dirty="0"/>
              <a:t>Art. 74 </a:t>
            </a:r>
            <a:r>
              <a:rPr lang="en-US" sz="1600" dirty="0"/>
              <a:t>“</a:t>
            </a:r>
            <a:r>
              <a:rPr lang="en-US" sz="1600" i="1" dirty="0"/>
              <a:t>Where a taxable person applies or disposes of goods forming part of his business assets, or where goods are retained by a taxable person, or by his successors, when his taxable economic activity ceases […] the taxable amount shall be the purchase price of the goods or of similar goods or […] the cost price, determined at the time when the application, disposal or retention takes place</a:t>
            </a:r>
            <a:r>
              <a:rPr lang="en-US" sz="1600" dirty="0"/>
              <a:t>”</a:t>
            </a:r>
          </a:p>
          <a:p>
            <a:pPr lvl="1"/>
            <a:endParaRPr lang="en-US" sz="1600" dirty="0"/>
          </a:p>
          <a:p>
            <a:pPr marL="400050" lvl="1" indent="0">
              <a:buNone/>
            </a:pPr>
            <a:r>
              <a:rPr lang="en-US" b="1" dirty="0">
                <a:solidFill>
                  <a:srgbClr val="FF0000"/>
                </a:solidFill>
                <a:sym typeface="Wingdings" panose="05000000000000000000" pitchFamily="2" charset="2"/>
              </a:rPr>
              <a:t> Food donations are taxable + no tax exemptions are allowed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6</a:t>
            </a:fld>
            <a:endParaRPr lang="en-GB" dirty="0"/>
          </a:p>
        </p:txBody>
      </p:sp>
    </p:spTree>
    <p:extLst>
      <p:ext uri="{BB962C8B-B14F-4D97-AF65-F5344CB8AC3E}">
        <p14:creationId xmlns:p14="http://schemas.microsoft.com/office/powerpoint/2010/main" val="30517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GB" dirty="0"/>
              <a:t> 3. Recent developments</a:t>
            </a:r>
            <a:endParaRPr lang="en-US" dirty="0"/>
          </a:p>
        </p:txBody>
      </p:sp>
      <p:sp>
        <p:nvSpPr>
          <p:cNvPr id="3" name="Content Placeholder 2"/>
          <p:cNvSpPr>
            <a:spLocks noGrp="1"/>
          </p:cNvSpPr>
          <p:nvPr>
            <p:ph sz="half" idx="2"/>
          </p:nvPr>
        </p:nvSpPr>
        <p:spPr>
          <a:xfrm>
            <a:off x="611560" y="1556792"/>
            <a:ext cx="7992888" cy="4752528"/>
          </a:xfrm>
        </p:spPr>
        <p:txBody>
          <a:bodyPr>
            <a:normAutofit/>
          </a:bodyPr>
          <a:lstStyle/>
          <a:p>
            <a:endParaRPr lang="en-GB" dirty="0"/>
          </a:p>
          <a:p>
            <a:r>
              <a:rPr lang="en-US" b="1" dirty="0"/>
              <a:t>2011</a:t>
            </a:r>
          </a:p>
          <a:p>
            <a:pPr lvl="1"/>
            <a:r>
              <a:rPr lang="en-US" b="1" dirty="0"/>
              <a:t>Resource efficiency in Europe - </a:t>
            </a:r>
            <a:r>
              <a:rPr lang="en-US" dirty="0"/>
              <a:t>Flagship Initiative of the Europe 2020 strategy towards a resource efficient, low-carbon economy to achieve sustainable growth </a:t>
            </a:r>
          </a:p>
          <a:p>
            <a:pPr lvl="1"/>
            <a:endParaRPr lang="en-US" dirty="0"/>
          </a:p>
          <a:p>
            <a:r>
              <a:rPr lang="en-US" b="1" dirty="0"/>
              <a:t>March 2014 </a:t>
            </a:r>
          </a:p>
          <a:p>
            <a:pPr lvl="1"/>
            <a:r>
              <a:rPr lang="en-US" dirty="0"/>
              <a:t>Fitness check of General Food Law Regulation </a:t>
            </a:r>
            <a:r>
              <a:rPr lang="en-US" dirty="0" err="1"/>
              <a:t>Regulation</a:t>
            </a:r>
            <a:r>
              <a:rPr lang="en-US" dirty="0"/>
              <a:t> (EC) no 178/2002 (currently being finalized)</a:t>
            </a:r>
          </a:p>
          <a:p>
            <a:pPr lvl="1"/>
            <a:endParaRPr lang="en-US" dirty="0"/>
          </a:p>
          <a:p>
            <a:r>
              <a:rPr lang="en-US" b="1" dirty="0"/>
              <a:t>25 September 2015 </a:t>
            </a:r>
          </a:p>
          <a:p>
            <a:pPr lvl="1"/>
            <a:r>
              <a:rPr lang="en-US" dirty="0"/>
              <a:t>SDG 12.3</a:t>
            </a:r>
            <a:r>
              <a:rPr lang="en-US" i="1" dirty="0"/>
              <a:t>:  “By 2030, </a:t>
            </a:r>
            <a:r>
              <a:rPr lang="en-US" b="1" i="1" dirty="0"/>
              <a:t>halve per capita global food waste </a:t>
            </a:r>
            <a:r>
              <a:rPr lang="en-US" i="1" dirty="0"/>
              <a:t>at the retail and consumer levels and reduce food losses along production and supply chains, including post-harvest losses” </a:t>
            </a:r>
          </a:p>
          <a:p>
            <a:pPr lvl="1"/>
            <a:endParaRPr lang="en-US" i="1" dirty="0"/>
          </a:p>
          <a:p>
            <a:endParaRPr lang="en-GB"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7</a:t>
            </a:fld>
            <a:endParaRPr lang="en-GB" dirty="0"/>
          </a:p>
        </p:txBody>
      </p:sp>
    </p:spTree>
    <p:extLst>
      <p:ext uri="{BB962C8B-B14F-4D97-AF65-F5344CB8AC3E}">
        <p14:creationId xmlns:p14="http://schemas.microsoft.com/office/powerpoint/2010/main" val="65100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GB" dirty="0"/>
              <a:t> 3. Recent developments</a:t>
            </a:r>
            <a:endParaRPr lang="en-US" dirty="0"/>
          </a:p>
        </p:txBody>
      </p:sp>
      <p:sp>
        <p:nvSpPr>
          <p:cNvPr id="3" name="Content Placeholder 2"/>
          <p:cNvSpPr>
            <a:spLocks noGrp="1"/>
          </p:cNvSpPr>
          <p:nvPr>
            <p:ph sz="half" idx="2"/>
          </p:nvPr>
        </p:nvSpPr>
        <p:spPr>
          <a:xfrm>
            <a:off x="611560" y="1556792"/>
            <a:ext cx="8136904" cy="4752528"/>
          </a:xfrm>
        </p:spPr>
        <p:txBody>
          <a:bodyPr>
            <a:normAutofit fontScale="92500" lnSpcReduction="10000"/>
          </a:bodyPr>
          <a:lstStyle/>
          <a:p>
            <a:endParaRPr lang="en-GB" dirty="0"/>
          </a:p>
          <a:p>
            <a:r>
              <a:rPr lang="en-US" b="1" dirty="0"/>
              <a:t>December 2015</a:t>
            </a:r>
          </a:p>
          <a:p>
            <a:pPr lvl="1"/>
            <a:r>
              <a:rPr lang="en-US" b="1" dirty="0"/>
              <a:t>Adoption of </a:t>
            </a:r>
            <a:r>
              <a:rPr lang="en-US" b="1" dirty="0" err="1"/>
              <a:t>Circulary</a:t>
            </a:r>
            <a:r>
              <a:rPr lang="en-US" b="1" dirty="0"/>
              <a:t> Economy Package </a:t>
            </a:r>
            <a:r>
              <a:rPr lang="en-US" dirty="0"/>
              <a:t>to stimulate Europe's transition towards a circular economy which will boost global competitiveness, foster sustainable economic growth and generate new job</a:t>
            </a:r>
          </a:p>
          <a:p>
            <a:pPr lvl="1"/>
            <a:r>
              <a:rPr lang="en-US" dirty="0"/>
              <a:t>EC’s legislative proposal to </a:t>
            </a:r>
            <a:r>
              <a:rPr lang="en-US" b="1" dirty="0"/>
              <a:t>revise the Waste Framework Directive </a:t>
            </a:r>
            <a:r>
              <a:rPr lang="en-US" dirty="0"/>
              <a:t>(Directive 2008/98/EC)</a:t>
            </a:r>
            <a:endParaRPr lang="en-US" i="1" dirty="0"/>
          </a:p>
          <a:p>
            <a:pPr lvl="1"/>
            <a:endParaRPr lang="en-US" i="1" dirty="0"/>
          </a:p>
          <a:p>
            <a:pPr marL="457200" lvl="1" indent="0">
              <a:buNone/>
            </a:pPr>
            <a:r>
              <a:rPr lang="en-GB" b="1" dirty="0">
                <a:solidFill>
                  <a:srgbClr val="FF0000"/>
                </a:solidFill>
                <a:sym typeface="Wingdings" panose="05000000000000000000" pitchFamily="2" charset="2"/>
              </a:rPr>
              <a:t> </a:t>
            </a:r>
            <a:r>
              <a:rPr lang="en-GB" b="1" dirty="0">
                <a:solidFill>
                  <a:srgbClr val="FF0000"/>
                </a:solidFill>
              </a:rPr>
              <a:t>EC’s 5 key Action Areas</a:t>
            </a:r>
          </a:p>
          <a:p>
            <a:pPr lvl="2"/>
            <a:r>
              <a:rPr lang="en-GB" dirty="0"/>
              <a:t>To elaborate a common EU </a:t>
            </a:r>
            <a:r>
              <a:rPr lang="en-GB" b="1" dirty="0"/>
              <a:t>methodology to measure food wa</a:t>
            </a:r>
            <a:r>
              <a:rPr lang="en-GB" dirty="0"/>
              <a:t>ste consistently in cooperation with MS and stakeholders</a:t>
            </a:r>
          </a:p>
          <a:p>
            <a:pPr lvl="2"/>
            <a:r>
              <a:rPr lang="en-GB" dirty="0"/>
              <a:t>To develop EU </a:t>
            </a:r>
            <a:r>
              <a:rPr lang="en-GB" b="1" dirty="0"/>
              <a:t>Guidelines on food donations </a:t>
            </a:r>
          </a:p>
          <a:p>
            <a:pPr lvl="2"/>
            <a:r>
              <a:rPr lang="en-GB" dirty="0"/>
              <a:t>To take measures to </a:t>
            </a:r>
            <a:r>
              <a:rPr lang="en-GB" b="1" dirty="0"/>
              <a:t>clarify and lift barriers </a:t>
            </a:r>
            <a:r>
              <a:rPr lang="en-GB" dirty="0"/>
              <a:t>which prevent safe use of food resources in food and feed chains</a:t>
            </a:r>
          </a:p>
          <a:p>
            <a:pPr lvl="2"/>
            <a:r>
              <a:rPr lang="en-GB" dirty="0"/>
              <a:t>To improve the use of </a:t>
            </a:r>
            <a:r>
              <a:rPr lang="en-GB" b="1" dirty="0"/>
              <a:t>date marking </a:t>
            </a:r>
            <a:r>
              <a:rPr lang="en-GB" dirty="0"/>
              <a:t>by actor in the food chains and also its understanding by consumers</a:t>
            </a:r>
          </a:p>
          <a:p>
            <a:pPr lvl="2"/>
            <a:r>
              <a:rPr lang="en-GB" dirty="0"/>
              <a:t>to establish a new </a:t>
            </a:r>
            <a:r>
              <a:rPr lang="en-GB" b="1" dirty="0"/>
              <a:t>EU Platform on Food Losses and Food Waste</a:t>
            </a:r>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8</a:t>
            </a:fld>
            <a:endParaRPr lang="en-GB" dirty="0"/>
          </a:p>
        </p:txBody>
      </p:sp>
    </p:spTree>
    <p:extLst>
      <p:ext uri="{BB962C8B-B14F-4D97-AF65-F5344CB8AC3E}">
        <p14:creationId xmlns:p14="http://schemas.microsoft.com/office/powerpoint/2010/main" val="14695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GB" dirty="0"/>
              <a:t> 3. Recent developments</a:t>
            </a:r>
            <a:endParaRPr lang="en-US" dirty="0"/>
          </a:p>
        </p:txBody>
      </p:sp>
      <p:sp>
        <p:nvSpPr>
          <p:cNvPr id="3" name="Content Placeholder 2"/>
          <p:cNvSpPr>
            <a:spLocks noGrp="1"/>
          </p:cNvSpPr>
          <p:nvPr>
            <p:ph sz="half" idx="2"/>
          </p:nvPr>
        </p:nvSpPr>
        <p:spPr>
          <a:xfrm>
            <a:off x="611560" y="1556792"/>
            <a:ext cx="7992888" cy="4752528"/>
          </a:xfrm>
        </p:spPr>
        <p:txBody>
          <a:bodyPr>
            <a:normAutofit/>
          </a:bodyPr>
          <a:lstStyle/>
          <a:p>
            <a:r>
              <a:rPr lang="en-GB" b="1" dirty="0"/>
              <a:t>August 2016</a:t>
            </a:r>
          </a:p>
          <a:p>
            <a:pPr lvl="1"/>
            <a:r>
              <a:rPr lang="en-GB" b="1" dirty="0"/>
              <a:t>EU Platform on Food Losses and Food Waste </a:t>
            </a:r>
            <a:r>
              <a:rPr lang="en-GB" dirty="0"/>
              <a:t>established</a:t>
            </a:r>
          </a:p>
          <a:p>
            <a:pPr lvl="1"/>
            <a:r>
              <a:rPr lang="en-US" dirty="0"/>
              <a:t>key forum at EU level to support all players in identifying and taking actions needed to achieve the SDG commitment </a:t>
            </a:r>
          </a:p>
          <a:p>
            <a:pPr lvl="1"/>
            <a:r>
              <a:rPr lang="en-US" dirty="0"/>
              <a:t>gathering 70 members representing public authorities and all actors along the food value chain</a:t>
            </a:r>
          </a:p>
          <a:p>
            <a:pPr lvl="1"/>
            <a:r>
              <a:rPr lang="en-US" dirty="0"/>
              <a:t>first meeting on 29 November 2016, and discussed EC key action area 1</a:t>
            </a:r>
          </a:p>
          <a:p>
            <a:pPr lvl="2"/>
            <a:endParaRPr lang="en-GB" dirty="0"/>
          </a:p>
          <a:p>
            <a:r>
              <a:rPr lang="en-GB" b="1" dirty="0"/>
              <a:t>December 2016</a:t>
            </a:r>
          </a:p>
          <a:p>
            <a:pPr lvl="1"/>
            <a:r>
              <a:rPr lang="en-GB" dirty="0"/>
              <a:t>EU Parliament Committee on the Environment, Public Health and Food Safety published a draft report with a series of recommendations including </a:t>
            </a:r>
            <a:r>
              <a:rPr lang="en-GB" b="1" dirty="0"/>
              <a:t>change in the VAT Directive </a:t>
            </a:r>
            <a:r>
              <a:rPr lang="en-GB" dirty="0"/>
              <a:t>to authorise tax exemptions on food donations </a:t>
            </a:r>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9</a:t>
            </a:fld>
            <a:endParaRPr lang="en-GB" dirty="0"/>
          </a:p>
        </p:txBody>
      </p:sp>
    </p:spTree>
    <p:extLst>
      <p:ext uri="{BB962C8B-B14F-4D97-AF65-F5344CB8AC3E}">
        <p14:creationId xmlns:p14="http://schemas.microsoft.com/office/powerpoint/2010/main" val="4284472903"/>
      </p:ext>
    </p:extLst>
  </p:cSld>
  <p:clrMapOvr>
    <a:masterClrMapping/>
  </p:clrMapOvr>
</p:sld>
</file>

<file path=ppt/theme/theme1.xml><?xml version="1.0" encoding="utf-8"?>
<a:theme xmlns:a="http://schemas.openxmlformats.org/drawingml/2006/main" name="ABIS Theme August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IS Theme August 2015" id="{AC5F0D9C-1E3B-46C0-B094-874CE0311D93}" vid="{477156AB-2D0F-4D04-A577-AD230AC600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3844</TotalTime>
  <Words>1111</Words>
  <Application>Microsoft Office PowerPoint</Application>
  <PresentationFormat>On-screen Show (4:3)</PresentationFormat>
  <Paragraphs>131</Paragraphs>
  <Slides>10</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 Unicode MS</vt:lpstr>
      <vt:lpstr>Arial</vt:lpstr>
      <vt:lpstr>Calibri</vt:lpstr>
      <vt:lpstr>Century Gothic</vt:lpstr>
      <vt:lpstr>Wingdings</vt:lpstr>
      <vt:lpstr>ABIS Theme August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antonioscarafino</dc:creator>
  <cp:lastModifiedBy>Windows User</cp:lastModifiedBy>
  <cp:revision>256</cp:revision>
  <dcterms:created xsi:type="dcterms:W3CDTF">2011-05-27T13:59:51Z</dcterms:created>
  <dcterms:modified xsi:type="dcterms:W3CDTF">2017-02-14T09:33:58Z</dcterms:modified>
</cp:coreProperties>
</file>