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7" r:id="rId2"/>
    <p:sldId id="271" r:id="rId3"/>
    <p:sldId id="28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6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00"/>
    <a:srgbClr val="CC6600"/>
    <a:srgbClr val="EE8E00"/>
    <a:srgbClr val="E28700"/>
    <a:srgbClr val="FF9900"/>
    <a:srgbClr val="99CC00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31EE-BE47-41D6-844C-8E846FB460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A59904-F92E-4B92-AF94-25EFB19E4018}">
      <dgm:prSet phldrT="[Text]"/>
      <dgm:spPr/>
      <dgm:t>
        <a:bodyPr/>
        <a:lstStyle/>
        <a:p>
          <a:r>
            <a:rPr lang="hr-HR" dirty="0"/>
            <a:t>NO EVIDENCE</a:t>
          </a:r>
          <a:endParaRPr lang="en-US" dirty="0"/>
        </a:p>
      </dgm:t>
    </dgm:pt>
    <dgm:pt modelId="{5380E919-D506-4D08-A871-CFDC8BCC2ABE}" type="parTrans" cxnId="{9D95D0B6-0E2F-4660-8A36-533AF46E555E}">
      <dgm:prSet/>
      <dgm:spPr/>
      <dgm:t>
        <a:bodyPr/>
        <a:lstStyle/>
        <a:p>
          <a:endParaRPr lang="en-US"/>
        </a:p>
      </dgm:t>
    </dgm:pt>
    <dgm:pt modelId="{2EEBAA3B-9FDF-485A-8957-E5FCB8A9D36B}" type="sibTrans" cxnId="{9D95D0B6-0E2F-4660-8A36-533AF46E555E}">
      <dgm:prSet/>
      <dgm:spPr/>
      <dgm:t>
        <a:bodyPr/>
        <a:lstStyle/>
        <a:p>
          <a:endParaRPr lang="en-US"/>
        </a:p>
      </dgm:t>
    </dgm:pt>
    <dgm:pt modelId="{CE44FCAE-4F06-4C75-8926-99CB552D6936}">
      <dgm:prSet phldrT="[Text]"/>
      <dgm:spPr/>
      <dgm:t>
        <a:bodyPr/>
        <a:lstStyle/>
        <a:p>
          <a:r>
            <a:rPr lang="hr-HR" dirty="0" err="1" smtClean="0"/>
            <a:t>Pay</a:t>
          </a:r>
          <a:r>
            <a:rPr lang="hr-HR" dirty="0" smtClean="0"/>
            <a:t> </a:t>
          </a:r>
          <a:r>
            <a:rPr lang="hr-HR" dirty="0"/>
            <a:t>VAT on </a:t>
          </a:r>
          <a:r>
            <a:rPr lang="hr-HR" dirty="0" err="1"/>
            <a:t>estimated</a:t>
          </a:r>
          <a:r>
            <a:rPr lang="hr-HR" dirty="0"/>
            <a:t> </a:t>
          </a:r>
          <a:r>
            <a:rPr lang="hr-HR" dirty="0" err="1"/>
            <a:t>value</a:t>
          </a:r>
          <a:endParaRPr lang="en-US" dirty="0"/>
        </a:p>
      </dgm:t>
    </dgm:pt>
    <dgm:pt modelId="{3E3EE5E1-20E7-4C41-9923-B81E1CAAA1AD}" type="parTrans" cxnId="{4FA2FBF8-E23F-4948-977D-A282B8CC1D02}">
      <dgm:prSet/>
      <dgm:spPr/>
      <dgm:t>
        <a:bodyPr/>
        <a:lstStyle/>
        <a:p>
          <a:endParaRPr lang="en-US"/>
        </a:p>
      </dgm:t>
    </dgm:pt>
    <dgm:pt modelId="{75BA56DB-55B2-4175-B516-C36E0A4917DC}" type="sibTrans" cxnId="{4FA2FBF8-E23F-4948-977D-A282B8CC1D02}">
      <dgm:prSet/>
      <dgm:spPr/>
      <dgm:t>
        <a:bodyPr/>
        <a:lstStyle/>
        <a:p>
          <a:endParaRPr lang="en-US"/>
        </a:p>
      </dgm:t>
    </dgm:pt>
    <dgm:pt modelId="{BC6282AD-BCEC-4970-A1AA-DD5833A0CBCE}">
      <dgm:prSet phldrT="[Text]"/>
      <dgm:spPr/>
      <dgm:t>
        <a:bodyPr/>
        <a:lstStyle/>
        <a:p>
          <a:r>
            <a:rPr lang="hr-HR" dirty="0" err="1"/>
            <a:t>Pay</a:t>
          </a:r>
          <a:r>
            <a:rPr lang="hr-HR" dirty="0"/>
            <a:t> </a:t>
          </a:r>
          <a:r>
            <a:rPr lang="hr-HR" dirty="0" err="1"/>
            <a:t>Income</a:t>
          </a:r>
          <a:r>
            <a:rPr lang="hr-HR" dirty="0"/>
            <a:t> </a:t>
          </a:r>
          <a:r>
            <a:rPr lang="hr-HR" dirty="0" err="1"/>
            <a:t>tax</a:t>
          </a:r>
          <a:r>
            <a:rPr lang="hr-HR" dirty="0"/>
            <a:t> (40%)</a:t>
          </a:r>
          <a:endParaRPr lang="en-US" dirty="0"/>
        </a:p>
      </dgm:t>
    </dgm:pt>
    <dgm:pt modelId="{F64ECAEF-2E96-4309-8F38-1A7E18376D44}" type="parTrans" cxnId="{016CDAE6-A681-4F1E-8CD1-63D17F7C271D}">
      <dgm:prSet/>
      <dgm:spPr/>
      <dgm:t>
        <a:bodyPr/>
        <a:lstStyle/>
        <a:p>
          <a:endParaRPr lang="en-US"/>
        </a:p>
      </dgm:t>
    </dgm:pt>
    <dgm:pt modelId="{7BEB6B2A-D99A-4437-9243-C26D2C59F6B9}" type="sibTrans" cxnId="{016CDAE6-A681-4F1E-8CD1-63D17F7C271D}">
      <dgm:prSet/>
      <dgm:spPr/>
      <dgm:t>
        <a:bodyPr/>
        <a:lstStyle/>
        <a:p>
          <a:endParaRPr lang="en-US"/>
        </a:p>
      </dgm:t>
    </dgm:pt>
    <dgm:pt modelId="{0C633E6B-8578-4E0C-9F0D-F831DA48D721}">
      <dgm:prSet/>
      <dgm:spPr/>
      <dgm:t>
        <a:bodyPr/>
        <a:lstStyle/>
        <a:p>
          <a:r>
            <a:rPr lang="hr-HR" dirty="0" err="1"/>
            <a:t>Not</a:t>
          </a:r>
          <a:r>
            <a:rPr lang="hr-HR" dirty="0"/>
            <a:t> </a:t>
          </a:r>
          <a:r>
            <a:rPr lang="hr-HR" dirty="0" err="1"/>
            <a:t>acceptable</a:t>
          </a:r>
          <a:r>
            <a:rPr lang="hr-HR" dirty="0"/>
            <a:t> </a:t>
          </a:r>
          <a:r>
            <a:rPr lang="hr-HR" dirty="0" err="1"/>
            <a:t>cost</a:t>
          </a:r>
          <a:r>
            <a:rPr lang="hr-HR" dirty="0"/>
            <a:t> for Profit </a:t>
          </a:r>
          <a:r>
            <a:rPr lang="hr-HR" dirty="0" err="1"/>
            <a:t>tax</a:t>
          </a:r>
          <a:endParaRPr lang="en-US" dirty="0"/>
        </a:p>
      </dgm:t>
    </dgm:pt>
    <dgm:pt modelId="{CB02952D-3773-43FA-921F-EEDA51326AAD}" type="parTrans" cxnId="{6D7CF828-136A-4A81-BD08-C55E0218D6F9}">
      <dgm:prSet/>
      <dgm:spPr/>
      <dgm:t>
        <a:bodyPr/>
        <a:lstStyle/>
        <a:p>
          <a:endParaRPr lang="en-US"/>
        </a:p>
      </dgm:t>
    </dgm:pt>
    <dgm:pt modelId="{1940C5E4-FB19-4929-AADB-F7EFAD997A3B}" type="sibTrans" cxnId="{6D7CF828-136A-4A81-BD08-C55E0218D6F9}">
      <dgm:prSet/>
      <dgm:spPr/>
      <dgm:t>
        <a:bodyPr/>
        <a:lstStyle/>
        <a:p>
          <a:endParaRPr lang="en-US"/>
        </a:p>
      </dgm:t>
    </dgm:pt>
    <dgm:pt modelId="{857EA7B3-552D-4562-890B-25858C9FC034}" type="pres">
      <dgm:prSet presAssocID="{541831EE-BE47-41D6-844C-8E846FB46042}" presName="CompostProcess" presStyleCnt="0">
        <dgm:presLayoutVars>
          <dgm:dir/>
          <dgm:resizeHandles val="exact"/>
        </dgm:presLayoutVars>
      </dgm:prSet>
      <dgm:spPr/>
    </dgm:pt>
    <dgm:pt modelId="{EB09CBF4-1F13-4748-84E1-B3CB868B7E83}" type="pres">
      <dgm:prSet presAssocID="{541831EE-BE47-41D6-844C-8E846FB46042}" presName="arrow" presStyleLbl="bgShp" presStyleIdx="0" presStyleCnt="1"/>
      <dgm:spPr/>
    </dgm:pt>
    <dgm:pt modelId="{53A26B24-7F38-433B-8657-6F7BAD66F3A6}" type="pres">
      <dgm:prSet presAssocID="{541831EE-BE47-41D6-844C-8E846FB46042}" presName="linearProcess" presStyleCnt="0"/>
      <dgm:spPr/>
    </dgm:pt>
    <dgm:pt modelId="{635378FC-2823-42D9-BDD9-7C9E61D55499}" type="pres">
      <dgm:prSet presAssocID="{6FA59904-F92E-4B92-AF94-25EFB19E401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C0412B-3809-4AFF-BCB5-FDFF2E248AF0}" type="pres">
      <dgm:prSet presAssocID="{2EEBAA3B-9FDF-485A-8957-E5FCB8A9D36B}" presName="sibTrans" presStyleCnt="0"/>
      <dgm:spPr/>
    </dgm:pt>
    <dgm:pt modelId="{1D086808-D903-40D1-8BD4-CF4244055E44}" type="pres">
      <dgm:prSet presAssocID="{CE44FCAE-4F06-4C75-8926-99CB552D693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F7A805-316E-467A-BFDF-30A01FFB81B7}" type="pres">
      <dgm:prSet presAssocID="{75BA56DB-55B2-4175-B516-C36E0A4917DC}" presName="sibTrans" presStyleCnt="0"/>
      <dgm:spPr/>
    </dgm:pt>
    <dgm:pt modelId="{F299CE3F-A126-444A-BBD6-59FC021CACDE}" type="pres">
      <dgm:prSet presAssocID="{BC6282AD-BCEC-4970-A1AA-DD5833A0CBC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61C245-5F58-4005-AE77-F69AC5BFF911}" type="pres">
      <dgm:prSet presAssocID="{7BEB6B2A-D99A-4437-9243-C26D2C59F6B9}" presName="sibTrans" presStyleCnt="0"/>
      <dgm:spPr/>
    </dgm:pt>
    <dgm:pt modelId="{43C1BF49-92F0-47BB-96FD-F841A4E429D3}" type="pres">
      <dgm:prSet presAssocID="{0C633E6B-8578-4E0C-9F0D-F831DA48D72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6CDAE6-A681-4F1E-8CD1-63D17F7C271D}" srcId="{541831EE-BE47-41D6-844C-8E846FB46042}" destId="{BC6282AD-BCEC-4970-A1AA-DD5833A0CBCE}" srcOrd="2" destOrd="0" parTransId="{F64ECAEF-2E96-4309-8F38-1A7E18376D44}" sibTransId="{7BEB6B2A-D99A-4437-9243-C26D2C59F6B9}"/>
    <dgm:cxn modelId="{9D95D0B6-0E2F-4660-8A36-533AF46E555E}" srcId="{541831EE-BE47-41D6-844C-8E846FB46042}" destId="{6FA59904-F92E-4B92-AF94-25EFB19E4018}" srcOrd="0" destOrd="0" parTransId="{5380E919-D506-4D08-A871-CFDC8BCC2ABE}" sibTransId="{2EEBAA3B-9FDF-485A-8957-E5FCB8A9D36B}"/>
    <dgm:cxn modelId="{4FA2FBF8-E23F-4948-977D-A282B8CC1D02}" srcId="{541831EE-BE47-41D6-844C-8E846FB46042}" destId="{CE44FCAE-4F06-4C75-8926-99CB552D6936}" srcOrd="1" destOrd="0" parTransId="{3E3EE5E1-20E7-4C41-9923-B81E1CAAA1AD}" sibTransId="{75BA56DB-55B2-4175-B516-C36E0A4917DC}"/>
    <dgm:cxn modelId="{3D611BDA-32EE-48E5-9078-A1A4DE96EC33}" type="presOf" srcId="{BC6282AD-BCEC-4970-A1AA-DD5833A0CBCE}" destId="{F299CE3F-A126-444A-BBD6-59FC021CACDE}" srcOrd="0" destOrd="0" presId="urn:microsoft.com/office/officeart/2005/8/layout/hProcess9"/>
    <dgm:cxn modelId="{84C1438B-185D-452A-8FF4-E5845D9EE306}" type="presOf" srcId="{CE44FCAE-4F06-4C75-8926-99CB552D6936}" destId="{1D086808-D903-40D1-8BD4-CF4244055E44}" srcOrd="0" destOrd="0" presId="urn:microsoft.com/office/officeart/2005/8/layout/hProcess9"/>
    <dgm:cxn modelId="{6F5E69E7-2164-449B-8DBD-2C23FC30CC29}" type="presOf" srcId="{0C633E6B-8578-4E0C-9F0D-F831DA48D721}" destId="{43C1BF49-92F0-47BB-96FD-F841A4E429D3}" srcOrd="0" destOrd="0" presId="urn:microsoft.com/office/officeart/2005/8/layout/hProcess9"/>
    <dgm:cxn modelId="{E930EB69-0679-4013-804B-5B6CE9D26323}" type="presOf" srcId="{541831EE-BE47-41D6-844C-8E846FB46042}" destId="{857EA7B3-552D-4562-890B-25858C9FC034}" srcOrd="0" destOrd="0" presId="urn:microsoft.com/office/officeart/2005/8/layout/hProcess9"/>
    <dgm:cxn modelId="{6D7CF828-136A-4A81-BD08-C55E0218D6F9}" srcId="{541831EE-BE47-41D6-844C-8E846FB46042}" destId="{0C633E6B-8578-4E0C-9F0D-F831DA48D721}" srcOrd="3" destOrd="0" parTransId="{CB02952D-3773-43FA-921F-EEDA51326AAD}" sibTransId="{1940C5E4-FB19-4929-AADB-F7EFAD997A3B}"/>
    <dgm:cxn modelId="{2F1E4045-B720-4CE6-B022-0F32FBD85707}" type="presOf" srcId="{6FA59904-F92E-4B92-AF94-25EFB19E4018}" destId="{635378FC-2823-42D9-BDD9-7C9E61D55499}" srcOrd="0" destOrd="0" presId="urn:microsoft.com/office/officeart/2005/8/layout/hProcess9"/>
    <dgm:cxn modelId="{A0C07F1E-C1E2-406F-9774-5165ACEDE1C7}" type="presParOf" srcId="{857EA7B3-552D-4562-890B-25858C9FC034}" destId="{EB09CBF4-1F13-4748-84E1-B3CB868B7E83}" srcOrd="0" destOrd="0" presId="urn:microsoft.com/office/officeart/2005/8/layout/hProcess9"/>
    <dgm:cxn modelId="{E3C65ACF-FBC8-4CFB-95AE-4A90D607CF08}" type="presParOf" srcId="{857EA7B3-552D-4562-890B-25858C9FC034}" destId="{53A26B24-7F38-433B-8657-6F7BAD66F3A6}" srcOrd="1" destOrd="0" presId="urn:microsoft.com/office/officeart/2005/8/layout/hProcess9"/>
    <dgm:cxn modelId="{5E35C983-6329-4108-9B60-02D9B35E779C}" type="presParOf" srcId="{53A26B24-7F38-433B-8657-6F7BAD66F3A6}" destId="{635378FC-2823-42D9-BDD9-7C9E61D55499}" srcOrd="0" destOrd="0" presId="urn:microsoft.com/office/officeart/2005/8/layout/hProcess9"/>
    <dgm:cxn modelId="{A2DC0C81-073A-4753-8271-2E94BDE24313}" type="presParOf" srcId="{53A26B24-7F38-433B-8657-6F7BAD66F3A6}" destId="{73C0412B-3809-4AFF-BCB5-FDFF2E248AF0}" srcOrd="1" destOrd="0" presId="urn:microsoft.com/office/officeart/2005/8/layout/hProcess9"/>
    <dgm:cxn modelId="{A27C493C-0D69-4D60-BC86-5CA0D25E10EA}" type="presParOf" srcId="{53A26B24-7F38-433B-8657-6F7BAD66F3A6}" destId="{1D086808-D903-40D1-8BD4-CF4244055E44}" srcOrd="2" destOrd="0" presId="urn:microsoft.com/office/officeart/2005/8/layout/hProcess9"/>
    <dgm:cxn modelId="{A5CB4B78-250B-4006-AA41-53619547DA1D}" type="presParOf" srcId="{53A26B24-7F38-433B-8657-6F7BAD66F3A6}" destId="{35F7A805-316E-467A-BFDF-30A01FFB81B7}" srcOrd="3" destOrd="0" presId="urn:microsoft.com/office/officeart/2005/8/layout/hProcess9"/>
    <dgm:cxn modelId="{1C112198-1F7D-4563-8998-F418E7B49D11}" type="presParOf" srcId="{53A26B24-7F38-433B-8657-6F7BAD66F3A6}" destId="{F299CE3F-A126-444A-BBD6-59FC021CACDE}" srcOrd="4" destOrd="0" presId="urn:microsoft.com/office/officeart/2005/8/layout/hProcess9"/>
    <dgm:cxn modelId="{207F0E80-9660-4C7A-A6D2-C8C9CED52FF0}" type="presParOf" srcId="{53A26B24-7F38-433B-8657-6F7BAD66F3A6}" destId="{2D61C245-5F58-4005-AE77-F69AC5BFF911}" srcOrd="5" destOrd="0" presId="urn:microsoft.com/office/officeart/2005/8/layout/hProcess9"/>
    <dgm:cxn modelId="{630F3B8C-CCC8-4195-BC66-E579E0272CB8}" type="presParOf" srcId="{53A26B24-7F38-433B-8657-6F7BAD66F3A6}" destId="{43C1BF49-92F0-47BB-96FD-F841A4E429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0081-F597-49AA-8371-23F7DBE0F24A}" type="datetimeFigureOut">
              <a:rPr lang="hr-HR" smtClean="0"/>
              <a:pPr/>
              <a:t>14.2.2017.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F441-525E-475B-9A2C-DEEB6EC4745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50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* https://en.wikipedia.org/wiki/Singular_they</a:t>
            </a:r>
          </a:p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F441-525E-475B-9A2C-DEEB6EC4745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68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hr-BA" baseline="0" dirty="0" smtClean="0"/>
              <a:t>Ako je na hrvatskom bilo “ovlašteni sakupljač otpada”, onda je na engleskom “</a:t>
            </a:r>
            <a:r>
              <a:rPr lang="hr-BA" baseline="0" dirty="0" err="1" smtClean="0"/>
              <a:t>licenced</a:t>
            </a:r>
            <a:r>
              <a:rPr lang="hr-BA" baseline="0" dirty="0" smtClean="0"/>
              <a:t> waste </a:t>
            </a:r>
            <a:r>
              <a:rPr lang="hr-BA" baseline="0" dirty="0" err="1" smtClean="0"/>
              <a:t>collector</a:t>
            </a:r>
            <a:r>
              <a:rPr lang="hr-BA" baseline="0" dirty="0" smtClean="0"/>
              <a:t>”</a:t>
            </a:r>
          </a:p>
          <a:p>
            <a:pPr>
              <a:buFont typeface="Arial" charset="0"/>
              <a:buNone/>
            </a:pPr>
            <a:r>
              <a:rPr lang="hr-BA" dirty="0" smtClean="0"/>
              <a:t>http://mzoip.hr/doc/waste_management_plan_og_85-207.pdf</a:t>
            </a:r>
          </a:p>
          <a:p>
            <a:pPr>
              <a:buFont typeface="Arial" charset="0"/>
              <a:buNone/>
            </a:pPr>
            <a:endParaRPr lang="hr-BA" dirty="0" smtClean="0"/>
          </a:p>
          <a:p>
            <a:pPr>
              <a:buFont typeface="Arial" charset="0"/>
              <a:buNone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F441-525E-475B-9A2C-DEEB6EC4745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02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F441-525E-475B-9A2C-DEEB6EC4745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4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 of waste</a:t>
            </a:r>
            <a:r>
              <a:rPr lang="hr-BA" dirty="0" smtClean="0"/>
              <a:t> </a:t>
            </a:r>
            <a:r>
              <a:rPr lang="hr-BA" dirty="0" err="1" smtClean="0"/>
              <a:t>which</a:t>
            </a:r>
            <a:r>
              <a:rPr lang="hr-BA" dirty="0" smtClean="0"/>
              <a:t> is</a:t>
            </a:r>
            <a:r>
              <a:rPr lang="en-US" dirty="0" smtClean="0"/>
              <a:t> subject to the notification procedure</a:t>
            </a:r>
            <a:endParaRPr lang="hr-BA" dirty="0" smtClean="0"/>
          </a:p>
          <a:p>
            <a:r>
              <a:rPr lang="hr-BA" dirty="0" smtClean="0"/>
              <a:t>Import </a:t>
            </a:r>
            <a:r>
              <a:rPr lang="hr-BA" dirty="0" err="1" smtClean="0"/>
              <a:t>of</a:t>
            </a:r>
            <a:r>
              <a:rPr lang="hr-BA" baseline="0" dirty="0" smtClean="0"/>
              <a:t> waste </a:t>
            </a:r>
            <a:r>
              <a:rPr lang="hr-BA" baseline="0" dirty="0" err="1" smtClean="0"/>
              <a:t>which</a:t>
            </a:r>
            <a:r>
              <a:rPr lang="hr-BA" baseline="0" dirty="0" smtClean="0"/>
              <a:t> is </a:t>
            </a:r>
            <a:r>
              <a:rPr lang="hr-BA" baseline="0" dirty="0" err="1" smtClean="0"/>
              <a:t>not</a:t>
            </a:r>
            <a:r>
              <a:rPr lang="hr-BA" baseline="0" dirty="0" smtClean="0"/>
              <a:t> </a:t>
            </a:r>
            <a:r>
              <a:rPr lang="hr-BA" baseline="0" dirty="0" err="1" smtClean="0"/>
              <a:t>subject</a:t>
            </a:r>
            <a:r>
              <a:rPr lang="hr-BA" baseline="0" dirty="0" smtClean="0"/>
              <a:t> to </a:t>
            </a:r>
            <a:r>
              <a:rPr lang="hr-BA" baseline="0" dirty="0" err="1" smtClean="0"/>
              <a:t>the</a:t>
            </a:r>
            <a:r>
              <a:rPr lang="hr-BA" baseline="0" dirty="0" smtClean="0"/>
              <a:t> </a:t>
            </a:r>
            <a:r>
              <a:rPr lang="hr-BA" baseline="0" dirty="0" err="1" smtClean="0"/>
              <a:t>notification</a:t>
            </a:r>
            <a:r>
              <a:rPr lang="hr-BA" baseline="0" dirty="0" smtClean="0"/>
              <a:t> procedure</a:t>
            </a:r>
          </a:p>
          <a:p>
            <a:r>
              <a:rPr lang="hr-BA" dirty="0" err="1" smtClean="0"/>
              <a:t>Export</a:t>
            </a:r>
            <a:r>
              <a:rPr lang="en-US" dirty="0" smtClean="0"/>
              <a:t> of waste</a:t>
            </a:r>
            <a:r>
              <a:rPr lang="hr-BA" dirty="0" smtClean="0"/>
              <a:t> </a:t>
            </a:r>
            <a:r>
              <a:rPr lang="hr-BA" dirty="0" err="1" smtClean="0"/>
              <a:t>which</a:t>
            </a:r>
            <a:r>
              <a:rPr lang="hr-BA" dirty="0" smtClean="0"/>
              <a:t> is</a:t>
            </a:r>
            <a:r>
              <a:rPr lang="en-US" dirty="0" smtClean="0"/>
              <a:t> subject to the notification procedure</a:t>
            </a:r>
            <a:endParaRPr lang="hr-BA" dirty="0" smtClean="0"/>
          </a:p>
          <a:p>
            <a:r>
              <a:rPr lang="hr-BA" dirty="0" err="1" smtClean="0"/>
              <a:t>Export</a:t>
            </a:r>
            <a:r>
              <a:rPr lang="hr-BA" dirty="0" smtClean="0"/>
              <a:t> </a:t>
            </a:r>
            <a:r>
              <a:rPr lang="hr-BA" dirty="0" err="1" smtClean="0"/>
              <a:t>of</a:t>
            </a:r>
            <a:r>
              <a:rPr lang="hr-BA" baseline="0" dirty="0" smtClean="0"/>
              <a:t> waste </a:t>
            </a:r>
            <a:r>
              <a:rPr lang="hr-BA" baseline="0" dirty="0" err="1" smtClean="0"/>
              <a:t>which</a:t>
            </a:r>
            <a:r>
              <a:rPr lang="hr-BA" baseline="0" dirty="0" smtClean="0"/>
              <a:t> is </a:t>
            </a:r>
            <a:r>
              <a:rPr lang="hr-BA" baseline="0" dirty="0" err="1" smtClean="0"/>
              <a:t>not</a:t>
            </a:r>
            <a:r>
              <a:rPr lang="hr-BA" baseline="0" dirty="0" smtClean="0"/>
              <a:t> </a:t>
            </a:r>
            <a:r>
              <a:rPr lang="hr-BA" baseline="0" dirty="0" err="1" smtClean="0"/>
              <a:t>subject</a:t>
            </a:r>
            <a:r>
              <a:rPr lang="hr-BA" baseline="0" dirty="0" smtClean="0"/>
              <a:t> to </a:t>
            </a:r>
            <a:r>
              <a:rPr lang="hr-BA" baseline="0" dirty="0" err="1" smtClean="0"/>
              <a:t>the</a:t>
            </a:r>
            <a:r>
              <a:rPr lang="hr-BA" baseline="0" dirty="0" smtClean="0"/>
              <a:t> </a:t>
            </a:r>
            <a:r>
              <a:rPr lang="hr-BA" baseline="0" dirty="0" err="1" smtClean="0"/>
              <a:t>notification</a:t>
            </a:r>
            <a:r>
              <a:rPr lang="hr-BA" baseline="0" dirty="0" smtClean="0"/>
              <a:t> procedure</a:t>
            </a:r>
            <a:endParaRPr lang="hr-BA" dirty="0" smtClean="0"/>
          </a:p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F441-525E-475B-9A2C-DEEB6EC4745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36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F441-525E-475B-9A2C-DEEB6EC4745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9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01836" y="928687"/>
            <a:ext cx="8340328" cy="22324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01836" y="3527227"/>
            <a:ext cx="8340328" cy="7143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160729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321457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482186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642915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466096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14.2.2017.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tif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01836" y="2015695"/>
            <a:ext cx="8340328" cy="11454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36816">
              <a:defRPr sz="1800"/>
            </a:pPr>
            <a:endParaRPr sz="2100" dirty="0"/>
          </a:p>
          <a:p>
            <a:pPr algn="ctr" defTabSz="336816">
              <a:defRPr sz="1800"/>
            </a:pPr>
            <a:r>
              <a:rPr lang="en-US" sz="3200" b="1" dirty="0"/>
              <a:t>Stimulating the processing of used materials</a:t>
            </a:r>
            <a:endParaRPr sz="3200" b="1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01836" y="3518387"/>
            <a:ext cx="8340328" cy="7143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hr-HR" dirty="0">
                <a:solidFill>
                  <a:srgbClr val="747474"/>
                </a:solidFill>
              </a:rPr>
              <a:t>Ivan </a:t>
            </a:r>
            <a:r>
              <a:rPr lang="hr-HR" dirty="0" err="1">
                <a:solidFill>
                  <a:srgbClr val="747474"/>
                </a:solidFill>
              </a:rPr>
              <a:t>Petarčić</a:t>
            </a:r>
            <a:endParaRPr sz="1300" dirty="0">
              <a:solidFill>
                <a:srgbClr val="747474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24106" y="4676969"/>
            <a:ext cx="8340329" cy="4420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 lvl="0"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220377" y="182455"/>
            <a:ext cx="4521778" cy="1833241"/>
          </a:xfrm>
          <a:prstGeom prst="rect">
            <a:avLst/>
          </a:prstGeom>
        </p:spPr>
      </p:pic>
      <p:pic>
        <p:nvPicPr>
          <p:cNvPr id="7" name="Picture 6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223323" y="4889253"/>
            <a:ext cx="6692555" cy="15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02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Collected waste in Croatia in 2015.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616055"/>
            <a:ext cx="8340328" cy="453650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anose="020F0502020204030204" pitchFamily="34" charset="0"/>
              </a:rPr>
              <a:t> </a:t>
            </a: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1726792" y="1372135"/>
            <a:ext cx="5369442" cy="5385497"/>
            <a:chOff x="2071486" y="1618735"/>
            <a:chExt cx="5070719" cy="5179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/>
            <a:srcRect t="17094"/>
            <a:stretch/>
          </p:blipFill>
          <p:spPr>
            <a:xfrm>
              <a:off x="2159733" y="2273642"/>
              <a:ext cx="4824536" cy="4524631"/>
            </a:xfrm>
            <a:prstGeom prst="rect">
              <a:avLst/>
            </a:prstGeom>
          </p:spPr>
        </p:pic>
        <p:sp>
          <p:nvSpPr>
            <p:cNvPr id="7" name="TekstniOkvir 6"/>
            <p:cNvSpPr txBox="1"/>
            <p:nvPr/>
          </p:nvSpPr>
          <p:spPr>
            <a:xfrm>
              <a:off x="2627784" y="4221088"/>
              <a:ext cx="1512168" cy="307777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Material</a:t>
              </a:r>
              <a:r>
                <a:rPr lang="hr-HR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hr-HR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recovery</a:t>
              </a:r>
              <a:endParaRPr lang="hr-H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076056" y="4558728"/>
              <a:ext cx="792090" cy="276999"/>
            </a:xfrm>
            <a:prstGeom prst="rect">
              <a:avLst/>
            </a:prstGeom>
            <a:solidFill>
              <a:srgbClr val="F67B00"/>
            </a:solidFill>
            <a:ln>
              <a:solidFill>
                <a:srgbClr val="F67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Disposal</a:t>
              </a:r>
              <a:endPara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Prostoručno 8"/>
            <p:cNvSpPr/>
            <p:nvPr/>
          </p:nvSpPr>
          <p:spPr>
            <a:xfrm>
              <a:off x="2071486" y="1618735"/>
              <a:ext cx="5070719" cy="1309816"/>
            </a:xfrm>
            <a:custGeom>
              <a:avLst/>
              <a:gdLst>
                <a:gd name="connsiteX0" fmla="*/ 659357 w 5070719"/>
                <a:gd name="connsiteY0" fmla="*/ 49427 h 1309816"/>
                <a:gd name="connsiteX1" fmla="*/ 659357 w 5070719"/>
                <a:gd name="connsiteY1" fmla="*/ 49427 h 1309816"/>
                <a:gd name="connsiteX2" fmla="*/ 436936 w 5070719"/>
                <a:gd name="connsiteY2" fmla="*/ 74141 h 1309816"/>
                <a:gd name="connsiteX3" fmla="*/ 387509 w 5070719"/>
                <a:gd name="connsiteY3" fmla="*/ 98854 h 1309816"/>
                <a:gd name="connsiteX4" fmla="*/ 350438 w 5070719"/>
                <a:gd name="connsiteY4" fmla="*/ 111211 h 1309816"/>
                <a:gd name="connsiteX5" fmla="*/ 276298 w 5070719"/>
                <a:gd name="connsiteY5" fmla="*/ 160638 h 1309816"/>
                <a:gd name="connsiteX6" fmla="*/ 189800 w 5070719"/>
                <a:gd name="connsiteY6" fmla="*/ 259492 h 1309816"/>
                <a:gd name="connsiteX7" fmla="*/ 140373 w 5070719"/>
                <a:gd name="connsiteY7" fmla="*/ 345989 h 1309816"/>
                <a:gd name="connsiteX8" fmla="*/ 103303 w 5070719"/>
                <a:gd name="connsiteY8" fmla="*/ 383060 h 1309816"/>
                <a:gd name="connsiteX9" fmla="*/ 78590 w 5070719"/>
                <a:gd name="connsiteY9" fmla="*/ 432487 h 1309816"/>
                <a:gd name="connsiteX10" fmla="*/ 16806 w 5070719"/>
                <a:gd name="connsiteY10" fmla="*/ 506627 h 1309816"/>
                <a:gd name="connsiteX11" fmla="*/ 4449 w 5070719"/>
                <a:gd name="connsiteY11" fmla="*/ 741406 h 1309816"/>
                <a:gd name="connsiteX12" fmla="*/ 29163 w 5070719"/>
                <a:gd name="connsiteY12" fmla="*/ 1099751 h 1309816"/>
                <a:gd name="connsiteX13" fmla="*/ 53876 w 5070719"/>
                <a:gd name="connsiteY13" fmla="*/ 1149179 h 1309816"/>
                <a:gd name="connsiteX14" fmla="*/ 78590 w 5070719"/>
                <a:gd name="connsiteY14" fmla="*/ 1186249 h 1309816"/>
                <a:gd name="connsiteX15" fmla="*/ 115660 w 5070719"/>
                <a:gd name="connsiteY15" fmla="*/ 1210962 h 1309816"/>
                <a:gd name="connsiteX16" fmla="*/ 140373 w 5070719"/>
                <a:gd name="connsiteY16" fmla="*/ 1248033 h 1309816"/>
                <a:gd name="connsiteX17" fmla="*/ 214514 w 5070719"/>
                <a:gd name="connsiteY17" fmla="*/ 1285103 h 1309816"/>
                <a:gd name="connsiteX18" fmla="*/ 597573 w 5070719"/>
                <a:gd name="connsiteY18" fmla="*/ 1309816 h 1309816"/>
                <a:gd name="connsiteX19" fmla="*/ 733498 w 5070719"/>
                <a:gd name="connsiteY19" fmla="*/ 1297460 h 1309816"/>
                <a:gd name="connsiteX20" fmla="*/ 770568 w 5070719"/>
                <a:gd name="connsiteY20" fmla="*/ 1309816 h 1309816"/>
                <a:gd name="connsiteX21" fmla="*/ 807638 w 5070719"/>
                <a:gd name="connsiteY21" fmla="*/ 1297460 h 1309816"/>
                <a:gd name="connsiteX22" fmla="*/ 931206 w 5070719"/>
                <a:gd name="connsiteY22" fmla="*/ 1285103 h 1309816"/>
                <a:gd name="connsiteX23" fmla="*/ 968276 w 5070719"/>
                <a:gd name="connsiteY23" fmla="*/ 1272746 h 1309816"/>
                <a:gd name="connsiteX24" fmla="*/ 1079487 w 5070719"/>
                <a:gd name="connsiteY24" fmla="*/ 1235676 h 1309816"/>
                <a:gd name="connsiteX25" fmla="*/ 1153628 w 5070719"/>
                <a:gd name="connsiteY25" fmla="*/ 1198606 h 1309816"/>
                <a:gd name="connsiteX26" fmla="*/ 1190698 w 5070719"/>
                <a:gd name="connsiteY26" fmla="*/ 1173892 h 1309816"/>
                <a:gd name="connsiteX27" fmla="*/ 1215411 w 5070719"/>
                <a:gd name="connsiteY27" fmla="*/ 1136822 h 1309816"/>
                <a:gd name="connsiteX28" fmla="*/ 1252482 w 5070719"/>
                <a:gd name="connsiteY28" fmla="*/ 1124465 h 1309816"/>
                <a:gd name="connsiteX29" fmla="*/ 1338979 w 5070719"/>
                <a:gd name="connsiteY29" fmla="*/ 1112108 h 1309816"/>
                <a:gd name="connsiteX30" fmla="*/ 1413119 w 5070719"/>
                <a:gd name="connsiteY30" fmla="*/ 1087395 h 1309816"/>
                <a:gd name="connsiteX31" fmla="*/ 1450190 w 5070719"/>
                <a:gd name="connsiteY31" fmla="*/ 1062681 h 1309816"/>
                <a:gd name="connsiteX32" fmla="*/ 1524330 w 5070719"/>
                <a:gd name="connsiteY32" fmla="*/ 1050324 h 1309816"/>
                <a:gd name="connsiteX33" fmla="*/ 1598471 w 5070719"/>
                <a:gd name="connsiteY33" fmla="*/ 1025611 h 1309816"/>
                <a:gd name="connsiteX34" fmla="*/ 1635541 w 5070719"/>
                <a:gd name="connsiteY34" fmla="*/ 1013254 h 1309816"/>
                <a:gd name="connsiteX35" fmla="*/ 1684968 w 5070719"/>
                <a:gd name="connsiteY35" fmla="*/ 988541 h 1309816"/>
                <a:gd name="connsiteX36" fmla="*/ 1808536 w 5070719"/>
                <a:gd name="connsiteY36" fmla="*/ 951470 h 1309816"/>
                <a:gd name="connsiteX37" fmla="*/ 1907390 w 5070719"/>
                <a:gd name="connsiteY37" fmla="*/ 939114 h 1309816"/>
                <a:gd name="connsiteX38" fmla="*/ 1981530 w 5070719"/>
                <a:gd name="connsiteY38" fmla="*/ 914400 h 1309816"/>
                <a:gd name="connsiteX39" fmla="*/ 2068028 w 5070719"/>
                <a:gd name="connsiteY39" fmla="*/ 889687 h 1309816"/>
                <a:gd name="connsiteX40" fmla="*/ 2105098 w 5070719"/>
                <a:gd name="connsiteY40" fmla="*/ 864973 h 1309816"/>
                <a:gd name="connsiteX41" fmla="*/ 2352233 w 5070719"/>
                <a:gd name="connsiteY41" fmla="*/ 840260 h 1309816"/>
                <a:gd name="connsiteX42" fmla="*/ 2908287 w 5070719"/>
                <a:gd name="connsiteY42" fmla="*/ 815546 h 1309816"/>
                <a:gd name="connsiteX43" fmla="*/ 3167779 w 5070719"/>
                <a:gd name="connsiteY43" fmla="*/ 790833 h 1309816"/>
                <a:gd name="connsiteX44" fmla="*/ 3254276 w 5070719"/>
                <a:gd name="connsiteY44" fmla="*/ 803189 h 1309816"/>
                <a:gd name="connsiteX45" fmla="*/ 3303703 w 5070719"/>
                <a:gd name="connsiteY45" fmla="*/ 877330 h 1309816"/>
                <a:gd name="connsiteX46" fmla="*/ 3118352 w 5070719"/>
                <a:gd name="connsiteY46" fmla="*/ 864973 h 1309816"/>
                <a:gd name="connsiteX47" fmla="*/ 3155422 w 5070719"/>
                <a:gd name="connsiteY47" fmla="*/ 840260 h 1309816"/>
                <a:gd name="connsiteX48" fmla="*/ 3192492 w 5070719"/>
                <a:gd name="connsiteY48" fmla="*/ 864973 h 1309816"/>
                <a:gd name="connsiteX49" fmla="*/ 3328417 w 5070719"/>
                <a:gd name="connsiteY49" fmla="*/ 877330 h 1309816"/>
                <a:gd name="connsiteX50" fmla="*/ 3637336 w 5070719"/>
                <a:gd name="connsiteY50" fmla="*/ 902043 h 1309816"/>
                <a:gd name="connsiteX51" fmla="*/ 3736190 w 5070719"/>
                <a:gd name="connsiteY51" fmla="*/ 926757 h 1309816"/>
                <a:gd name="connsiteX52" fmla="*/ 3859757 w 5070719"/>
                <a:gd name="connsiteY52" fmla="*/ 951470 h 1309816"/>
                <a:gd name="connsiteX53" fmla="*/ 4020395 w 5070719"/>
                <a:gd name="connsiteY53" fmla="*/ 988541 h 1309816"/>
                <a:gd name="connsiteX54" fmla="*/ 4242817 w 5070719"/>
                <a:gd name="connsiteY54" fmla="*/ 1000897 h 1309816"/>
                <a:gd name="connsiteX55" fmla="*/ 4514665 w 5070719"/>
                <a:gd name="connsiteY55" fmla="*/ 1013254 h 1309816"/>
                <a:gd name="connsiteX56" fmla="*/ 4749444 w 5070719"/>
                <a:gd name="connsiteY56" fmla="*/ 1025611 h 1309816"/>
                <a:gd name="connsiteX57" fmla="*/ 4638233 w 5070719"/>
                <a:gd name="connsiteY57" fmla="*/ 1025611 h 1309816"/>
                <a:gd name="connsiteX58" fmla="*/ 4119249 w 5070719"/>
                <a:gd name="connsiteY58" fmla="*/ 1025611 h 1309816"/>
                <a:gd name="connsiteX59" fmla="*/ 4082179 w 5070719"/>
                <a:gd name="connsiteY59" fmla="*/ 1013254 h 1309816"/>
                <a:gd name="connsiteX60" fmla="*/ 4032752 w 5070719"/>
                <a:gd name="connsiteY60" fmla="*/ 1000897 h 1309816"/>
                <a:gd name="connsiteX61" fmla="*/ 3958611 w 5070719"/>
                <a:gd name="connsiteY61" fmla="*/ 976184 h 1309816"/>
                <a:gd name="connsiteX62" fmla="*/ 3921541 w 5070719"/>
                <a:gd name="connsiteY62" fmla="*/ 951470 h 1309816"/>
                <a:gd name="connsiteX63" fmla="*/ 3884471 w 5070719"/>
                <a:gd name="connsiteY63" fmla="*/ 939114 h 1309816"/>
                <a:gd name="connsiteX64" fmla="*/ 3847400 w 5070719"/>
                <a:gd name="connsiteY64" fmla="*/ 902043 h 1309816"/>
                <a:gd name="connsiteX65" fmla="*/ 3810330 w 5070719"/>
                <a:gd name="connsiteY65" fmla="*/ 877330 h 1309816"/>
                <a:gd name="connsiteX66" fmla="*/ 3822687 w 5070719"/>
                <a:gd name="connsiteY66" fmla="*/ 988541 h 1309816"/>
                <a:gd name="connsiteX67" fmla="*/ 3835044 w 5070719"/>
                <a:gd name="connsiteY67" fmla="*/ 1025611 h 1309816"/>
                <a:gd name="connsiteX68" fmla="*/ 3909184 w 5070719"/>
                <a:gd name="connsiteY68" fmla="*/ 1062681 h 1309816"/>
                <a:gd name="connsiteX69" fmla="*/ 3946255 w 5070719"/>
                <a:gd name="connsiteY69" fmla="*/ 1087395 h 1309816"/>
                <a:gd name="connsiteX70" fmla="*/ 3983325 w 5070719"/>
                <a:gd name="connsiteY70" fmla="*/ 1099751 h 1309816"/>
                <a:gd name="connsiteX71" fmla="*/ 4514665 w 5070719"/>
                <a:gd name="connsiteY71" fmla="*/ 1124465 h 1309816"/>
                <a:gd name="connsiteX72" fmla="*/ 4576449 w 5070719"/>
                <a:gd name="connsiteY72" fmla="*/ 1136822 h 1309816"/>
                <a:gd name="connsiteX73" fmla="*/ 4613519 w 5070719"/>
                <a:gd name="connsiteY73" fmla="*/ 1149179 h 1309816"/>
                <a:gd name="connsiteX74" fmla="*/ 4910082 w 5070719"/>
                <a:gd name="connsiteY74" fmla="*/ 1136822 h 1309816"/>
                <a:gd name="connsiteX75" fmla="*/ 4971865 w 5070719"/>
                <a:gd name="connsiteY75" fmla="*/ 1050324 h 1309816"/>
                <a:gd name="connsiteX76" fmla="*/ 5046006 w 5070719"/>
                <a:gd name="connsiteY76" fmla="*/ 926757 h 1309816"/>
                <a:gd name="connsiteX77" fmla="*/ 5070719 w 5070719"/>
                <a:gd name="connsiteY77" fmla="*/ 827903 h 1309816"/>
                <a:gd name="connsiteX78" fmla="*/ 5058363 w 5070719"/>
                <a:gd name="connsiteY78" fmla="*/ 580768 h 1309816"/>
                <a:gd name="connsiteX79" fmla="*/ 5046006 w 5070719"/>
                <a:gd name="connsiteY79" fmla="*/ 543697 h 1309816"/>
                <a:gd name="connsiteX80" fmla="*/ 5021292 w 5070719"/>
                <a:gd name="connsiteY80" fmla="*/ 506627 h 1309816"/>
                <a:gd name="connsiteX81" fmla="*/ 4984222 w 5070719"/>
                <a:gd name="connsiteY81" fmla="*/ 383060 h 1309816"/>
                <a:gd name="connsiteX82" fmla="*/ 4922438 w 5070719"/>
                <a:gd name="connsiteY82" fmla="*/ 296562 h 1309816"/>
                <a:gd name="connsiteX83" fmla="*/ 4873011 w 5070719"/>
                <a:gd name="connsiteY83" fmla="*/ 259492 h 1309816"/>
                <a:gd name="connsiteX84" fmla="*/ 4835941 w 5070719"/>
                <a:gd name="connsiteY84" fmla="*/ 247135 h 1309816"/>
                <a:gd name="connsiteX85" fmla="*/ 4811228 w 5070719"/>
                <a:gd name="connsiteY85" fmla="*/ 210065 h 1309816"/>
                <a:gd name="connsiteX86" fmla="*/ 4650590 w 5070719"/>
                <a:gd name="connsiteY86" fmla="*/ 172995 h 1309816"/>
                <a:gd name="connsiteX87" fmla="*/ 4304600 w 5070719"/>
                <a:gd name="connsiteY87" fmla="*/ 160638 h 1309816"/>
                <a:gd name="connsiteX88" fmla="*/ 4168676 w 5070719"/>
                <a:gd name="connsiteY88" fmla="*/ 148281 h 1309816"/>
                <a:gd name="connsiteX89" fmla="*/ 3662049 w 5070719"/>
                <a:gd name="connsiteY89" fmla="*/ 111211 h 1309816"/>
                <a:gd name="connsiteX90" fmla="*/ 3291346 w 5070719"/>
                <a:gd name="connsiteY90" fmla="*/ 123568 h 1309816"/>
                <a:gd name="connsiteX91" fmla="*/ 3143065 w 5070719"/>
                <a:gd name="connsiteY91" fmla="*/ 111211 h 1309816"/>
                <a:gd name="connsiteX92" fmla="*/ 2895930 w 5070719"/>
                <a:gd name="connsiteY92" fmla="*/ 98854 h 1309816"/>
                <a:gd name="connsiteX93" fmla="*/ 609930 w 5070719"/>
                <a:gd name="connsiteY93" fmla="*/ 86497 h 1309816"/>
                <a:gd name="connsiteX94" fmla="*/ 622287 w 5070719"/>
                <a:gd name="connsiteY94" fmla="*/ 0 h 1309816"/>
                <a:gd name="connsiteX95" fmla="*/ 474006 w 5070719"/>
                <a:gd name="connsiteY95" fmla="*/ 74141 h 1309816"/>
                <a:gd name="connsiteX96" fmla="*/ 1524330 w 5070719"/>
                <a:gd name="connsiteY96" fmla="*/ 98854 h 1309816"/>
                <a:gd name="connsiteX97" fmla="*/ 1524330 w 5070719"/>
                <a:gd name="connsiteY97" fmla="*/ 98854 h 1309816"/>
                <a:gd name="connsiteX98" fmla="*/ 2537584 w 5070719"/>
                <a:gd name="connsiteY98" fmla="*/ 123568 h 13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070719" h="1309816">
                  <a:moveTo>
                    <a:pt x="659357" y="49427"/>
                  </a:moveTo>
                  <a:lnTo>
                    <a:pt x="659357" y="49427"/>
                  </a:lnTo>
                  <a:cubicBezTo>
                    <a:pt x="636025" y="51371"/>
                    <a:pt x="484270" y="59941"/>
                    <a:pt x="436936" y="74141"/>
                  </a:cubicBezTo>
                  <a:cubicBezTo>
                    <a:pt x="419293" y="79434"/>
                    <a:pt x="404440" y="91598"/>
                    <a:pt x="387509" y="98854"/>
                  </a:cubicBezTo>
                  <a:cubicBezTo>
                    <a:pt x="375537" y="103985"/>
                    <a:pt x="361824" y="104885"/>
                    <a:pt x="350438" y="111211"/>
                  </a:cubicBezTo>
                  <a:cubicBezTo>
                    <a:pt x="324474" y="125635"/>
                    <a:pt x="276298" y="160638"/>
                    <a:pt x="276298" y="160638"/>
                  </a:cubicBezTo>
                  <a:cubicBezTo>
                    <a:pt x="218633" y="247136"/>
                    <a:pt x="251585" y="218304"/>
                    <a:pt x="189800" y="259492"/>
                  </a:cubicBezTo>
                  <a:cubicBezTo>
                    <a:pt x="173512" y="308359"/>
                    <a:pt x="181180" y="298381"/>
                    <a:pt x="140373" y="345989"/>
                  </a:cubicBezTo>
                  <a:cubicBezTo>
                    <a:pt x="129000" y="359257"/>
                    <a:pt x="113460" y="368840"/>
                    <a:pt x="103303" y="383060"/>
                  </a:cubicBezTo>
                  <a:cubicBezTo>
                    <a:pt x="92597" y="398049"/>
                    <a:pt x="87729" y="416494"/>
                    <a:pt x="78590" y="432487"/>
                  </a:cubicBezTo>
                  <a:cubicBezTo>
                    <a:pt x="55653" y="472626"/>
                    <a:pt x="50880" y="472553"/>
                    <a:pt x="16806" y="506627"/>
                  </a:cubicBezTo>
                  <a:cubicBezTo>
                    <a:pt x="12687" y="584887"/>
                    <a:pt x="4449" y="663038"/>
                    <a:pt x="4449" y="741406"/>
                  </a:cubicBezTo>
                  <a:cubicBezTo>
                    <a:pt x="4449" y="792052"/>
                    <a:pt x="-15523" y="995483"/>
                    <a:pt x="29163" y="1099751"/>
                  </a:cubicBezTo>
                  <a:cubicBezTo>
                    <a:pt x="36419" y="1116682"/>
                    <a:pt x="44737" y="1133185"/>
                    <a:pt x="53876" y="1149179"/>
                  </a:cubicBezTo>
                  <a:cubicBezTo>
                    <a:pt x="61244" y="1162073"/>
                    <a:pt x="68089" y="1175748"/>
                    <a:pt x="78590" y="1186249"/>
                  </a:cubicBezTo>
                  <a:cubicBezTo>
                    <a:pt x="89091" y="1196750"/>
                    <a:pt x="103303" y="1202724"/>
                    <a:pt x="115660" y="1210962"/>
                  </a:cubicBezTo>
                  <a:cubicBezTo>
                    <a:pt x="123898" y="1223319"/>
                    <a:pt x="129872" y="1237532"/>
                    <a:pt x="140373" y="1248033"/>
                  </a:cubicBezTo>
                  <a:cubicBezTo>
                    <a:pt x="160506" y="1268166"/>
                    <a:pt x="187716" y="1278403"/>
                    <a:pt x="214514" y="1285103"/>
                  </a:cubicBezTo>
                  <a:cubicBezTo>
                    <a:pt x="341945" y="1316961"/>
                    <a:pt x="456579" y="1304393"/>
                    <a:pt x="597573" y="1309816"/>
                  </a:cubicBezTo>
                  <a:cubicBezTo>
                    <a:pt x="642881" y="1305697"/>
                    <a:pt x="688003" y="1297460"/>
                    <a:pt x="733498" y="1297460"/>
                  </a:cubicBezTo>
                  <a:cubicBezTo>
                    <a:pt x="746523" y="1297460"/>
                    <a:pt x="757543" y="1309816"/>
                    <a:pt x="770568" y="1309816"/>
                  </a:cubicBezTo>
                  <a:cubicBezTo>
                    <a:pt x="783593" y="1309816"/>
                    <a:pt x="794764" y="1299441"/>
                    <a:pt x="807638" y="1297460"/>
                  </a:cubicBezTo>
                  <a:cubicBezTo>
                    <a:pt x="848551" y="1291166"/>
                    <a:pt x="890017" y="1289222"/>
                    <a:pt x="931206" y="1285103"/>
                  </a:cubicBezTo>
                  <a:cubicBezTo>
                    <a:pt x="943563" y="1280984"/>
                    <a:pt x="955752" y="1276324"/>
                    <a:pt x="968276" y="1272746"/>
                  </a:cubicBezTo>
                  <a:cubicBezTo>
                    <a:pt x="1023334" y="1257015"/>
                    <a:pt x="1022686" y="1264077"/>
                    <a:pt x="1079487" y="1235676"/>
                  </a:cubicBezTo>
                  <a:cubicBezTo>
                    <a:pt x="1175300" y="1187770"/>
                    <a:pt x="1060452" y="1229662"/>
                    <a:pt x="1153628" y="1198606"/>
                  </a:cubicBezTo>
                  <a:cubicBezTo>
                    <a:pt x="1165985" y="1190368"/>
                    <a:pt x="1180197" y="1184393"/>
                    <a:pt x="1190698" y="1173892"/>
                  </a:cubicBezTo>
                  <a:cubicBezTo>
                    <a:pt x="1201199" y="1163391"/>
                    <a:pt x="1203814" y="1146099"/>
                    <a:pt x="1215411" y="1136822"/>
                  </a:cubicBezTo>
                  <a:cubicBezTo>
                    <a:pt x="1225582" y="1128685"/>
                    <a:pt x="1239710" y="1127020"/>
                    <a:pt x="1252482" y="1124465"/>
                  </a:cubicBezTo>
                  <a:cubicBezTo>
                    <a:pt x="1281041" y="1118753"/>
                    <a:pt x="1310147" y="1116227"/>
                    <a:pt x="1338979" y="1112108"/>
                  </a:cubicBezTo>
                  <a:cubicBezTo>
                    <a:pt x="1363692" y="1103870"/>
                    <a:pt x="1391444" y="1101845"/>
                    <a:pt x="1413119" y="1087395"/>
                  </a:cubicBezTo>
                  <a:cubicBezTo>
                    <a:pt x="1425476" y="1079157"/>
                    <a:pt x="1436101" y="1067377"/>
                    <a:pt x="1450190" y="1062681"/>
                  </a:cubicBezTo>
                  <a:cubicBezTo>
                    <a:pt x="1473958" y="1054758"/>
                    <a:pt x="1500024" y="1056401"/>
                    <a:pt x="1524330" y="1050324"/>
                  </a:cubicBezTo>
                  <a:cubicBezTo>
                    <a:pt x="1549603" y="1044006"/>
                    <a:pt x="1573757" y="1033849"/>
                    <a:pt x="1598471" y="1025611"/>
                  </a:cubicBezTo>
                  <a:cubicBezTo>
                    <a:pt x="1610828" y="1021492"/>
                    <a:pt x="1623891" y="1019079"/>
                    <a:pt x="1635541" y="1013254"/>
                  </a:cubicBezTo>
                  <a:cubicBezTo>
                    <a:pt x="1652017" y="1005016"/>
                    <a:pt x="1667865" y="995382"/>
                    <a:pt x="1684968" y="988541"/>
                  </a:cubicBezTo>
                  <a:cubicBezTo>
                    <a:pt x="1708509" y="979124"/>
                    <a:pt x="1777326" y="956672"/>
                    <a:pt x="1808536" y="951470"/>
                  </a:cubicBezTo>
                  <a:cubicBezTo>
                    <a:pt x="1841292" y="946011"/>
                    <a:pt x="1874439" y="943233"/>
                    <a:pt x="1907390" y="939114"/>
                  </a:cubicBezTo>
                  <a:cubicBezTo>
                    <a:pt x="1932103" y="930876"/>
                    <a:pt x="1956258" y="920718"/>
                    <a:pt x="1981530" y="914400"/>
                  </a:cubicBezTo>
                  <a:cubicBezTo>
                    <a:pt x="2043593" y="898884"/>
                    <a:pt x="2014846" y="907413"/>
                    <a:pt x="2068028" y="889687"/>
                  </a:cubicBezTo>
                  <a:cubicBezTo>
                    <a:pt x="2080385" y="881449"/>
                    <a:pt x="2091815" y="871615"/>
                    <a:pt x="2105098" y="864973"/>
                  </a:cubicBezTo>
                  <a:cubicBezTo>
                    <a:pt x="2169569" y="832737"/>
                    <a:pt x="2339954" y="840982"/>
                    <a:pt x="2352233" y="840260"/>
                  </a:cubicBezTo>
                  <a:cubicBezTo>
                    <a:pt x="2555068" y="772647"/>
                    <a:pt x="2355002" y="835307"/>
                    <a:pt x="2908287" y="815546"/>
                  </a:cubicBezTo>
                  <a:cubicBezTo>
                    <a:pt x="3042978" y="810736"/>
                    <a:pt x="3057984" y="806517"/>
                    <a:pt x="3167779" y="790833"/>
                  </a:cubicBezTo>
                  <a:cubicBezTo>
                    <a:pt x="3196611" y="794952"/>
                    <a:pt x="3229704" y="787553"/>
                    <a:pt x="3254276" y="803189"/>
                  </a:cubicBezTo>
                  <a:cubicBezTo>
                    <a:pt x="3279334" y="819135"/>
                    <a:pt x="3333339" y="879306"/>
                    <a:pt x="3303703" y="877330"/>
                  </a:cubicBezTo>
                  <a:lnTo>
                    <a:pt x="3118352" y="864973"/>
                  </a:lnTo>
                  <a:cubicBezTo>
                    <a:pt x="3130709" y="856735"/>
                    <a:pt x="3140571" y="840260"/>
                    <a:pt x="3155422" y="840260"/>
                  </a:cubicBezTo>
                  <a:cubicBezTo>
                    <a:pt x="3170273" y="840260"/>
                    <a:pt x="3177971" y="861861"/>
                    <a:pt x="3192492" y="864973"/>
                  </a:cubicBezTo>
                  <a:cubicBezTo>
                    <a:pt x="3236977" y="874505"/>
                    <a:pt x="3283109" y="873211"/>
                    <a:pt x="3328417" y="877330"/>
                  </a:cubicBezTo>
                  <a:cubicBezTo>
                    <a:pt x="3488147" y="909277"/>
                    <a:pt x="3302197" y="875232"/>
                    <a:pt x="3637336" y="902043"/>
                  </a:cubicBezTo>
                  <a:cubicBezTo>
                    <a:pt x="3720775" y="908718"/>
                    <a:pt x="3673685" y="912867"/>
                    <a:pt x="3736190" y="926757"/>
                  </a:cubicBezTo>
                  <a:cubicBezTo>
                    <a:pt x="3822058" y="945839"/>
                    <a:pt x="3789429" y="930372"/>
                    <a:pt x="3859757" y="951470"/>
                  </a:cubicBezTo>
                  <a:cubicBezTo>
                    <a:pt x="3948255" y="978019"/>
                    <a:pt x="3922950" y="980746"/>
                    <a:pt x="4020395" y="988541"/>
                  </a:cubicBezTo>
                  <a:cubicBezTo>
                    <a:pt x="4094414" y="994462"/>
                    <a:pt x="4168655" y="997189"/>
                    <a:pt x="4242817" y="1000897"/>
                  </a:cubicBezTo>
                  <a:lnTo>
                    <a:pt x="4514665" y="1013254"/>
                  </a:lnTo>
                  <a:lnTo>
                    <a:pt x="4749444" y="1025611"/>
                  </a:lnTo>
                  <a:cubicBezTo>
                    <a:pt x="4884662" y="1003074"/>
                    <a:pt x="4848583" y="1011587"/>
                    <a:pt x="4638233" y="1025611"/>
                  </a:cubicBezTo>
                  <a:cubicBezTo>
                    <a:pt x="4451033" y="1088013"/>
                    <a:pt x="4585630" y="1047820"/>
                    <a:pt x="4119249" y="1025611"/>
                  </a:cubicBezTo>
                  <a:cubicBezTo>
                    <a:pt x="4106239" y="1024991"/>
                    <a:pt x="4094703" y="1016832"/>
                    <a:pt x="4082179" y="1013254"/>
                  </a:cubicBezTo>
                  <a:cubicBezTo>
                    <a:pt x="4065850" y="1008588"/>
                    <a:pt x="4049019" y="1005777"/>
                    <a:pt x="4032752" y="1000897"/>
                  </a:cubicBezTo>
                  <a:cubicBezTo>
                    <a:pt x="4007800" y="993412"/>
                    <a:pt x="3958611" y="976184"/>
                    <a:pt x="3958611" y="976184"/>
                  </a:cubicBezTo>
                  <a:cubicBezTo>
                    <a:pt x="3946254" y="967946"/>
                    <a:pt x="3934824" y="958112"/>
                    <a:pt x="3921541" y="951470"/>
                  </a:cubicBezTo>
                  <a:cubicBezTo>
                    <a:pt x="3909891" y="945645"/>
                    <a:pt x="3895308" y="946339"/>
                    <a:pt x="3884471" y="939114"/>
                  </a:cubicBezTo>
                  <a:cubicBezTo>
                    <a:pt x="3869931" y="929420"/>
                    <a:pt x="3860825" y="913230"/>
                    <a:pt x="3847400" y="902043"/>
                  </a:cubicBezTo>
                  <a:cubicBezTo>
                    <a:pt x="3835991" y="892536"/>
                    <a:pt x="3822687" y="885568"/>
                    <a:pt x="3810330" y="877330"/>
                  </a:cubicBezTo>
                  <a:cubicBezTo>
                    <a:pt x="3814449" y="914400"/>
                    <a:pt x="3816555" y="951750"/>
                    <a:pt x="3822687" y="988541"/>
                  </a:cubicBezTo>
                  <a:cubicBezTo>
                    <a:pt x="3824828" y="1001389"/>
                    <a:pt x="3826907" y="1015440"/>
                    <a:pt x="3835044" y="1025611"/>
                  </a:cubicBezTo>
                  <a:cubicBezTo>
                    <a:pt x="3858652" y="1055120"/>
                    <a:pt x="3879338" y="1047758"/>
                    <a:pt x="3909184" y="1062681"/>
                  </a:cubicBezTo>
                  <a:cubicBezTo>
                    <a:pt x="3922467" y="1069323"/>
                    <a:pt x="3932972" y="1080753"/>
                    <a:pt x="3946255" y="1087395"/>
                  </a:cubicBezTo>
                  <a:cubicBezTo>
                    <a:pt x="3957905" y="1093220"/>
                    <a:pt x="3970451" y="1097770"/>
                    <a:pt x="3983325" y="1099751"/>
                  </a:cubicBezTo>
                  <a:cubicBezTo>
                    <a:pt x="4129379" y="1122221"/>
                    <a:pt x="4436162" y="1122086"/>
                    <a:pt x="4514665" y="1124465"/>
                  </a:cubicBezTo>
                  <a:cubicBezTo>
                    <a:pt x="4535260" y="1128584"/>
                    <a:pt x="4556074" y="1131728"/>
                    <a:pt x="4576449" y="1136822"/>
                  </a:cubicBezTo>
                  <a:cubicBezTo>
                    <a:pt x="4589085" y="1139981"/>
                    <a:pt x="4600494" y="1149179"/>
                    <a:pt x="4613519" y="1149179"/>
                  </a:cubicBezTo>
                  <a:cubicBezTo>
                    <a:pt x="4712459" y="1149179"/>
                    <a:pt x="4811228" y="1140941"/>
                    <a:pt x="4910082" y="1136822"/>
                  </a:cubicBezTo>
                  <a:cubicBezTo>
                    <a:pt x="4990402" y="1110048"/>
                    <a:pt x="4905961" y="1149180"/>
                    <a:pt x="4971865" y="1050324"/>
                  </a:cubicBezTo>
                  <a:cubicBezTo>
                    <a:pt x="5007002" y="997618"/>
                    <a:pt x="5023208" y="979952"/>
                    <a:pt x="5046006" y="926757"/>
                  </a:cubicBezTo>
                  <a:cubicBezTo>
                    <a:pt x="5060256" y="893508"/>
                    <a:pt x="5063466" y="864170"/>
                    <a:pt x="5070719" y="827903"/>
                  </a:cubicBezTo>
                  <a:cubicBezTo>
                    <a:pt x="5066600" y="745525"/>
                    <a:pt x="5065508" y="662939"/>
                    <a:pt x="5058363" y="580768"/>
                  </a:cubicBezTo>
                  <a:cubicBezTo>
                    <a:pt x="5057235" y="567792"/>
                    <a:pt x="5051831" y="555347"/>
                    <a:pt x="5046006" y="543697"/>
                  </a:cubicBezTo>
                  <a:cubicBezTo>
                    <a:pt x="5039364" y="530414"/>
                    <a:pt x="5029530" y="518984"/>
                    <a:pt x="5021292" y="506627"/>
                  </a:cubicBezTo>
                  <a:cubicBezTo>
                    <a:pt x="5014384" y="478993"/>
                    <a:pt x="4996259" y="401116"/>
                    <a:pt x="4984222" y="383060"/>
                  </a:cubicBezTo>
                  <a:cubicBezTo>
                    <a:pt x="4970186" y="362006"/>
                    <a:pt x="4937771" y="311895"/>
                    <a:pt x="4922438" y="296562"/>
                  </a:cubicBezTo>
                  <a:cubicBezTo>
                    <a:pt x="4907875" y="282000"/>
                    <a:pt x="4890892" y="269710"/>
                    <a:pt x="4873011" y="259492"/>
                  </a:cubicBezTo>
                  <a:cubicBezTo>
                    <a:pt x="4861702" y="253030"/>
                    <a:pt x="4848298" y="251254"/>
                    <a:pt x="4835941" y="247135"/>
                  </a:cubicBezTo>
                  <a:cubicBezTo>
                    <a:pt x="4827703" y="234778"/>
                    <a:pt x="4823821" y="217936"/>
                    <a:pt x="4811228" y="210065"/>
                  </a:cubicBezTo>
                  <a:cubicBezTo>
                    <a:pt x="4776887" y="188602"/>
                    <a:pt x="4687487" y="175103"/>
                    <a:pt x="4650590" y="172995"/>
                  </a:cubicBezTo>
                  <a:cubicBezTo>
                    <a:pt x="4535374" y="166411"/>
                    <a:pt x="4419930" y="164757"/>
                    <a:pt x="4304600" y="160638"/>
                  </a:cubicBezTo>
                  <a:lnTo>
                    <a:pt x="4168676" y="148281"/>
                  </a:lnTo>
                  <a:lnTo>
                    <a:pt x="3662049" y="111211"/>
                  </a:lnTo>
                  <a:cubicBezTo>
                    <a:pt x="3538481" y="115330"/>
                    <a:pt x="3414982" y="123568"/>
                    <a:pt x="3291346" y="123568"/>
                  </a:cubicBezTo>
                  <a:cubicBezTo>
                    <a:pt x="3241748" y="123568"/>
                    <a:pt x="3192567" y="114305"/>
                    <a:pt x="3143065" y="111211"/>
                  </a:cubicBezTo>
                  <a:cubicBezTo>
                    <a:pt x="3060744" y="106066"/>
                    <a:pt x="2978407" y="99659"/>
                    <a:pt x="2895930" y="98854"/>
                  </a:cubicBezTo>
                  <a:lnTo>
                    <a:pt x="609930" y="86497"/>
                  </a:lnTo>
                  <a:cubicBezTo>
                    <a:pt x="627497" y="33797"/>
                    <a:pt x="622287" y="62452"/>
                    <a:pt x="622287" y="0"/>
                  </a:cubicBezTo>
                  <a:lnTo>
                    <a:pt x="474006" y="74141"/>
                  </a:lnTo>
                  <a:lnTo>
                    <a:pt x="1524330" y="98854"/>
                  </a:lnTo>
                  <a:lnTo>
                    <a:pt x="1524330" y="98854"/>
                  </a:lnTo>
                  <a:lnTo>
                    <a:pt x="2537584" y="123568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Problems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400" dirty="0" err="1" smtClean="0">
                <a:latin typeface="Calibri" panose="020F0502020204030204" pitchFamily="34" charset="0"/>
              </a:rPr>
              <a:t>Ignorance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</a:rPr>
              <a:t>Administrat</a:t>
            </a:r>
            <a:r>
              <a:rPr lang="hr-BA" sz="2400" dirty="0" smtClean="0">
                <a:latin typeface="Calibri" panose="020F0502020204030204" pitchFamily="34" charset="0"/>
              </a:rPr>
              <a:t>ive </a:t>
            </a:r>
            <a:r>
              <a:rPr lang="hr-BA" sz="2400" dirty="0" err="1" smtClean="0">
                <a:latin typeface="Calibri" panose="020F0502020204030204" pitchFamily="34" charset="0"/>
              </a:rPr>
              <a:t>difficulties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Expensive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Not </a:t>
            </a:r>
            <a:r>
              <a:rPr lang="hr-BA" sz="2400" dirty="0" err="1" smtClean="0">
                <a:latin typeface="Calibri" panose="020F0502020204030204" pitchFamily="34" charset="0"/>
              </a:rPr>
              <a:t>enough</a:t>
            </a:r>
            <a:r>
              <a:rPr lang="en-US" sz="2400" dirty="0" smtClean="0">
                <a:latin typeface="Calibri" panose="020F0502020204030204" pitchFamily="34" charset="0"/>
              </a:rPr>
              <a:t> processing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Not </a:t>
            </a:r>
            <a:r>
              <a:rPr lang="hr-BA" sz="2400" dirty="0" err="1" smtClean="0">
                <a:latin typeface="Calibri" panose="020F0502020204030204" pitchFamily="34" charset="0"/>
              </a:rPr>
              <a:t>enough</a:t>
            </a:r>
            <a:r>
              <a:rPr lang="en-US" sz="2400" dirty="0" smtClean="0">
                <a:latin typeface="Calibri" panose="020F0502020204030204" pitchFamily="34" charset="0"/>
              </a:rPr>
              <a:t> recycling yards (84)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4882"/>
            <a:ext cx="3995936" cy="40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4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Import &amp; export of waste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56907"/>
            <a:ext cx="9144000" cy="3544186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</a:t>
            </a:r>
            <a:r>
              <a:rPr lang="hr-BA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 be done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Stimulate companies: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More benefits (revenue will not be taxable…)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Stimulate </a:t>
            </a:r>
            <a:r>
              <a:rPr lang="hr-BA" sz="2400" dirty="0" err="1" smtClean="0">
                <a:latin typeface="Calibri" panose="020F0502020204030204" pitchFamily="34" charset="0"/>
              </a:rPr>
              <a:t>the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setting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up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of</a:t>
            </a:r>
            <a:r>
              <a:rPr lang="hr-BA" sz="2400" dirty="0" smtClean="0">
                <a:latin typeface="Calibri" panose="020F0502020204030204" pitchFamily="34" charset="0"/>
              </a:rPr>
              <a:t> new </a:t>
            </a:r>
            <a:r>
              <a:rPr lang="en-US" sz="2400" dirty="0" smtClean="0">
                <a:latin typeface="Calibri" panose="020F0502020204030204" pitchFamily="34" charset="0"/>
              </a:rPr>
              <a:t>companies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which will process used materials: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Easier </a:t>
            </a:r>
            <a:r>
              <a:rPr lang="hr-BA" sz="2200" dirty="0" err="1" smtClean="0">
                <a:latin typeface="Calibri" panose="020F0502020204030204" pitchFamily="34" charset="0"/>
              </a:rPr>
              <a:t>registration</a:t>
            </a:r>
            <a:r>
              <a:rPr lang="en-US" sz="2200" dirty="0" smtClean="0">
                <a:latin typeface="Calibri" panose="020F0502020204030204" pitchFamily="34" charset="0"/>
              </a:rPr>
              <a:t> (le</a:t>
            </a:r>
            <a:r>
              <a:rPr lang="hr-HR" sz="2200" dirty="0" smtClean="0"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</a:rPr>
              <a:t>s legislation</a:t>
            </a:r>
            <a:r>
              <a:rPr lang="hr-BA" sz="2200" dirty="0" smtClean="0">
                <a:latin typeface="Calibri" panose="020F0502020204030204" pitchFamily="34" charset="0"/>
              </a:rPr>
              <a:t>, </a:t>
            </a:r>
            <a:r>
              <a:rPr lang="hr-BA" sz="2200" dirty="0" err="1" smtClean="0">
                <a:latin typeface="Calibri" pitchFamily="34" charset="0"/>
                <a:cs typeface="Calibri" pitchFamily="34" charset="0"/>
              </a:rPr>
              <a:t>simplified</a:t>
            </a:r>
            <a:r>
              <a:rPr lang="hr-B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hr-BA" sz="2200" dirty="0" err="1" smtClean="0">
                <a:latin typeface="Calibri" pitchFamily="34" charset="0"/>
                <a:cs typeface="Calibri" pitchFamily="34" charset="0"/>
              </a:rPr>
              <a:t>procedures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hr-BA" sz="2200" dirty="0" err="1" smtClean="0">
                <a:latin typeface="Calibri" panose="020F0502020204030204" pitchFamily="34" charset="0"/>
              </a:rPr>
              <a:t>Providing</a:t>
            </a:r>
            <a:r>
              <a:rPr lang="en-US" sz="2200" dirty="0" smtClean="0">
                <a:latin typeface="Calibri" panose="020F0502020204030204" pitchFamily="34" charset="0"/>
              </a:rPr>
              <a:t> financial support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hr-BA" sz="2200" dirty="0" err="1" smtClean="0">
                <a:latin typeface="Calibri" panose="020F0502020204030204" pitchFamily="34" charset="0"/>
              </a:rPr>
              <a:t>Providing</a:t>
            </a:r>
            <a:r>
              <a:rPr lang="hr-BA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>
                <a:latin typeface="Calibri" panose="020F0502020204030204" pitchFamily="34" charset="0"/>
              </a:rPr>
              <a:t>s</a:t>
            </a:r>
            <a:r>
              <a:rPr lang="en-US" sz="2200" dirty="0" err="1" smtClean="0">
                <a:latin typeface="Calibri" panose="020F0502020204030204" pitchFamily="34" charset="0"/>
              </a:rPr>
              <a:t>upport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 smtClean="0">
                <a:latin typeface="Calibri" panose="020F0502020204030204" pitchFamily="34" charset="0"/>
              </a:rPr>
              <a:t>for</a:t>
            </a:r>
            <a:r>
              <a:rPr lang="en-US" sz="2200" dirty="0" smtClean="0">
                <a:latin typeface="Calibri" panose="020F0502020204030204" pitchFamily="34" charset="0"/>
              </a:rPr>
              <a:t> buying equipment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6405" y="5208009"/>
            <a:ext cx="4355976" cy="16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Any suggestions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739079"/>
            <a:ext cx="3810000" cy="3810000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01836" y="1150764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Thank you for your attention!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libri" panose="020F0502020204030204" pitchFamily="34" charset="0"/>
              </a:rPr>
              <a:t> </a:t>
            </a: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49" y="2204864"/>
            <a:ext cx="4304902" cy="3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Content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Why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How to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Processing in numbers in Croatia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hr-BA" sz="2400" dirty="0" smtClean="0">
                <a:latin typeface="Calibri" panose="020F0502020204030204" pitchFamily="34" charset="0"/>
              </a:rPr>
              <a:t>more </a:t>
            </a:r>
            <a:r>
              <a:rPr lang="en-US" sz="2400" dirty="0" smtClean="0">
                <a:latin typeface="Calibri" panose="020F0502020204030204" pitchFamily="34" charset="0"/>
              </a:rPr>
              <a:t>c</a:t>
            </a:r>
            <a:r>
              <a:rPr lang="hr-BA" sz="2400" dirty="0" err="1" smtClean="0">
                <a:latin typeface="Calibri" panose="020F0502020204030204" pitchFamily="34" charset="0"/>
              </a:rPr>
              <a:t>an</a:t>
            </a:r>
            <a:r>
              <a:rPr lang="en-US" sz="2400" dirty="0" smtClean="0">
                <a:latin typeface="Calibri" panose="020F0502020204030204" pitchFamily="34" charset="0"/>
              </a:rPr>
              <a:t> be done for stimulating </a:t>
            </a:r>
            <a:r>
              <a:rPr lang="hr-BA" sz="2400" dirty="0" err="1" smtClean="0">
                <a:latin typeface="Calibri" panose="020F0502020204030204" pitchFamily="34" charset="0"/>
              </a:rPr>
              <a:t>the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processing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of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used materials</a:t>
            </a:r>
            <a:r>
              <a:rPr lang="hr-HR" sz="2400" dirty="0" smtClean="0">
                <a:latin typeface="Calibri" panose="020F0502020204030204" pitchFamily="34" charset="0"/>
              </a:rPr>
              <a:t>?</a:t>
            </a: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2157"/>
            <a:ext cx="1080120" cy="10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5442"/>
            <a:ext cx="3540458" cy="24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303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Processing of used materials &amp; recycling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practice </a:t>
            </a:r>
            <a:r>
              <a:rPr lang="en-US" sz="2400" dirty="0"/>
              <a:t>of reusing items that would otherwise be discarded as </a:t>
            </a:r>
            <a:r>
              <a:rPr lang="en-US" sz="2400" dirty="0" smtClean="0"/>
              <a:t>waste</a:t>
            </a: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Variations</a:t>
            </a:r>
            <a:r>
              <a:rPr lang="hr-HR" sz="2400" dirty="0" smtClean="0"/>
              <a:t> of </a:t>
            </a:r>
            <a:r>
              <a:rPr lang="en-US" sz="2400" dirty="0" smtClean="0"/>
              <a:t>recycling</a:t>
            </a:r>
            <a:r>
              <a:rPr lang="hr-HR" sz="2400" dirty="0" smtClean="0"/>
              <a:t>: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Upcycling –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involves adding value to an item for reuse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Downcycling</a:t>
            </a:r>
            <a:r>
              <a:rPr lang="en-US" sz="2200" dirty="0" smtClean="0"/>
              <a:t> –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involves breaking down an item or substance into its component elements to reuse anything that can be salvaged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Precycling</a:t>
            </a:r>
            <a:r>
              <a:rPr lang="en-US" sz="2200" dirty="0" smtClean="0"/>
              <a:t> –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involves avoiding acquisition of unnecessary items that would eventually have to be recycled or dealt with as waste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E-cycling –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practice of reusing, or distributing for reuse, electronic equipment and components rather than discarding them at the end of their life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20332"/>
          <a:stretch/>
        </p:blipFill>
        <p:spPr bwMode="auto">
          <a:xfrm>
            <a:off x="395536" y="3304774"/>
            <a:ext cx="1584176" cy="16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#1 Fact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Why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people invest in companies</a:t>
            </a:r>
            <a:r>
              <a:rPr lang="hr-HR" sz="2400" dirty="0" smtClean="0">
                <a:latin typeface="Calibri" panose="020F0502020204030204" pitchFamily="34" charset="0"/>
              </a:rPr>
              <a:t>?</a:t>
            </a:r>
            <a:endParaRPr lang="hr-HR" sz="2400" dirty="0">
              <a:latin typeface="Calibri" panose="020F0502020204030204" pitchFamily="34" charset="0"/>
            </a:endParaRPr>
          </a:p>
          <a:p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95" y="2348880"/>
            <a:ext cx="3375670" cy="17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63599"/>
            <a:ext cx="1651620" cy="1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363814"/>
            <a:ext cx="2723489" cy="20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#2 Fact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People will take care of environment only because of: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</a:rPr>
              <a:t>Law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endParaRPr lang="en-US" sz="2200" b="1" dirty="0" smtClean="0">
              <a:latin typeface="Calibri" panose="020F0502020204030204" pitchFamily="34" charset="0"/>
            </a:endParaRP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</a:rPr>
              <a:t>Profit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</a:rPr>
              <a:t>Cost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esna vitičasta zagrada 5"/>
          <p:cNvSpPr/>
          <p:nvPr/>
        </p:nvSpPr>
        <p:spPr>
          <a:xfrm>
            <a:off x="3275856" y="2745150"/>
            <a:ext cx="50405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995936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for cash flow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37143"/>
            <a:ext cx="3280383" cy="22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Why give used materials to </a:t>
            </a:r>
            <a:r>
              <a:rPr lang="hr-BA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processing company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taxation problem:</a:t>
            </a:r>
          </a:p>
          <a:p>
            <a:pPr marL="21717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VAT</a:t>
            </a:r>
          </a:p>
          <a:p>
            <a:pPr marL="21717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Profit tax (Income tax)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Evidence: 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if someone from Tax office is </a:t>
            </a:r>
            <a:r>
              <a:rPr lang="en-US" sz="2200" b="1" dirty="0" smtClean="0">
                <a:latin typeface="Calibri" panose="020F0502020204030204" pitchFamily="34" charset="0"/>
              </a:rPr>
              <a:t>controlling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 err="1" smtClean="0">
                <a:latin typeface="Calibri" panose="020F0502020204030204" pitchFamily="34" charset="0"/>
              </a:rPr>
              <a:t>disposing</a:t>
            </a:r>
            <a:r>
              <a:rPr lang="hr-BA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 err="1" smtClean="0">
                <a:latin typeface="Calibri" panose="020F0502020204030204" pitchFamily="34" charset="0"/>
              </a:rPr>
              <a:t>of</a:t>
            </a:r>
            <a:r>
              <a:rPr lang="hr-BA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these used materials</a:t>
            </a:r>
            <a:r>
              <a:rPr lang="hr-BA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 err="1" smtClean="0">
                <a:latin typeface="Calibri" panose="020F0502020204030204" pitchFamily="34" charset="0"/>
              </a:rPr>
              <a:t>they</a:t>
            </a:r>
            <a:r>
              <a:rPr lang="hr-BA" sz="2200" dirty="0" smtClean="0">
                <a:latin typeface="Calibri" panose="020F0502020204030204" pitchFamily="34" charset="0"/>
              </a:rPr>
              <a:t>* </a:t>
            </a:r>
            <a:r>
              <a:rPr lang="en-US" sz="2200" dirty="0" smtClean="0">
                <a:latin typeface="Calibri" panose="020F0502020204030204" pitchFamily="34" charset="0"/>
              </a:rPr>
              <a:t>will </a:t>
            </a:r>
            <a:r>
              <a:rPr lang="hr-BA" sz="2200" dirty="0" err="1" smtClean="0">
                <a:latin typeface="Calibri" panose="020F0502020204030204" pitchFamily="34" charset="0"/>
              </a:rPr>
              <a:t>keep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hr-BA" sz="2200" dirty="0" smtClean="0">
                <a:latin typeface="Calibri" panose="020F0502020204030204" pitchFamily="34" charset="0"/>
              </a:rPr>
              <a:t>a </a:t>
            </a:r>
            <a:r>
              <a:rPr lang="en-US" sz="2200" dirty="0" smtClean="0">
                <a:latin typeface="Calibri" panose="020F0502020204030204" pitchFamily="34" charset="0"/>
              </a:rPr>
              <a:t>record</a:t>
            </a:r>
          </a:p>
          <a:p>
            <a:pPr marL="1988820" lvl="5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</a:rPr>
              <a:t>confirmation</a:t>
            </a:r>
            <a:r>
              <a:rPr lang="en-US" sz="2200" dirty="0" smtClean="0">
                <a:latin typeface="Calibri" panose="020F0502020204030204" pitchFamily="34" charset="0"/>
              </a:rPr>
              <a:t> from the authorized waste collector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5076056" y="2050607"/>
            <a:ext cx="57606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5924573" y="2189977"/>
            <a:ext cx="241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demand evidence</a:t>
            </a:r>
            <a:endParaRPr lang="en-US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7251731"/>
              </p:ext>
            </p:extLst>
          </p:nvPr>
        </p:nvGraphicFramePr>
        <p:xfrm>
          <a:off x="1037130" y="4527189"/>
          <a:ext cx="6847237" cy="217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Plus Sign 10"/>
          <p:cNvSpPr/>
          <p:nvPr/>
        </p:nvSpPr>
        <p:spPr>
          <a:xfrm>
            <a:off x="4283968" y="5517232"/>
            <a:ext cx="327276" cy="29259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lus Sign 12"/>
          <p:cNvSpPr/>
          <p:nvPr/>
        </p:nvSpPr>
        <p:spPr>
          <a:xfrm>
            <a:off x="6081208" y="5517232"/>
            <a:ext cx="327276" cy="29259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VAT Directive 2006/112/EC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Article 199</a:t>
            </a:r>
            <a:r>
              <a:rPr lang="hr-HR" sz="2400" i="1" dirty="0"/>
              <a:t>.</a:t>
            </a:r>
          </a:p>
          <a:p>
            <a:pPr marL="457200" indent="-457200">
              <a:buAutoNum type="arabicPeriod"/>
            </a:pPr>
            <a:endParaRPr lang="hr-HR" sz="2400" i="1" dirty="0"/>
          </a:p>
          <a:p>
            <a:r>
              <a:rPr lang="hr-HR" sz="2400" i="1" dirty="0"/>
              <a:t>1. </a:t>
            </a:r>
            <a:r>
              <a:rPr lang="en-US" sz="2400" i="1" dirty="0"/>
              <a:t>Member States may provide that the person liable for payment of VAT is the taxable person to whom any of the following supplies are made:</a:t>
            </a:r>
            <a:endParaRPr lang="hr-HR" sz="2400" i="1" dirty="0">
              <a:latin typeface="Calibri" panose="020F0502020204030204" pitchFamily="34" charset="0"/>
            </a:endParaRPr>
          </a:p>
          <a:p>
            <a:r>
              <a:rPr lang="hr-HR" sz="2400" i="1" dirty="0">
                <a:latin typeface="Calibri" panose="020F0502020204030204" pitchFamily="34" charset="0"/>
              </a:rPr>
              <a:t>…</a:t>
            </a:r>
            <a:r>
              <a:rPr lang="en-US" sz="2400" i="1" dirty="0">
                <a:latin typeface="Calibri" panose="020F0502020204030204" pitchFamily="34" charset="0"/>
              </a:rPr>
              <a:t> </a:t>
            </a:r>
            <a:endParaRPr lang="hr-HR" sz="2400" i="1" dirty="0">
              <a:latin typeface="Calibri" panose="020F0502020204030204" pitchFamily="34" charset="0"/>
            </a:endParaRPr>
          </a:p>
          <a:p>
            <a:r>
              <a:rPr lang="hr-HR" sz="2400" i="1" dirty="0">
                <a:latin typeface="Calibri" panose="020F0502020204030204" pitchFamily="34" charset="0"/>
              </a:rPr>
              <a:t>(d) </a:t>
            </a:r>
            <a:r>
              <a:rPr lang="en-US" sz="2400" i="1" dirty="0">
                <a:latin typeface="Calibri" panose="020F0502020204030204" pitchFamily="34" charset="0"/>
              </a:rPr>
              <a:t>the supply of used material, used material which cannot be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re-used in the same state, scrap, industrial and non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industrial waste, recyclable waste, part processed waste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and certain goods and services, as listed in Annex VI</a:t>
            </a:r>
            <a:endParaRPr lang="hr-HR" sz="2400" i="1" dirty="0">
              <a:latin typeface="Calibri" panose="020F0502020204030204" pitchFamily="34" charset="0"/>
            </a:endParaRPr>
          </a:p>
          <a:p>
            <a:endParaRPr lang="hr-HR" sz="2400" dirty="0"/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LIST OF SUPPLIES OF GOODS AND SERVICES AS REFERRED TO IN POINT (D) OF ARTICLE 199(1)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– ANNEX VI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(1) Supply of ferrous and non ferrous waste, scrap, and used materials including that of semi-finished products resulting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from the processing, manufacturing or melting down of ferrous and non-ferrous metals and their alloys;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(2) supply of ferrous and non-ferrous semi-processed products and certain associated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processing services;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(3) supply of residues and other recyclable materials consisting of ferrous and non-ferrous metals, their alloys, slag, ash,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scale and industrial residues containing metals or their alloys and supply of selection, cutting, fragmenting and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pressing services of these products;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(4) supply of, and certain processing services relating to, ferrous and non-ferrous waste as well as parings, scrap, waste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and used and recyclable material consisting of cullet, glass, paper, paperboard and board, rags, bone, leather, imitation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leather, parchment, raw hides and skins, tendons and sinews, twine, cordage, rope, cables, rubber and plastic;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(5) supply of the materials referred to in this annex after processing in the form of cleaning, polishing, selection, cutting,</a:t>
            </a:r>
            <a:r>
              <a:rPr lang="hr-HR" sz="24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fragmenting, pressing or casting into ingots;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(6) supply of scrap and waste from the working of base materials.</a:t>
            </a:r>
            <a:endParaRPr lang="hr-HR" sz="2400" i="1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40328" cy="77212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EXAMPLE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1836" y="1556792"/>
            <a:ext cx="8340328" cy="45365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Company </a:t>
            </a:r>
            <a:r>
              <a:rPr lang="hr-BA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 smtClean="0">
                <a:latin typeface="Calibri" panose="020F0502020204030204" pitchFamily="34" charset="0"/>
              </a:rPr>
              <a:t>A</a:t>
            </a:r>
            <a:r>
              <a:rPr lang="hr-BA" sz="2400" dirty="0" smtClean="0">
                <a:latin typeface="Calibri" panose="020F0502020204030204" pitchFamily="34" charset="0"/>
              </a:rPr>
              <a:t>”</a:t>
            </a:r>
            <a:r>
              <a:rPr lang="en-US" sz="2400" dirty="0" smtClean="0">
                <a:latin typeface="Calibri" panose="020F0502020204030204" pitchFamily="34" charset="0"/>
              </a:rPr>
              <a:t> has a machine that was used for production. </a:t>
            </a:r>
            <a:r>
              <a:rPr lang="en-US" sz="2400" dirty="0" err="1" smtClean="0">
                <a:latin typeface="Calibri" panose="020F0502020204030204" pitchFamily="34" charset="0"/>
              </a:rPr>
              <a:t>Th</a:t>
            </a:r>
            <a:r>
              <a:rPr lang="hr-BA" sz="2400" dirty="0" smtClean="0">
                <a:latin typeface="Calibri" panose="020F0502020204030204" pitchFamily="34" charset="0"/>
              </a:rPr>
              <a:t>is</a:t>
            </a:r>
            <a:r>
              <a:rPr lang="en-US" sz="2400" dirty="0" smtClean="0">
                <a:latin typeface="Calibri" panose="020F0502020204030204" pitchFamily="34" charset="0"/>
              </a:rPr>
              <a:t> machine cannot be used anymore and cannot be fixed. </a:t>
            </a:r>
            <a:endParaRPr lang="hr-HR" sz="2400" dirty="0" smtClean="0">
              <a:latin typeface="Calibri" panose="020F0502020204030204" pitchFamily="34" charset="0"/>
            </a:endParaRPr>
          </a:p>
          <a:p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Company </a:t>
            </a:r>
            <a:r>
              <a:rPr lang="hr-BA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 smtClean="0">
                <a:latin typeface="Calibri" panose="020F0502020204030204" pitchFamily="34" charset="0"/>
              </a:rPr>
              <a:t>A</a:t>
            </a:r>
            <a:r>
              <a:rPr lang="hr-BA" sz="2400" dirty="0" smtClean="0">
                <a:latin typeface="Calibri" panose="020F0502020204030204" pitchFamily="34" charset="0"/>
              </a:rPr>
              <a:t>”</a:t>
            </a:r>
            <a:r>
              <a:rPr lang="en-US" sz="2400" dirty="0" smtClean="0">
                <a:latin typeface="Calibri" panose="020F0502020204030204" pitchFamily="34" charset="0"/>
              </a:rPr>
              <a:t> can give </a:t>
            </a:r>
            <a:r>
              <a:rPr lang="hr-BA" sz="2400" dirty="0" err="1" smtClean="0">
                <a:latin typeface="Calibri" panose="020F0502020204030204" pitchFamily="34" charset="0"/>
              </a:rPr>
              <a:t>this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machine to </a:t>
            </a:r>
            <a:r>
              <a:rPr lang="hr-BA" sz="2400" dirty="0" smtClean="0">
                <a:latin typeface="Calibri" panose="020F0502020204030204" pitchFamily="34" charset="0"/>
              </a:rPr>
              <a:t>a </a:t>
            </a:r>
            <a:r>
              <a:rPr lang="hr-BA" sz="2400" dirty="0" err="1" smtClean="0">
                <a:latin typeface="Calibri" panose="020F0502020204030204" pitchFamily="34" charset="0"/>
              </a:rPr>
              <a:t>licensed</a:t>
            </a:r>
            <a:r>
              <a:rPr lang="hr-BA" sz="2400" dirty="0" smtClean="0">
                <a:latin typeface="Calibri" panose="020F0502020204030204" pitchFamily="34" charset="0"/>
              </a:rPr>
              <a:t> waste </a:t>
            </a:r>
            <a:r>
              <a:rPr lang="en-US" sz="2400" dirty="0" smtClean="0">
                <a:latin typeface="Calibri" panose="020F0502020204030204" pitchFamily="34" charset="0"/>
              </a:rPr>
              <a:t>collector</a:t>
            </a:r>
            <a:r>
              <a:rPr lang="hr-BA" sz="2400" dirty="0" smtClean="0">
                <a:latin typeface="Calibri" panose="020F0502020204030204" pitchFamily="34" charset="0"/>
              </a:rPr>
              <a:t>* </a:t>
            </a:r>
            <a:r>
              <a:rPr lang="en-US" sz="2400" dirty="0" smtClean="0">
                <a:latin typeface="Calibri" panose="020F0502020204030204" pitchFamily="34" charset="0"/>
              </a:rPr>
              <a:t>and </a:t>
            </a:r>
            <a:r>
              <a:rPr lang="hr-BA" sz="2400" dirty="0" err="1" smtClean="0">
                <a:latin typeface="Calibri" panose="020F0502020204030204" pitchFamily="34" charset="0"/>
              </a:rPr>
              <a:t>receive</a:t>
            </a:r>
            <a:r>
              <a:rPr lang="hr-BA" sz="2400" dirty="0" smtClean="0">
                <a:latin typeface="Calibri" panose="020F0502020204030204" pitchFamily="34" charset="0"/>
              </a:rPr>
              <a:t> money </a:t>
            </a:r>
            <a:r>
              <a:rPr lang="hr-BA" sz="2400" dirty="0" err="1" smtClean="0">
                <a:latin typeface="Calibri" panose="020F0502020204030204" pitchFamily="34" charset="0"/>
              </a:rPr>
              <a:t>in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return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because </a:t>
            </a:r>
            <a:r>
              <a:rPr lang="hr-BA" sz="2400" dirty="0" err="1" smtClean="0">
                <a:latin typeface="Calibri" panose="020F0502020204030204" pitchFamily="34" charset="0"/>
              </a:rPr>
              <a:t>the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machine is made </a:t>
            </a:r>
            <a:r>
              <a:rPr lang="hr-BA" sz="2400" dirty="0" err="1" smtClean="0">
                <a:latin typeface="Calibri" panose="020F0502020204030204" pitchFamily="34" charset="0"/>
              </a:rPr>
              <a:t>out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of steel. </a:t>
            </a:r>
            <a:endParaRPr lang="hr-HR" sz="2400" dirty="0">
              <a:latin typeface="Calibri" panose="020F0502020204030204" pitchFamily="34" charset="0"/>
            </a:endParaRPr>
          </a:p>
          <a:p>
            <a:endParaRPr lang="hr-BA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When</a:t>
            </a:r>
            <a:r>
              <a:rPr lang="hr-BA" sz="2400" dirty="0" smtClean="0">
                <a:latin typeface="Calibri" panose="020F0502020204030204" pitchFamily="34" charset="0"/>
              </a:rPr>
              <a:t> a </a:t>
            </a:r>
            <a:r>
              <a:rPr lang="hr-BA" sz="2400" dirty="0" err="1" smtClean="0">
                <a:latin typeface="Calibri" panose="020F0502020204030204" pitchFamily="34" charset="0"/>
              </a:rPr>
              <a:t>licensed</a:t>
            </a:r>
            <a:r>
              <a:rPr lang="hr-BA" sz="2400" dirty="0" smtClean="0">
                <a:latin typeface="Calibri" panose="020F0502020204030204" pitchFamily="34" charset="0"/>
              </a:rPr>
              <a:t> waste </a:t>
            </a:r>
            <a:r>
              <a:rPr lang="hr-BA" sz="2400" dirty="0" err="1" smtClean="0">
                <a:latin typeface="Calibri" panose="020F0502020204030204" pitchFamily="34" charset="0"/>
              </a:rPr>
              <a:t>collector</a:t>
            </a:r>
            <a:r>
              <a:rPr lang="en-US" sz="2400" dirty="0" smtClean="0">
                <a:latin typeface="Calibri" panose="020F0502020204030204" pitchFamily="34" charset="0"/>
              </a:rPr>
              <a:t> offer</a:t>
            </a:r>
            <a:r>
              <a:rPr lang="hr-BA" sz="2400" dirty="0" smtClean="0"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</a:rPr>
              <a:t> company </a:t>
            </a:r>
            <a:r>
              <a:rPr lang="hr-BA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 smtClean="0">
                <a:latin typeface="Calibri" panose="020F0502020204030204" pitchFamily="34" charset="0"/>
              </a:rPr>
              <a:t>A</a:t>
            </a:r>
            <a:r>
              <a:rPr lang="hr-BA" sz="2400" dirty="0" smtClean="0">
                <a:latin typeface="Calibri" panose="020F0502020204030204" pitchFamily="34" charset="0"/>
              </a:rPr>
              <a:t>”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smtClean="0">
                <a:latin typeface="Calibri" panose="020F0502020204030204" pitchFamily="34" charset="0"/>
              </a:rPr>
              <a:t>a set </a:t>
            </a:r>
            <a:r>
              <a:rPr lang="en-US" sz="2400" dirty="0" smtClean="0">
                <a:latin typeface="Calibri" panose="020F0502020204030204" pitchFamily="34" charset="0"/>
              </a:rPr>
              <a:t>amount of money </a:t>
            </a:r>
            <a:r>
              <a:rPr lang="hr-BA" sz="2400" dirty="0" smtClean="0">
                <a:latin typeface="Calibri" panose="020F0502020204030204" pitchFamily="34" charset="0"/>
              </a:rPr>
              <a:t>(</a:t>
            </a:r>
            <a:r>
              <a:rPr lang="en-US" sz="2400" dirty="0" smtClean="0">
                <a:latin typeface="Calibri" panose="020F0502020204030204" pitchFamily="34" charset="0"/>
              </a:rPr>
              <a:t>they c</a:t>
            </a:r>
            <a:r>
              <a:rPr lang="hr-BA" sz="2400" dirty="0" err="1" smtClean="0">
                <a:latin typeface="Calibri" panose="020F0502020204030204" pitchFamily="34" charset="0"/>
              </a:rPr>
              <a:t>ould</a:t>
            </a:r>
            <a:r>
              <a:rPr lang="en-US" sz="2400" dirty="0" smtClean="0">
                <a:latin typeface="Calibri" panose="020F0502020204030204" pitchFamily="34" charset="0"/>
              </a:rPr>
              <a:t> get</a:t>
            </a:r>
            <a:r>
              <a:rPr lang="hr-BA" sz="2400" dirty="0" smtClean="0">
                <a:latin typeface="Calibri" panose="020F0502020204030204" pitchFamily="34" charset="0"/>
              </a:rPr>
              <a:t>)</a:t>
            </a:r>
            <a:r>
              <a:rPr lang="en-US" sz="2400" dirty="0" smtClean="0">
                <a:latin typeface="Calibri" panose="020F0502020204030204" pitchFamily="34" charset="0"/>
              </a:rPr>
              <a:t>, company </a:t>
            </a:r>
            <a:r>
              <a:rPr lang="hr-BA" sz="2400" dirty="0" smtClean="0">
                <a:latin typeface="Calibri" panose="020F0502020204030204" pitchFamily="34" charset="0"/>
              </a:rPr>
              <a:t>“A”</a:t>
            </a:r>
            <a:r>
              <a:rPr lang="en-US" sz="2400" dirty="0" smtClean="0">
                <a:latin typeface="Calibri" panose="020F0502020204030204" pitchFamily="34" charset="0"/>
              </a:rPr>
              <a:t> will </a:t>
            </a:r>
            <a:r>
              <a:rPr lang="hr-BA" sz="2400" dirty="0" err="1" smtClean="0">
                <a:latin typeface="Calibri" panose="020F0502020204030204" pitchFamily="34" charset="0"/>
              </a:rPr>
              <a:t>issue</a:t>
            </a:r>
            <a:r>
              <a:rPr lang="en-US" sz="2400" dirty="0" smtClean="0">
                <a:latin typeface="Calibri" panose="020F0502020204030204" pitchFamily="34" charset="0"/>
              </a:rPr>
              <a:t> them </a:t>
            </a:r>
            <a:r>
              <a:rPr lang="hr-BA" sz="2400" dirty="0" err="1" smtClean="0">
                <a:latin typeface="Calibri" panose="020F0502020204030204" pitchFamily="34" charset="0"/>
              </a:rPr>
              <a:t>an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invoice for that supply and </a:t>
            </a:r>
            <a:r>
              <a:rPr lang="hr-BA" sz="2400" dirty="0" err="1" smtClean="0">
                <a:latin typeface="Calibri" panose="020F0502020204030204" pitchFamily="34" charset="0"/>
              </a:rPr>
              <a:t>won</a:t>
            </a:r>
            <a:r>
              <a:rPr lang="hr-BA" sz="2400" dirty="0" smtClean="0">
                <a:latin typeface="Calibri" panose="020F0502020204030204" pitchFamily="34" charset="0"/>
              </a:rPr>
              <a:t>’t</a:t>
            </a:r>
            <a:r>
              <a:rPr lang="en-US" sz="2400" dirty="0" smtClean="0">
                <a:latin typeface="Calibri" panose="020F0502020204030204" pitchFamily="34" charset="0"/>
              </a:rPr>
              <a:t> need to </a:t>
            </a:r>
            <a:r>
              <a:rPr lang="hr-BA" sz="2400" dirty="0" err="1" smtClean="0">
                <a:latin typeface="Calibri" panose="020F0502020204030204" pitchFamily="34" charset="0"/>
              </a:rPr>
              <a:t>pay</a:t>
            </a:r>
            <a:r>
              <a:rPr lang="en-US" sz="2400" dirty="0" smtClean="0">
                <a:latin typeface="Calibri" panose="020F0502020204030204" pitchFamily="34" charset="0"/>
              </a:rPr>
              <a:t> VAT on </a:t>
            </a:r>
            <a:r>
              <a:rPr lang="hr-BA" sz="2400" dirty="0" err="1" smtClean="0">
                <a:latin typeface="Calibri" panose="020F0502020204030204" pitchFamily="34" charset="0"/>
              </a:rPr>
              <a:t>said</a:t>
            </a:r>
            <a:r>
              <a:rPr lang="en-US" sz="2400" dirty="0" smtClean="0">
                <a:latin typeface="Calibri" panose="020F0502020204030204" pitchFamily="34" charset="0"/>
              </a:rPr>
              <a:t> supply</a:t>
            </a:r>
            <a:r>
              <a:rPr lang="hr-BA" sz="2400" dirty="0" smtClean="0">
                <a:latin typeface="Calibri" panose="020F0502020204030204" pitchFamily="34" charset="0"/>
              </a:rPr>
              <a:t>, </a:t>
            </a:r>
            <a:r>
              <a:rPr lang="hr-BA" sz="2400" dirty="0" err="1" smtClean="0">
                <a:latin typeface="Calibri" panose="020F0502020204030204" pitchFamily="34" charset="0"/>
              </a:rPr>
              <a:t>which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makes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hr-BA" sz="2400" dirty="0" err="1" smtClean="0">
                <a:latin typeface="Calibri" panose="020F0502020204030204" pitchFamily="34" charset="0"/>
              </a:rPr>
              <a:t>that</a:t>
            </a:r>
            <a:r>
              <a:rPr lang="hr-BA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amount of money </a:t>
            </a:r>
            <a:r>
              <a:rPr lang="en-US" sz="2400" dirty="0" err="1" smtClean="0">
                <a:latin typeface="Calibri" panose="020F0502020204030204" pitchFamily="34" charset="0"/>
              </a:rPr>
              <a:t>compan</a:t>
            </a:r>
            <a:r>
              <a:rPr lang="hr-BA" sz="2400" dirty="0" smtClean="0">
                <a:latin typeface="Calibri" panose="020F0502020204030204" pitchFamily="34" charset="0"/>
              </a:rPr>
              <a:t>y’s</a:t>
            </a:r>
            <a:r>
              <a:rPr lang="en-US" sz="2400" dirty="0" smtClean="0">
                <a:latin typeface="Calibri" panose="020F0502020204030204" pitchFamily="34" charset="0"/>
              </a:rPr>
              <a:t> revenue</a:t>
            </a:r>
            <a:r>
              <a:rPr lang="hr-HR" sz="2400" dirty="0" smtClean="0">
                <a:latin typeface="Calibri" panose="020F0502020204030204" pitchFamily="34" charset="0"/>
              </a:rPr>
              <a:t>.</a:t>
            </a:r>
            <a:endParaRPr lang="hr-H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5" descr="screen-shot-2016-09-26-at-104328_m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151" b="42971"/>
          <a:stretch/>
        </p:blipFill>
        <p:spPr>
          <a:xfrm>
            <a:off x="7133131" y="5924601"/>
            <a:ext cx="2010869" cy="93339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51520" y="1196752"/>
            <a:ext cx="8640960" cy="144016"/>
          </a:xfrm>
          <a:prstGeom prst="rect">
            <a:avLst/>
          </a:prstGeom>
          <a:solidFill>
            <a:srgbClr val="007DDA"/>
          </a:solidFill>
          <a:ln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ivan\Downloads\RRiF-plus-logo, krivulje (1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558"/>
            <a:ext cx="1475656" cy="4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2619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456</TotalTime>
  <Words>837</Words>
  <Application>Microsoft Office PowerPoint</Application>
  <PresentationFormat>On-screen Show (4:3)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Gill Sans MT</vt:lpstr>
      <vt:lpstr>Helvetica Neue</vt:lpstr>
      <vt:lpstr>Wingdings</vt:lpstr>
      <vt:lpstr>Wingdings 3</vt:lpstr>
      <vt:lpstr>Origin</vt:lpstr>
      <vt:lpstr> Stimulating the processing of used materials</vt:lpstr>
      <vt:lpstr>Content</vt:lpstr>
      <vt:lpstr> Processing of used materials &amp; recycling</vt:lpstr>
      <vt:lpstr>#1 Fact</vt:lpstr>
      <vt:lpstr>#2 Fact</vt:lpstr>
      <vt:lpstr>Why give used materials to a processing company?</vt:lpstr>
      <vt:lpstr>VAT Directive 2006/112/EC</vt:lpstr>
      <vt:lpstr>LIST OF SUPPLIES OF GOODS AND SERVICES AS REFERRED TO IN POINT (D) OF ARTICLE 199(1) – ANNEX VI</vt:lpstr>
      <vt:lpstr>EXAMPLE</vt:lpstr>
      <vt:lpstr>Collected waste in Croatia in 2015.</vt:lpstr>
      <vt:lpstr> Problems</vt:lpstr>
      <vt:lpstr>Import &amp; export of waste</vt:lpstr>
      <vt:lpstr>What more can be done?</vt:lpstr>
      <vt:lpstr>Any suggestions?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Stimulating the processing of used materials</dc:title>
  <dc:creator>Ivan Petarčić</dc:creator>
  <cp:lastModifiedBy>Windows User</cp:lastModifiedBy>
  <cp:revision>46</cp:revision>
  <dcterms:created xsi:type="dcterms:W3CDTF">2017-01-22T16:26:41Z</dcterms:created>
  <dcterms:modified xsi:type="dcterms:W3CDTF">2017-02-14T09:29:21Z</dcterms:modified>
</cp:coreProperties>
</file>