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56" r:id="rId2"/>
    <p:sldId id="259" r:id="rId3"/>
    <p:sldId id="267" r:id="rId4"/>
    <p:sldId id="263" r:id="rId5"/>
    <p:sldId id="613" r:id="rId6"/>
    <p:sldId id="614" r:id="rId7"/>
    <p:sldId id="379" r:id="rId8"/>
    <p:sldId id="264" r:id="rId9"/>
    <p:sldId id="615" r:id="rId10"/>
    <p:sldId id="610" r:id="rId11"/>
    <p:sldId id="616" r:id="rId12"/>
    <p:sldId id="617" r:id="rId13"/>
    <p:sldId id="618" r:id="rId14"/>
    <p:sldId id="625" r:id="rId15"/>
    <p:sldId id="619" r:id="rId16"/>
    <p:sldId id="626" r:id="rId17"/>
    <p:sldId id="620" r:id="rId18"/>
    <p:sldId id="621" r:id="rId19"/>
    <p:sldId id="627" r:id="rId20"/>
    <p:sldId id="622" r:id="rId21"/>
    <p:sldId id="628" r:id="rId22"/>
    <p:sldId id="623" r:id="rId23"/>
    <p:sldId id="630" r:id="rId24"/>
    <p:sldId id="624" r:id="rId25"/>
    <p:sldId id="642" r:id="rId26"/>
    <p:sldId id="466" r:id="rId27"/>
    <p:sldId id="594" r:id="rId28"/>
    <p:sldId id="587" r:id="rId29"/>
    <p:sldId id="503" r:id="rId30"/>
    <p:sldId id="504" r:id="rId31"/>
    <p:sldId id="505" r:id="rId32"/>
    <p:sldId id="631" r:id="rId33"/>
    <p:sldId id="632" r:id="rId34"/>
    <p:sldId id="641" r:id="rId35"/>
    <p:sldId id="640" r:id="rId36"/>
    <p:sldId id="639" r:id="rId37"/>
    <p:sldId id="643" r:id="rId38"/>
  </p:sldIdLst>
  <p:sldSz cx="9144000" cy="6858000" type="screen4x3"/>
  <p:notesSz cx="6735763" cy="98663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orabnik"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81871" autoAdjust="0"/>
  </p:normalViewPr>
  <p:slideViewPr>
    <p:cSldViewPr>
      <p:cViewPr varScale="1">
        <p:scale>
          <a:sx n="95" d="100"/>
          <a:sy n="95" d="100"/>
        </p:scale>
        <p:origin x="2070" y="78"/>
      </p:cViewPr>
      <p:guideLst>
        <p:guide orient="horz" pos="2160"/>
        <p:guide pos="2880"/>
      </p:guideLst>
    </p:cSldViewPr>
  </p:slideViewPr>
  <p:outlineViewPr>
    <p:cViewPr>
      <p:scale>
        <a:sx n="33" d="100"/>
        <a:sy n="33" d="100"/>
      </p:scale>
      <p:origin x="0" y="123984"/>
    </p:cViewPr>
  </p:outlineViewPr>
  <p:notesTextViewPr>
    <p:cViewPr>
      <p:scale>
        <a:sx n="100" d="100"/>
        <a:sy n="100" d="100"/>
      </p:scale>
      <p:origin x="0" y="0"/>
    </p:cViewPr>
  </p:notesTextViewPr>
  <p:sorterViewPr>
    <p:cViewPr>
      <p:scale>
        <a:sx n="100" d="100"/>
        <a:sy n="100" d="100"/>
      </p:scale>
      <p:origin x="0" y="44508"/>
    </p:cViewPr>
  </p:sorterViewPr>
  <p:notesViewPr>
    <p:cSldViewPr>
      <p:cViewPr varScale="1">
        <p:scale>
          <a:sx n="77" d="100"/>
          <a:sy n="77" d="100"/>
        </p:scale>
        <p:origin x="-2160" y="-10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4E773-B141-452F-AADF-0018C6B3070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2BCC1A7F-AB90-4B6F-98F5-FEC015B9F134}">
      <dgm:prSet phldrT="[besedilo]" custT="1"/>
      <dgm:spPr/>
      <dgm:t>
        <a:bodyPr/>
        <a:lstStyle/>
        <a:p>
          <a:r>
            <a:rPr lang="sl-SI" sz="1800" b="1" dirty="0" err="1" smtClean="0"/>
            <a:t>Wider</a:t>
          </a:r>
          <a:r>
            <a:rPr lang="sl-SI" sz="1800" b="1" dirty="0" smtClean="0"/>
            <a:t> talent </a:t>
          </a:r>
          <a:r>
            <a:rPr lang="sl-SI" sz="1800" b="1" dirty="0" err="1" smtClean="0"/>
            <a:t>pool</a:t>
          </a:r>
          <a:endParaRPr lang="en-GB" sz="1800" b="1" dirty="0"/>
        </a:p>
      </dgm:t>
    </dgm:pt>
    <dgm:pt modelId="{B4DDBBD1-35CF-4F7D-853E-5438D459F6A4}" type="parTrans" cxnId="{53933BB5-44E4-4656-A92F-BF5BA64E88D3}">
      <dgm:prSet/>
      <dgm:spPr/>
      <dgm:t>
        <a:bodyPr/>
        <a:lstStyle/>
        <a:p>
          <a:endParaRPr lang="en-GB"/>
        </a:p>
      </dgm:t>
    </dgm:pt>
    <dgm:pt modelId="{A5E4AB7D-1BFF-4E18-A02B-5BE755EB2F86}" type="sibTrans" cxnId="{53933BB5-44E4-4656-A92F-BF5BA64E88D3}">
      <dgm:prSet/>
      <dgm:spPr/>
      <dgm:t>
        <a:bodyPr/>
        <a:lstStyle/>
        <a:p>
          <a:endParaRPr lang="en-GB"/>
        </a:p>
      </dgm:t>
    </dgm:pt>
    <dgm:pt modelId="{3E4178B7-27F4-47EC-90BC-3C49BA4958A3}">
      <dgm:prSet phldrT="[besedilo]" custT="1"/>
      <dgm:spPr/>
      <dgm:t>
        <a:bodyPr/>
        <a:lstStyle/>
        <a:p>
          <a:r>
            <a:rPr lang="sl-SI" sz="1800" b="1" dirty="0" err="1" smtClean="0"/>
            <a:t>Work</a:t>
          </a:r>
          <a:r>
            <a:rPr lang="sl-SI" sz="1800" b="1" dirty="0" smtClean="0"/>
            <a:t> </a:t>
          </a:r>
          <a:r>
            <a:rPr lang="sl-SI" sz="1800" b="1" dirty="0" err="1" smtClean="0"/>
            <a:t>environment</a:t>
          </a:r>
          <a:endParaRPr lang="en-GB" sz="1800" b="1" dirty="0"/>
        </a:p>
      </dgm:t>
    </dgm:pt>
    <dgm:pt modelId="{13490EFF-8812-4759-B6E8-B8BDD656E720}" type="parTrans" cxnId="{48961112-987C-4878-B91C-233925185430}">
      <dgm:prSet/>
      <dgm:spPr/>
      <dgm:t>
        <a:bodyPr/>
        <a:lstStyle/>
        <a:p>
          <a:endParaRPr lang="en-GB"/>
        </a:p>
      </dgm:t>
    </dgm:pt>
    <dgm:pt modelId="{A46CEE3E-FC22-49B0-B9DD-A465014FBE92}" type="sibTrans" cxnId="{48961112-987C-4878-B91C-233925185430}">
      <dgm:prSet/>
      <dgm:spPr/>
      <dgm:t>
        <a:bodyPr/>
        <a:lstStyle/>
        <a:p>
          <a:endParaRPr lang="en-GB"/>
        </a:p>
      </dgm:t>
    </dgm:pt>
    <dgm:pt modelId="{3E1B0469-B35A-4A51-B3A3-3802BA73964D}">
      <dgm:prSet phldrT="[besedilo]" custT="1"/>
      <dgm:spPr/>
      <dgm:t>
        <a:bodyPr/>
        <a:lstStyle/>
        <a:p>
          <a:r>
            <a:rPr lang="sl-SI" sz="1800" b="1" dirty="0" err="1" smtClean="0"/>
            <a:t>Decision</a:t>
          </a:r>
          <a:r>
            <a:rPr lang="sl-SI" sz="1800" b="1" dirty="0" smtClean="0"/>
            <a:t> </a:t>
          </a:r>
          <a:r>
            <a:rPr lang="sl-SI" sz="1800" b="1" dirty="0" err="1" smtClean="0"/>
            <a:t>making</a:t>
          </a:r>
          <a:endParaRPr lang="en-GB" sz="1800" b="1" dirty="0"/>
        </a:p>
      </dgm:t>
    </dgm:pt>
    <dgm:pt modelId="{86A7507E-745F-4F36-BC58-6B3C309441B9}" type="parTrans" cxnId="{C843DCDD-AB42-45FB-900D-3D8748FB1AE1}">
      <dgm:prSet/>
      <dgm:spPr/>
      <dgm:t>
        <a:bodyPr/>
        <a:lstStyle/>
        <a:p>
          <a:endParaRPr lang="en-GB"/>
        </a:p>
      </dgm:t>
    </dgm:pt>
    <dgm:pt modelId="{D9CC0DDE-AD01-4552-ACFF-B5E4C41FED6C}" type="sibTrans" cxnId="{C843DCDD-AB42-45FB-900D-3D8748FB1AE1}">
      <dgm:prSet/>
      <dgm:spPr/>
      <dgm:t>
        <a:bodyPr/>
        <a:lstStyle/>
        <a:p>
          <a:endParaRPr lang="en-GB"/>
        </a:p>
      </dgm:t>
    </dgm:pt>
    <dgm:pt modelId="{D3826DDA-B748-4986-A513-658A6E6A822F}">
      <dgm:prSet phldrT="[besedilo]"/>
      <dgm:spPr/>
      <dgm:t>
        <a:bodyPr/>
        <a:lstStyle/>
        <a:p>
          <a:r>
            <a:rPr lang="sl-SI" b="1" dirty="0" err="1" smtClean="0"/>
            <a:t>Innovation</a:t>
          </a:r>
          <a:endParaRPr lang="en-GB" b="1" dirty="0"/>
        </a:p>
      </dgm:t>
    </dgm:pt>
    <dgm:pt modelId="{EDABEDE8-AC56-4360-BEFD-F170126BFBD5}" type="parTrans" cxnId="{BCA229A1-3034-453B-BB8B-A99BD52887D1}">
      <dgm:prSet/>
      <dgm:spPr/>
      <dgm:t>
        <a:bodyPr/>
        <a:lstStyle/>
        <a:p>
          <a:endParaRPr lang="en-GB"/>
        </a:p>
      </dgm:t>
    </dgm:pt>
    <dgm:pt modelId="{37CD6D2C-F9A5-4F83-BC77-BEF8CFA0C03F}" type="sibTrans" cxnId="{BCA229A1-3034-453B-BB8B-A99BD52887D1}">
      <dgm:prSet/>
      <dgm:spPr/>
      <dgm:t>
        <a:bodyPr/>
        <a:lstStyle/>
        <a:p>
          <a:endParaRPr lang="en-GB"/>
        </a:p>
      </dgm:t>
    </dgm:pt>
    <dgm:pt modelId="{055ADEF7-CDF8-48F6-B16C-7FD09F7403C6}">
      <dgm:prSet phldrT="[besedilo]" custT="1"/>
      <dgm:spPr/>
      <dgm:t>
        <a:bodyPr/>
        <a:lstStyle/>
        <a:p>
          <a:r>
            <a:rPr lang="sl-SI" sz="1800" b="1" dirty="0" smtClean="0"/>
            <a:t>New </a:t>
          </a:r>
          <a:r>
            <a:rPr lang="sl-SI" sz="1800" b="1" dirty="0" err="1" smtClean="0"/>
            <a:t>markets</a:t>
          </a:r>
          <a:endParaRPr lang="en-GB" sz="1800" b="1" dirty="0"/>
        </a:p>
      </dgm:t>
    </dgm:pt>
    <dgm:pt modelId="{E109A52D-F5DA-47C3-8F24-7C3D32C0040F}" type="parTrans" cxnId="{EE799ABC-E283-42F6-A28F-3CDE67FA6264}">
      <dgm:prSet/>
      <dgm:spPr/>
      <dgm:t>
        <a:bodyPr/>
        <a:lstStyle/>
        <a:p>
          <a:endParaRPr lang="en-GB"/>
        </a:p>
      </dgm:t>
    </dgm:pt>
    <dgm:pt modelId="{F73CE5EB-D992-4BED-BD6F-C1E8D073D0F9}" type="sibTrans" cxnId="{EE799ABC-E283-42F6-A28F-3CDE67FA6264}">
      <dgm:prSet/>
      <dgm:spPr/>
      <dgm:t>
        <a:bodyPr/>
        <a:lstStyle/>
        <a:p>
          <a:endParaRPr lang="en-GB"/>
        </a:p>
      </dgm:t>
    </dgm:pt>
    <dgm:pt modelId="{285C8C94-68AF-4F92-A849-CD406DC1634A}">
      <dgm:prSet phldrT="[besedilo]" custT="1"/>
      <dgm:spPr/>
      <dgm:t>
        <a:bodyPr/>
        <a:lstStyle/>
        <a:p>
          <a:r>
            <a:rPr lang="sl-SI" sz="1800" b="1" dirty="0" smtClean="0"/>
            <a:t>New </a:t>
          </a:r>
          <a:r>
            <a:rPr lang="sl-SI" sz="1800" b="1" dirty="0" err="1" smtClean="0"/>
            <a:t>costumers</a:t>
          </a:r>
          <a:endParaRPr lang="en-GB" sz="1800" b="1" dirty="0"/>
        </a:p>
      </dgm:t>
    </dgm:pt>
    <dgm:pt modelId="{ABA7F371-DCDB-4747-A7F1-3B9D96F39C6B}" type="parTrans" cxnId="{88C750F4-615E-4052-9912-AF0163785136}">
      <dgm:prSet/>
      <dgm:spPr/>
      <dgm:t>
        <a:bodyPr/>
        <a:lstStyle/>
        <a:p>
          <a:endParaRPr lang="en-GB"/>
        </a:p>
      </dgm:t>
    </dgm:pt>
    <dgm:pt modelId="{B1AEC9BD-FB2A-47FD-BD25-504687B47B26}" type="sibTrans" cxnId="{88C750F4-615E-4052-9912-AF0163785136}">
      <dgm:prSet/>
      <dgm:spPr/>
      <dgm:t>
        <a:bodyPr/>
        <a:lstStyle/>
        <a:p>
          <a:endParaRPr lang="en-GB"/>
        </a:p>
      </dgm:t>
    </dgm:pt>
    <dgm:pt modelId="{46633CA9-46BB-4E01-9557-3746C13D82A3}" type="pres">
      <dgm:prSet presAssocID="{C254E773-B141-452F-AADF-0018C6B30703}" presName="cycle" presStyleCnt="0">
        <dgm:presLayoutVars>
          <dgm:dir/>
          <dgm:resizeHandles val="exact"/>
        </dgm:presLayoutVars>
      </dgm:prSet>
      <dgm:spPr/>
      <dgm:t>
        <a:bodyPr/>
        <a:lstStyle/>
        <a:p>
          <a:endParaRPr lang="en-GB"/>
        </a:p>
      </dgm:t>
    </dgm:pt>
    <dgm:pt modelId="{CDB254E5-C1CC-4535-8676-378BD4E2F3C3}" type="pres">
      <dgm:prSet presAssocID="{2BCC1A7F-AB90-4B6F-98F5-FEC015B9F134}" presName="node" presStyleLbl="node1" presStyleIdx="0" presStyleCnt="6">
        <dgm:presLayoutVars>
          <dgm:bulletEnabled val="1"/>
        </dgm:presLayoutVars>
      </dgm:prSet>
      <dgm:spPr/>
      <dgm:t>
        <a:bodyPr/>
        <a:lstStyle/>
        <a:p>
          <a:endParaRPr lang="en-GB"/>
        </a:p>
      </dgm:t>
    </dgm:pt>
    <dgm:pt modelId="{8F884834-E7B3-4925-8420-B255717E51BE}" type="pres">
      <dgm:prSet presAssocID="{2BCC1A7F-AB90-4B6F-98F5-FEC015B9F134}" presName="spNode" presStyleCnt="0"/>
      <dgm:spPr/>
    </dgm:pt>
    <dgm:pt modelId="{25B394B7-B4A7-4A1F-899A-4F08799CF784}" type="pres">
      <dgm:prSet presAssocID="{A5E4AB7D-1BFF-4E18-A02B-5BE755EB2F86}" presName="sibTrans" presStyleLbl="sibTrans1D1" presStyleIdx="0" presStyleCnt="6"/>
      <dgm:spPr/>
      <dgm:t>
        <a:bodyPr/>
        <a:lstStyle/>
        <a:p>
          <a:endParaRPr lang="en-GB"/>
        </a:p>
      </dgm:t>
    </dgm:pt>
    <dgm:pt modelId="{4F45EE95-D755-4A52-8F73-D917AE8D63D5}" type="pres">
      <dgm:prSet presAssocID="{3E4178B7-27F4-47EC-90BC-3C49BA4958A3}" presName="node" presStyleLbl="node1" presStyleIdx="1" presStyleCnt="6" custScaleX="136171" custRadScaleRad="98712" custRadScaleInc="-9061">
        <dgm:presLayoutVars>
          <dgm:bulletEnabled val="1"/>
        </dgm:presLayoutVars>
      </dgm:prSet>
      <dgm:spPr/>
      <dgm:t>
        <a:bodyPr/>
        <a:lstStyle/>
        <a:p>
          <a:endParaRPr lang="en-GB"/>
        </a:p>
      </dgm:t>
    </dgm:pt>
    <dgm:pt modelId="{C8FFBCB3-FC3C-44E4-AD85-3014968D378F}" type="pres">
      <dgm:prSet presAssocID="{3E4178B7-27F4-47EC-90BC-3C49BA4958A3}" presName="spNode" presStyleCnt="0"/>
      <dgm:spPr/>
    </dgm:pt>
    <dgm:pt modelId="{0DC8816C-17C8-4ACF-8F98-F1B8B6DECFCC}" type="pres">
      <dgm:prSet presAssocID="{A46CEE3E-FC22-49B0-B9DD-A465014FBE92}" presName="sibTrans" presStyleLbl="sibTrans1D1" presStyleIdx="1" presStyleCnt="6"/>
      <dgm:spPr/>
      <dgm:t>
        <a:bodyPr/>
        <a:lstStyle/>
        <a:p>
          <a:endParaRPr lang="en-GB"/>
        </a:p>
      </dgm:t>
    </dgm:pt>
    <dgm:pt modelId="{B636F29E-775F-4F6A-9E05-6743D3BC8445}" type="pres">
      <dgm:prSet presAssocID="{3E1B0469-B35A-4A51-B3A3-3802BA73964D}" presName="node" presStyleLbl="node1" presStyleIdx="2" presStyleCnt="6" custScaleX="113828" custRadScaleRad="104988" custRadScaleInc="-8768">
        <dgm:presLayoutVars>
          <dgm:bulletEnabled val="1"/>
        </dgm:presLayoutVars>
      </dgm:prSet>
      <dgm:spPr/>
      <dgm:t>
        <a:bodyPr/>
        <a:lstStyle/>
        <a:p>
          <a:endParaRPr lang="en-GB"/>
        </a:p>
      </dgm:t>
    </dgm:pt>
    <dgm:pt modelId="{3699AD39-45F9-440B-910D-B486E9094B1E}" type="pres">
      <dgm:prSet presAssocID="{3E1B0469-B35A-4A51-B3A3-3802BA73964D}" presName="spNode" presStyleCnt="0"/>
      <dgm:spPr/>
    </dgm:pt>
    <dgm:pt modelId="{40BAD921-6DD7-4636-ABB9-285A1A750E77}" type="pres">
      <dgm:prSet presAssocID="{D9CC0DDE-AD01-4552-ACFF-B5E4C41FED6C}" presName="sibTrans" presStyleLbl="sibTrans1D1" presStyleIdx="2" presStyleCnt="6"/>
      <dgm:spPr/>
      <dgm:t>
        <a:bodyPr/>
        <a:lstStyle/>
        <a:p>
          <a:endParaRPr lang="en-GB"/>
        </a:p>
      </dgm:t>
    </dgm:pt>
    <dgm:pt modelId="{88F7ECF6-8A92-4C65-BBBA-9A40C50E5B79}" type="pres">
      <dgm:prSet presAssocID="{D3826DDA-B748-4986-A513-658A6E6A822F}" presName="node" presStyleLbl="node1" presStyleIdx="3" presStyleCnt="6" custScaleX="115624" custScaleY="112530">
        <dgm:presLayoutVars>
          <dgm:bulletEnabled val="1"/>
        </dgm:presLayoutVars>
      </dgm:prSet>
      <dgm:spPr/>
      <dgm:t>
        <a:bodyPr/>
        <a:lstStyle/>
        <a:p>
          <a:endParaRPr lang="en-GB"/>
        </a:p>
      </dgm:t>
    </dgm:pt>
    <dgm:pt modelId="{7EBB4D86-8607-4FFB-813C-383F5C28DD37}" type="pres">
      <dgm:prSet presAssocID="{D3826DDA-B748-4986-A513-658A6E6A822F}" presName="spNode" presStyleCnt="0"/>
      <dgm:spPr/>
    </dgm:pt>
    <dgm:pt modelId="{6B05FA62-69A7-43F0-A366-CF35FA817591}" type="pres">
      <dgm:prSet presAssocID="{37CD6D2C-F9A5-4F83-BC77-BEF8CFA0C03F}" presName="sibTrans" presStyleLbl="sibTrans1D1" presStyleIdx="3" presStyleCnt="6"/>
      <dgm:spPr/>
      <dgm:t>
        <a:bodyPr/>
        <a:lstStyle/>
        <a:p>
          <a:endParaRPr lang="en-GB"/>
        </a:p>
      </dgm:t>
    </dgm:pt>
    <dgm:pt modelId="{F28434F6-2676-4FC1-B755-47DCEA49BCD8}" type="pres">
      <dgm:prSet presAssocID="{055ADEF7-CDF8-48F6-B16C-7FD09F7403C6}" presName="node" presStyleLbl="node1" presStyleIdx="4" presStyleCnt="6">
        <dgm:presLayoutVars>
          <dgm:bulletEnabled val="1"/>
        </dgm:presLayoutVars>
      </dgm:prSet>
      <dgm:spPr/>
      <dgm:t>
        <a:bodyPr/>
        <a:lstStyle/>
        <a:p>
          <a:endParaRPr lang="en-GB"/>
        </a:p>
      </dgm:t>
    </dgm:pt>
    <dgm:pt modelId="{6DF42264-1AE7-4509-B9AC-21FE6E94C709}" type="pres">
      <dgm:prSet presAssocID="{055ADEF7-CDF8-48F6-B16C-7FD09F7403C6}" presName="spNode" presStyleCnt="0"/>
      <dgm:spPr/>
    </dgm:pt>
    <dgm:pt modelId="{E88347C2-66EB-4307-A705-4F4CB3959250}" type="pres">
      <dgm:prSet presAssocID="{F73CE5EB-D992-4BED-BD6F-C1E8D073D0F9}" presName="sibTrans" presStyleLbl="sibTrans1D1" presStyleIdx="4" presStyleCnt="6"/>
      <dgm:spPr/>
      <dgm:t>
        <a:bodyPr/>
        <a:lstStyle/>
        <a:p>
          <a:endParaRPr lang="en-GB"/>
        </a:p>
      </dgm:t>
    </dgm:pt>
    <dgm:pt modelId="{859CB4C9-AEF9-4954-BE69-5D3A73D8F00B}" type="pres">
      <dgm:prSet presAssocID="{285C8C94-68AF-4F92-A849-CD406DC1634A}" presName="node" presStyleLbl="node1" presStyleIdx="5" presStyleCnt="6" custScaleX="145989">
        <dgm:presLayoutVars>
          <dgm:bulletEnabled val="1"/>
        </dgm:presLayoutVars>
      </dgm:prSet>
      <dgm:spPr/>
      <dgm:t>
        <a:bodyPr/>
        <a:lstStyle/>
        <a:p>
          <a:endParaRPr lang="en-GB"/>
        </a:p>
      </dgm:t>
    </dgm:pt>
    <dgm:pt modelId="{984919D3-9293-47E2-AE54-C6F6CABD3460}" type="pres">
      <dgm:prSet presAssocID="{285C8C94-68AF-4F92-A849-CD406DC1634A}" presName="spNode" presStyleCnt="0"/>
      <dgm:spPr/>
    </dgm:pt>
    <dgm:pt modelId="{C5F6AADB-1854-40F8-833A-76F4392800BD}" type="pres">
      <dgm:prSet presAssocID="{B1AEC9BD-FB2A-47FD-BD25-504687B47B26}" presName="sibTrans" presStyleLbl="sibTrans1D1" presStyleIdx="5" presStyleCnt="6"/>
      <dgm:spPr/>
      <dgm:t>
        <a:bodyPr/>
        <a:lstStyle/>
        <a:p>
          <a:endParaRPr lang="en-GB"/>
        </a:p>
      </dgm:t>
    </dgm:pt>
  </dgm:ptLst>
  <dgm:cxnLst>
    <dgm:cxn modelId="{E0C24F91-D553-4584-8ABD-91FCB9988EE5}" type="presOf" srcId="{3E1B0469-B35A-4A51-B3A3-3802BA73964D}" destId="{B636F29E-775F-4F6A-9E05-6743D3BC8445}" srcOrd="0" destOrd="0" presId="urn:microsoft.com/office/officeart/2005/8/layout/cycle6"/>
    <dgm:cxn modelId="{0A0699ED-5BFE-407C-B31F-C0DA77626FBC}" type="presOf" srcId="{055ADEF7-CDF8-48F6-B16C-7FD09F7403C6}" destId="{F28434F6-2676-4FC1-B755-47DCEA49BCD8}" srcOrd="0" destOrd="0" presId="urn:microsoft.com/office/officeart/2005/8/layout/cycle6"/>
    <dgm:cxn modelId="{A52E4D30-C8B5-49D4-AA87-8C6B4D3AC447}" type="presOf" srcId="{A5E4AB7D-1BFF-4E18-A02B-5BE755EB2F86}" destId="{25B394B7-B4A7-4A1F-899A-4F08799CF784}" srcOrd="0" destOrd="0" presId="urn:microsoft.com/office/officeart/2005/8/layout/cycle6"/>
    <dgm:cxn modelId="{290D89FF-A91D-4756-8EE6-5720C89DB194}" type="presOf" srcId="{D3826DDA-B748-4986-A513-658A6E6A822F}" destId="{88F7ECF6-8A92-4C65-BBBA-9A40C50E5B79}" srcOrd="0" destOrd="0" presId="urn:microsoft.com/office/officeart/2005/8/layout/cycle6"/>
    <dgm:cxn modelId="{88C750F4-615E-4052-9912-AF0163785136}" srcId="{C254E773-B141-452F-AADF-0018C6B30703}" destId="{285C8C94-68AF-4F92-A849-CD406DC1634A}" srcOrd="5" destOrd="0" parTransId="{ABA7F371-DCDB-4747-A7F1-3B9D96F39C6B}" sibTransId="{B1AEC9BD-FB2A-47FD-BD25-504687B47B26}"/>
    <dgm:cxn modelId="{EE799ABC-E283-42F6-A28F-3CDE67FA6264}" srcId="{C254E773-B141-452F-AADF-0018C6B30703}" destId="{055ADEF7-CDF8-48F6-B16C-7FD09F7403C6}" srcOrd="4" destOrd="0" parTransId="{E109A52D-F5DA-47C3-8F24-7C3D32C0040F}" sibTransId="{F73CE5EB-D992-4BED-BD6F-C1E8D073D0F9}"/>
    <dgm:cxn modelId="{48961112-987C-4878-B91C-233925185430}" srcId="{C254E773-B141-452F-AADF-0018C6B30703}" destId="{3E4178B7-27F4-47EC-90BC-3C49BA4958A3}" srcOrd="1" destOrd="0" parTransId="{13490EFF-8812-4759-B6E8-B8BDD656E720}" sibTransId="{A46CEE3E-FC22-49B0-B9DD-A465014FBE92}"/>
    <dgm:cxn modelId="{106705D4-0996-41D3-9EBB-1F812C9D8BAA}" type="presOf" srcId="{37CD6D2C-F9A5-4F83-BC77-BEF8CFA0C03F}" destId="{6B05FA62-69A7-43F0-A366-CF35FA817591}" srcOrd="0" destOrd="0" presId="urn:microsoft.com/office/officeart/2005/8/layout/cycle6"/>
    <dgm:cxn modelId="{522E4849-A7A4-4CC0-9FE9-BF091EC6F625}" type="presOf" srcId="{3E4178B7-27F4-47EC-90BC-3C49BA4958A3}" destId="{4F45EE95-D755-4A52-8F73-D917AE8D63D5}" srcOrd="0" destOrd="0" presId="urn:microsoft.com/office/officeart/2005/8/layout/cycle6"/>
    <dgm:cxn modelId="{9F22D199-1C70-4AED-8B12-750D3666902C}" type="presOf" srcId="{B1AEC9BD-FB2A-47FD-BD25-504687B47B26}" destId="{C5F6AADB-1854-40F8-833A-76F4392800BD}" srcOrd="0" destOrd="0" presId="urn:microsoft.com/office/officeart/2005/8/layout/cycle6"/>
    <dgm:cxn modelId="{598FD5F3-BBCF-4AC9-A04B-B1B0D623D1BB}" type="presOf" srcId="{D9CC0DDE-AD01-4552-ACFF-B5E4C41FED6C}" destId="{40BAD921-6DD7-4636-ABB9-285A1A750E77}" srcOrd="0" destOrd="0" presId="urn:microsoft.com/office/officeart/2005/8/layout/cycle6"/>
    <dgm:cxn modelId="{53933BB5-44E4-4656-A92F-BF5BA64E88D3}" srcId="{C254E773-B141-452F-AADF-0018C6B30703}" destId="{2BCC1A7F-AB90-4B6F-98F5-FEC015B9F134}" srcOrd="0" destOrd="0" parTransId="{B4DDBBD1-35CF-4F7D-853E-5438D459F6A4}" sibTransId="{A5E4AB7D-1BFF-4E18-A02B-5BE755EB2F86}"/>
    <dgm:cxn modelId="{D48BBF5A-0ADB-489E-BF03-2CC882C8DB98}" type="presOf" srcId="{2BCC1A7F-AB90-4B6F-98F5-FEC015B9F134}" destId="{CDB254E5-C1CC-4535-8676-378BD4E2F3C3}" srcOrd="0" destOrd="0" presId="urn:microsoft.com/office/officeart/2005/8/layout/cycle6"/>
    <dgm:cxn modelId="{E0878A0C-0819-4F9D-8EBB-E6C9A47438D6}" type="presOf" srcId="{F73CE5EB-D992-4BED-BD6F-C1E8D073D0F9}" destId="{E88347C2-66EB-4307-A705-4F4CB3959250}" srcOrd="0" destOrd="0" presId="urn:microsoft.com/office/officeart/2005/8/layout/cycle6"/>
    <dgm:cxn modelId="{82889F4C-13CB-49D0-9CC1-730E8FB64636}" type="presOf" srcId="{285C8C94-68AF-4F92-A849-CD406DC1634A}" destId="{859CB4C9-AEF9-4954-BE69-5D3A73D8F00B}" srcOrd="0" destOrd="0" presId="urn:microsoft.com/office/officeart/2005/8/layout/cycle6"/>
    <dgm:cxn modelId="{479FEA31-7567-4CB4-9106-AC4173AAF22A}" type="presOf" srcId="{A46CEE3E-FC22-49B0-B9DD-A465014FBE92}" destId="{0DC8816C-17C8-4ACF-8F98-F1B8B6DECFCC}" srcOrd="0" destOrd="0" presId="urn:microsoft.com/office/officeart/2005/8/layout/cycle6"/>
    <dgm:cxn modelId="{DDAD4027-519D-4353-BF63-DFBEB0F67B8D}" type="presOf" srcId="{C254E773-B141-452F-AADF-0018C6B30703}" destId="{46633CA9-46BB-4E01-9557-3746C13D82A3}" srcOrd="0" destOrd="0" presId="urn:microsoft.com/office/officeart/2005/8/layout/cycle6"/>
    <dgm:cxn modelId="{C843DCDD-AB42-45FB-900D-3D8748FB1AE1}" srcId="{C254E773-B141-452F-AADF-0018C6B30703}" destId="{3E1B0469-B35A-4A51-B3A3-3802BA73964D}" srcOrd="2" destOrd="0" parTransId="{86A7507E-745F-4F36-BC58-6B3C309441B9}" sibTransId="{D9CC0DDE-AD01-4552-ACFF-B5E4C41FED6C}"/>
    <dgm:cxn modelId="{BCA229A1-3034-453B-BB8B-A99BD52887D1}" srcId="{C254E773-B141-452F-AADF-0018C6B30703}" destId="{D3826DDA-B748-4986-A513-658A6E6A822F}" srcOrd="3" destOrd="0" parTransId="{EDABEDE8-AC56-4360-BEFD-F170126BFBD5}" sibTransId="{37CD6D2C-F9A5-4F83-BC77-BEF8CFA0C03F}"/>
    <dgm:cxn modelId="{85B1001D-5D06-42E0-A4FD-103CF2546CB4}" type="presParOf" srcId="{46633CA9-46BB-4E01-9557-3746C13D82A3}" destId="{CDB254E5-C1CC-4535-8676-378BD4E2F3C3}" srcOrd="0" destOrd="0" presId="urn:microsoft.com/office/officeart/2005/8/layout/cycle6"/>
    <dgm:cxn modelId="{84B1B01B-7688-41EB-810F-21EE8E5EBD7A}" type="presParOf" srcId="{46633CA9-46BB-4E01-9557-3746C13D82A3}" destId="{8F884834-E7B3-4925-8420-B255717E51BE}" srcOrd="1" destOrd="0" presId="urn:microsoft.com/office/officeart/2005/8/layout/cycle6"/>
    <dgm:cxn modelId="{FAEAE68E-99F9-406D-AC34-5D4424D5D042}" type="presParOf" srcId="{46633CA9-46BB-4E01-9557-3746C13D82A3}" destId="{25B394B7-B4A7-4A1F-899A-4F08799CF784}" srcOrd="2" destOrd="0" presId="urn:microsoft.com/office/officeart/2005/8/layout/cycle6"/>
    <dgm:cxn modelId="{E594B22E-511E-4E13-9520-80B2C2042D95}" type="presParOf" srcId="{46633CA9-46BB-4E01-9557-3746C13D82A3}" destId="{4F45EE95-D755-4A52-8F73-D917AE8D63D5}" srcOrd="3" destOrd="0" presId="urn:microsoft.com/office/officeart/2005/8/layout/cycle6"/>
    <dgm:cxn modelId="{759C5AAE-A125-44A2-B74E-584B8F60B189}" type="presParOf" srcId="{46633CA9-46BB-4E01-9557-3746C13D82A3}" destId="{C8FFBCB3-FC3C-44E4-AD85-3014968D378F}" srcOrd="4" destOrd="0" presId="urn:microsoft.com/office/officeart/2005/8/layout/cycle6"/>
    <dgm:cxn modelId="{FEB32FF3-EC98-4076-B1EF-614F9390DDB1}" type="presParOf" srcId="{46633CA9-46BB-4E01-9557-3746C13D82A3}" destId="{0DC8816C-17C8-4ACF-8F98-F1B8B6DECFCC}" srcOrd="5" destOrd="0" presId="urn:microsoft.com/office/officeart/2005/8/layout/cycle6"/>
    <dgm:cxn modelId="{49CE44B9-A300-4D93-8113-47F27B77B722}" type="presParOf" srcId="{46633CA9-46BB-4E01-9557-3746C13D82A3}" destId="{B636F29E-775F-4F6A-9E05-6743D3BC8445}" srcOrd="6" destOrd="0" presId="urn:microsoft.com/office/officeart/2005/8/layout/cycle6"/>
    <dgm:cxn modelId="{5233D11B-272B-49CE-A6A3-BFC4DBA2D7C6}" type="presParOf" srcId="{46633CA9-46BB-4E01-9557-3746C13D82A3}" destId="{3699AD39-45F9-440B-910D-B486E9094B1E}" srcOrd="7" destOrd="0" presId="urn:microsoft.com/office/officeart/2005/8/layout/cycle6"/>
    <dgm:cxn modelId="{BBA444AE-CEEC-427B-B932-AF2C3C4D189D}" type="presParOf" srcId="{46633CA9-46BB-4E01-9557-3746C13D82A3}" destId="{40BAD921-6DD7-4636-ABB9-285A1A750E77}" srcOrd="8" destOrd="0" presId="urn:microsoft.com/office/officeart/2005/8/layout/cycle6"/>
    <dgm:cxn modelId="{83A5378B-DF95-44C2-ACCB-915926635C6A}" type="presParOf" srcId="{46633CA9-46BB-4E01-9557-3746C13D82A3}" destId="{88F7ECF6-8A92-4C65-BBBA-9A40C50E5B79}" srcOrd="9" destOrd="0" presId="urn:microsoft.com/office/officeart/2005/8/layout/cycle6"/>
    <dgm:cxn modelId="{567817B0-2117-493D-B3E0-65D582CB7984}" type="presParOf" srcId="{46633CA9-46BB-4E01-9557-3746C13D82A3}" destId="{7EBB4D86-8607-4FFB-813C-383F5C28DD37}" srcOrd="10" destOrd="0" presId="urn:microsoft.com/office/officeart/2005/8/layout/cycle6"/>
    <dgm:cxn modelId="{07A24839-DC08-4253-9D85-7BE30BB8E3E5}" type="presParOf" srcId="{46633CA9-46BB-4E01-9557-3746C13D82A3}" destId="{6B05FA62-69A7-43F0-A366-CF35FA817591}" srcOrd="11" destOrd="0" presId="urn:microsoft.com/office/officeart/2005/8/layout/cycle6"/>
    <dgm:cxn modelId="{7964F383-0F44-46CD-B2F0-F741C7C4C312}" type="presParOf" srcId="{46633CA9-46BB-4E01-9557-3746C13D82A3}" destId="{F28434F6-2676-4FC1-B755-47DCEA49BCD8}" srcOrd="12" destOrd="0" presId="urn:microsoft.com/office/officeart/2005/8/layout/cycle6"/>
    <dgm:cxn modelId="{DCEA0C4F-3738-4AA1-B492-CD9662E331B4}" type="presParOf" srcId="{46633CA9-46BB-4E01-9557-3746C13D82A3}" destId="{6DF42264-1AE7-4509-B9AC-21FE6E94C709}" srcOrd="13" destOrd="0" presId="urn:microsoft.com/office/officeart/2005/8/layout/cycle6"/>
    <dgm:cxn modelId="{F9ECA194-BDEF-464B-9A03-958472EC06BB}" type="presParOf" srcId="{46633CA9-46BB-4E01-9557-3746C13D82A3}" destId="{E88347C2-66EB-4307-A705-4F4CB3959250}" srcOrd="14" destOrd="0" presId="urn:microsoft.com/office/officeart/2005/8/layout/cycle6"/>
    <dgm:cxn modelId="{48F871F3-2381-420C-84C8-87F3D07B85EB}" type="presParOf" srcId="{46633CA9-46BB-4E01-9557-3746C13D82A3}" destId="{859CB4C9-AEF9-4954-BE69-5D3A73D8F00B}" srcOrd="15" destOrd="0" presId="urn:microsoft.com/office/officeart/2005/8/layout/cycle6"/>
    <dgm:cxn modelId="{45BD4034-8454-43D3-87CD-1F55F7BBE83C}" type="presParOf" srcId="{46633CA9-46BB-4E01-9557-3746C13D82A3}" destId="{984919D3-9293-47E2-AE54-C6F6CABD3460}" srcOrd="16" destOrd="0" presId="urn:microsoft.com/office/officeart/2005/8/layout/cycle6"/>
    <dgm:cxn modelId="{C64EFD1F-963F-4CD0-9C18-9C1CB7772495}" type="presParOf" srcId="{46633CA9-46BB-4E01-9557-3746C13D82A3}" destId="{C5F6AADB-1854-40F8-833A-76F4392800BD}"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Ograda datuma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4A8D0EFB-51E8-4FD9-AAF8-94170653EF14}" type="datetimeFigureOut">
              <a:rPr lang="en-GB" smtClean="0"/>
              <a:t>14/02/2017</a:t>
            </a:fld>
            <a:endParaRPr lang="en-GB"/>
          </a:p>
        </p:txBody>
      </p:sp>
      <p:sp>
        <p:nvSpPr>
          <p:cNvPr id="4" name="Ograda noge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5" name="Ograda številke diapozitiva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2DD3C31-9921-4933-91C4-A3BD4A454322}" type="slidenum">
              <a:rPr lang="en-GB" smtClean="0"/>
              <a:t>‹#›</a:t>
            </a:fld>
            <a:endParaRPr lang="en-GB"/>
          </a:p>
        </p:txBody>
      </p:sp>
    </p:spTree>
    <p:extLst>
      <p:ext uri="{BB962C8B-B14F-4D97-AF65-F5344CB8AC3E}">
        <p14:creationId xmlns:p14="http://schemas.microsoft.com/office/powerpoint/2010/main" val="2582442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Ograda datuma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F55DCB9-1AB2-4771-AF38-9B23422EBA83}" type="datetimeFigureOut">
              <a:rPr lang="en-GB" smtClean="0"/>
              <a:t>14/02/2017</a:t>
            </a:fld>
            <a:endParaRPr lang="en-GB"/>
          </a:p>
        </p:txBody>
      </p:sp>
      <p:sp>
        <p:nvSpPr>
          <p:cNvPr id="4" name="Ograda stranske slik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Ograda opomb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6" name="Ograda no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Ograda številke diapozitiva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F6D607E-6600-4754-A136-63808411348A}" type="slidenum">
              <a:rPr lang="en-GB" smtClean="0"/>
              <a:t>‹#›</a:t>
            </a:fld>
            <a:endParaRPr lang="en-GB"/>
          </a:p>
        </p:txBody>
      </p:sp>
    </p:spTree>
    <p:extLst>
      <p:ext uri="{BB962C8B-B14F-4D97-AF65-F5344CB8AC3E}">
        <p14:creationId xmlns:p14="http://schemas.microsoft.com/office/powerpoint/2010/main" val="12250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c.europa.eu/justice/fdad/cms/stopdiscrimination/activities/?langid=e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1</a:t>
            </a:fld>
            <a:endParaRPr lang="en-GB"/>
          </a:p>
        </p:txBody>
      </p:sp>
    </p:spTree>
    <p:extLst>
      <p:ext uri="{BB962C8B-B14F-4D97-AF65-F5344CB8AC3E}">
        <p14:creationId xmlns:p14="http://schemas.microsoft.com/office/powerpoint/2010/main" val="149172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FA31EFAE-F9DA-4DE0-B978-1AABC32093E1}" type="slidenum">
              <a:rPr lang="en-US" altLang="en-US">
                <a:latin typeface="Calibri" pitchFamily="34" charset="0"/>
              </a:rPr>
              <a:pPr fontAlgn="base">
                <a:spcBef>
                  <a:spcPct val="0"/>
                </a:spcBef>
                <a:spcAft>
                  <a:spcPct val="0"/>
                </a:spcAft>
              </a:pPr>
              <a:t>11</a:t>
            </a:fld>
            <a:endParaRPr lang="en-US" altLang="en-US">
              <a:latin typeface="Calibri" pitchFamily="34" charset="0"/>
            </a:endParaRPr>
          </a:p>
        </p:txBody>
      </p:sp>
    </p:spTree>
    <p:extLst>
      <p:ext uri="{BB962C8B-B14F-4D97-AF65-F5344CB8AC3E}">
        <p14:creationId xmlns:p14="http://schemas.microsoft.com/office/powerpoint/2010/main" val="29356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75A4C0D6-B8C7-4D96-8D13-AEE9CC4B20F0}" type="slidenum">
              <a:rPr lang="en-US" altLang="en-US">
                <a:latin typeface="Calibri" pitchFamily="34" charset="0"/>
              </a:rPr>
              <a:pPr fontAlgn="base">
                <a:spcBef>
                  <a:spcPct val="0"/>
                </a:spcBef>
                <a:spcAft>
                  <a:spcPct val="0"/>
                </a:spcAft>
              </a:pPr>
              <a:t>12</a:t>
            </a:fld>
            <a:endParaRPr lang="en-US" altLang="en-US">
              <a:latin typeface="Calibri" pitchFamily="34" charset="0"/>
            </a:endParaRPr>
          </a:p>
        </p:txBody>
      </p:sp>
    </p:spTree>
    <p:extLst>
      <p:ext uri="{BB962C8B-B14F-4D97-AF65-F5344CB8AC3E}">
        <p14:creationId xmlns:p14="http://schemas.microsoft.com/office/powerpoint/2010/main" val="419225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E5F389C7-BAC8-4831-A38E-FF7CFE0AC019}" type="slidenum">
              <a:rPr lang="en-US" altLang="en-US">
                <a:latin typeface="Calibri" pitchFamily="34" charset="0"/>
              </a:rPr>
              <a:pPr fontAlgn="base">
                <a:spcBef>
                  <a:spcPct val="0"/>
                </a:spcBef>
                <a:spcAft>
                  <a:spcPct val="0"/>
                </a:spcAft>
              </a:pPr>
              <a:t>13</a:t>
            </a:fld>
            <a:endParaRPr lang="en-US" altLang="en-US">
              <a:latin typeface="Calibri" pitchFamily="34" charset="0"/>
            </a:endParaRPr>
          </a:p>
        </p:txBody>
      </p:sp>
    </p:spTree>
    <p:extLst>
      <p:ext uri="{BB962C8B-B14F-4D97-AF65-F5344CB8AC3E}">
        <p14:creationId xmlns:p14="http://schemas.microsoft.com/office/powerpoint/2010/main" val="161583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F09BC647-FA74-4462-9A32-063A921E9FF6}" type="slidenum">
              <a:rPr lang="en-US" altLang="en-US">
                <a:latin typeface="Calibri" pitchFamily="34" charset="0"/>
              </a:rPr>
              <a:pPr fontAlgn="base">
                <a:spcBef>
                  <a:spcPct val="0"/>
                </a:spcBef>
                <a:spcAft>
                  <a:spcPct val="0"/>
                </a:spcAft>
              </a:pPr>
              <a:t>14</a:t>
            </a:fld>
            <a:endParaRPr lang="en-US" altLang="en-US">
              <a:latin typeface="Calibri" pitchFamily="34" charset="0"/>
            </a:endParaRPr>
          </a:p>
        </p:txBody>
      </p:sp>
    </p:spTree>
    <p:extLst>
      <p:ext uri="{BB962C8B-B14F-4D97-AF65-F5344CB8AC3E}">
        <p14:creationId xmlns:p14="http://schemas.microsoft.com/office/powerpoint/2010/main" val="4262660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620A411B-EEA4-4385-87FE-80D95331DA3A}" type="slidenum">
              <a:rPr lang="en-US" altLang="en-US">
                <a:latin typeface="Calibri" pitchFamily="34" charset="0"/>
              </a:rPr>
              <a:pPr fontAlgn="base">
                <a:spcBef>
                  <a:spcPct val="0"/>
                </a:spcBef>
                <a:spcAft>
                  <a:spcPct val="0"/>
                </a:spcAft>
              </a:pPr>
              <a:t>16</a:t>
            </a:fld>
            <a:endParaRPr lang="en-US" altLang="en-US">
              <a:latin typeface="Calibri" pitchFamily="34" charset="0"/>
            </a:endParaRPr>
          </a:p>
        </p:txBody>
      </p:sp>
    </p:spTree>
    <p:extLst>
      <p:ext uri="{BB962C8B-B14F-4D97-AF65-F5344CB8AC3E}">
        <p14:creationId xmlns:p14="http://schemas.microsoft.com/office/powerpoint/2010/main" val="404560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E5F22BED-7FBE-4E8F-B566-690730CFA3EC}" type="slidenum">
              <a:rPr lang="en-US" altLang="en-US">
                <a:latin typeface="Calibri" pitchFamily="34" charset="0"/>
              </a:rPr>
              <a:pPr fontAlgn="base">
                <a:spcBef>
                  <a:spcPct val="0"/>
                </a:spcBef>
                <a:spcAft>
                  <a:spcPct val="0"/>
                </a:spcAft>
              </a:pPr>
              <a:t>19</a:t>
            </a:fld>
            <a:endParaRPr lang="en-US" altLang="en-US">
              <a:latin typeface="Calibri" pitchFamily="34" charset="0"/>
            </a:endParaRPr>
          </a:p>
        </p:txBody>
      </p:sp>
    </p:spTree>
    <p:extLst>
      <p:ext uri="{BB962C8B-B14F-4D97-AF65-F5344CB8AC3E}">
        <p14:creationId xmlns:p14="http://schemas.microsoft.com/office/powerpoint/2010/main" val="2840954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E15EC906-6809-46DF-ABF0-8795108A2477}" type="slidenum">
              <a:rPr lang="en-US" altLang="en-US">
                <a:latin typeface="Calibri" pitchFamily="34" charset="0"/>
              </a:rPr>
              <a:pPr fontAlgn="base">
                <a:spcBef>
                  <a:spcPct val="0"/>
                </a:spcBef>
                <a:spcAft>
                  <a:spcPct val="0"/>
                </a:spcAft>
              </a:pPr>
              <a:t>21</a:t>
            </a:fld>
            <a:endParaRPr lang="en-US" altLang="en-US">
              <a:latin typeface="Calibri" pitchFamily="34" charset="0"/>
            </a:endParaRPr>
          </a:p>
        </p:txBody>
      </p:sp>
    </p:spTree>
    <p:extLst>
      <p:ext uri="{BB962C8B-B14F-4D97-AF65-F5344CB8AC3E}">
        <p14:creationId xmlns:p14="http://schemas.microsoft.com/office/powerpoint/2010/main" val="122293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460B425C-58AF-47C4-8533-450852ED00FC}" type="slidenum">
              <a:rPr lang="en-US" altLang="en-US">
                <a:latin typeface="Calibri" pitchFamily="34" charset="0"/>
              </a:rPr>
              <a:pPr fontAlgn="base">
                <a:spcBef>
                  <a:spcPct val="0"/>
                </a:spcBef>
                <a:spcAft>
                  <a:spcPct val="0"/>
                </a:spcAft>
              </a:pPr>
              <a:t>23</a:t>
            </a:fld>
            <a:endParaRPr lang="en-US" altLang="en-US">
              <a:latin typeface="Calibri" pitchFamily="34" charset="0"/>
            </a:endParaRPr>
          </a:p>
        </p:txBody>
      </p:sp>
    </p:spTree>
    <p:extLst>
      <p:ext uri="{BB962C8B-B14F-4D97-AF65-F5344CB8AC3E}">
        <p14:creationId xmlns:p14="http://schemas.microsoft.com/office/powerpoint/2010/main" val="62969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smtClean="0">
                <a:solidFill>
                  <a:schemeClr val="tx1"/>
                </a:solidFill>
                <a:latin typeface="+mn-lt"/>
                <a:ea typeface="+mn-ea"/>
                <a:cs typeface="+mn-cs"/>
              </a:rPr>
              <a:t>Gre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za</a:t>
            </a:r>
            <a:r>
              <a:rPr lang="sl-SI"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začasne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ukrepe</a:t>
            </a:r>
            <a:r>
              <a:rPr lang="en-GB" sz="1200" b="0" i="0" u="none" strike="noStrike" kern="1200" baseline="0" dirty="0" smtClean="0">
                <a:solidFill>
                  <a:schemeClr val="tx1"/>
                </a:solidFill>
                <a:latin typeface="+mn-lt"/>
                <a:ea typeface="+mn-ea"/>
                <a:cs typeface="+mn-cs"/>
              </a:rPr>
              <a:t>, s </a:t>
            </a:r>
            <a:r>
              <a:rPr lang="en-GB" sz="1200" b="0" i="0" u="none" strike="noStrike" kern="1200" baseline="0" dirty="0" err="1" smtClean="0">
                <a:solidFill>
                  <a:schemeClr val="tx1"/>
                </a:solidFill>
                <a:latin typeface="+mn-lt"/>
                <a:ea typeface="+mn-ea"/>
                <a:cs typeface="+mn-cs"/>
              </a:rPr>
              <a:t>katerimi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ranljive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družbene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skupine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postavimo</a:t>
            </a:r>
            <a:r>
              <a:rPr lang="en-GB" sz="1200" b="0" i="0" u="none" strike="noStrike" kern="1200" baseline="0" dirty="0" smtClean="0">
                <a:solidFill>
                  <a:schemeClr val="tx1"/>
                </a:solidFill>
                <a:latin typeface="+mn-lt"/>
                <a:ea typeface="+mn-ea"/>
                <a:cs typeface="+mn-cs"/>
              </a:rPr>
              <a:t> v </a:t>
            </a:r>
            <a:r>
              <a:rPr lang="en-GB" sz="1200" b="0" i="0" u="none" strike="noStrike" kern="1200" baseline="0" dirty="0" err="1" smtClean="0">
                <a:solidFill>
                  <a:schemeClr val="tx1"/>
                </a:solidFill>
                <a:latin typeface="+mn-lt"/>
                <a:ea typeface="+mn-ea"/>
                <a:cs typeface="+mn-cs"/>
              </a:rPr>
              <a:t>ugodnejši</a:t>
            </a:r>
            <a:r>
              <a:rPr lang="sl-SI"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položaj</a:t>
            </a:r>
            <a:r>
              <a:rPr lang="en-GB" sz="1200" b="0" i="0" u="none" strike="noStrike" kern="1200" baseline="0" dirty="0" smtClean="0">
                <a:solidFill>
                  <a:schemeClr val="tx1"/>
                </a:solidFill>
                <a:latin typeface="+mn-lt"/>
                <a:ea typeface="+mn-ea"/>
                <a:cs typeface="+mn-cs"/>
              </a:rPr>
              <a:t> v </a:t>
            </a:r>
            <a:r>
              <a:rPr lang="en-GB" sz="1200" b="0" i="0" u="none" strike="noStrike" kern="1200" baseline="0" dirty="0" err="1" smtClean="0">
                <a:solidFill>
                  <a:schemeClr val="tx1"/>
                </a:solidFill>
                <a:latin typeface="+mn-lt"/>
                <a:ea typeface="+mn-ea"/>
                <a:cs typeface="+mn-cs"/>
              </a:rPr>
              <a:t>primerjavi</a:t>
            </a:r>
            <a:r>
              <a:rPr lang="en-GB" sz="1200" b="0" i="0" u="none" strike="noStrike" kern="1200" baseline="0" dirty="0" smtClean="0">
                <a:solidFill>
                  <a:schemeClr val="tx1"/>
                </a:solidFill>
                <a:latin typeface="+mn-lt"/>
                <a:ea typeface="+mn-ea"/>
                <a:cs typeface="+mn-cs"/>
              </a:rPr>
              <a:t> s </a:t>
            </a:r>
            <a:r>
              <a:rPr lang="en-GB" sz="1200" b="0" i="0" u="none" strike="noStrike" kern="1200" baseline="0" dirty="0" err="1" smtClean="0">
                <a:solidFill>
                  <a:schemeClr val="tx1"/>
                </a:solidFill>
                <a:latin typeface="+mn-lt"/>
                <a:ea typeface="+mn-ea"/>
                <a:cs typeface="+mn-cs"/>
              </a:rPr>
              <a:t>preostalimi</a:t>
            </a:r>
            <a:r>
              <a:rPr lang="en-GB" sz="1200" b="0" i="0" u="none" strike="noStrike" kern="1200" baseline="0" dirty="0" smtClean="0">
                <a:solidFill>
                  <a:schemeClr val="tx1"/>
                </a:solidFill>
                <a:latin typeface="+mn-lt"/>
                <a:ea typeface="+mn-ea"/>
                <a:cs typeface="+mn-cs"/>
              </a:rPr>
              <a:t>, da bi </a:t>
            </a:r>
            <a:r>
              <a:rPr lang="en-GB" sz="1200" b="0" i="0" u="none" strike="noStrike" kern="1200" baseline="0" dirty="0" err="1" smtClean="0">
                <a:solidFill>
                  <a:schemeClr val="tx1"/>
                </a:solidFill>
                <a:latin typeface="+mn-lt"/>
                <a:ea typeface="+mn-ea"/>
                <a:cs typeface="+mn-cs"/>
              </a:rPr>
              <a:t>jim</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tako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zagotovili</a:t>
            </a:r>
            <a:r>
              <a:rPr lang="sl-SI"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enake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možnosti</a:t>
            </a:r>
            <a:r>
              <a:rPr lang="sl-SI"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oziroma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izenačitev</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izhodiščnega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položaja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Tak</a:t>
            </a:r>
            <a:r>
              <a:rPr lang="en-GB" sz="1200" b="0" i="0" u="none" strike="noStrike" kern="1200" baseline="0" dirty="0" smtClean="0">
                <a:solidFill>
                  <a:schemeClr val="tx1"/>
                </a:solidFill>
                <a:latin typeface="+mn-lt"/>
                <a:ea typeface="+mn-ea"/>
                <a:cs typeface="+mn-cs"/>
              </a:rPr>
              <a:t> primer je </a:t>
            </a:r>
            <a:r>
              <a:rPr lang="en-GB" sz="1200" b="0" i="0" u="none" strike="noStrike" kern="1200" baseline="0" dirty="0" err="1" smtClean="0">
                <a:solidFill>
                  <a:schemeClr val="tx1"/>
                </a:solidFill>
                <a:latin typeface="+mn-lt"/>
                <a:ea typeface="+mn-ea"/>
                <a:cs typeface="+mn-cs"/>
              </a:rPr>
              <a:t>politika</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aktivnega</a:t>
            </a:r>
            <a:r>
              <a:rPr lang="sl-SI"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zaposlovanja</a:t>
            </a:r>
            <a:r>
              <a:rPr lang="en-GB" sz="1200" b="0" i="0" u="none" strike="noStrike" kern="1200" baseline="0" dirty="0" smtClean="0">
                <a:solidFill>
                  <a:schemeClr val="tx1"/>
                </a:solidFill>
                <a:latin typeface="+mn-lt"/>
                <a:ea typeface="+mn-ea"/>
                <a:cs typeface="+mn-cs"/>
              </a:rPr>
              <a:t>, v </a:t>
            </a:r>
            <a:r>
              <a:rPr lang="en-GB" sz="1200" b="0" i="0" u="none" strike="noStrike" kern="1200" baseline="0" dirty="0" err="1" smtClean="0">
                <a:solidFill>
                  <a:schemeClr val="tx1"/>
                </a:solidFill>
                <a:latin typeface="+mn-lt"/>
                <a:ea typeface="+mn-ea"/>
                <a:cs typeface="+mn-cs"/>
              </a:rPr>
              <a:t>katero</a:t>
            </a:r>
            <a:r>
              <a:rPr lang="en-GB" sz="1200" b="0" i="0" u="none" strike="noStrike" kern="1200" baseline="0" dirty="0" smtClean="0">
                <a:solidFill>
                  <a:schemeClr val="tx1"/>
                </a:solidFill>
                <a:latin typeface="+mn-lt"/>
                <a:ea typeface="+mn-ea"/>
                <a:cs typeface="+mn-cs"/>
              </a:rPr>
              <a:t> so </a:t>
            </a:r>
            <a:r>
              <a:rPr lang="en-GB" sz="1200" b="0" i="0" u="none" strike="noStrike" kern="1200" baseline="0" dirty="0" err="1" smtClean="0">
                <a:solidFill>
                  <a:schemeClr val="tx1"/>
                </a:solidFill>
                <a:latin typeface="+mn-lt"/>
                <a:ea typeface="+mn-ea"/>
                <a:cs typeface="+mn-cs"/>
              </a:rPr>
              <a:t>vključene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težko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zaposljive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osebe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kot</a:t>
            </a:r>
            <a:r>
              <a:rPr lang="en-GB" sz="1200" b="0" i="0" u="none" strike="noStrike" kern="1200" baseline="0" dirty="0" smtClean="0">
                <a:solidFill>
                  <a:schemeClr val="tx1"/>
                </a:solidFill>
                <a:latin typeface="+mn-lt"/>
                <a:ea typeface="+mn-ea"/>
                <a:cs typeface="+mn-cs"/>
              </a:rPr>
              <a:t> so </a:t>
            </a:r>
            <a:r>
              <a:rPr lang="en-GB" sz="1200" b="0" i="0" u="none" strike="noStrike" kern="1200" baseline="0" dirty="0" err="1" smtClean="0">
                <a:solidFill>
                  <a:schemeClr val="tx1"/>
                </a:solidFill>
                <a:latin typeface="+mn-lt"/>
                <a:ea typeface="+mn-ea"/>
                <a:cs typeface="+mn-cs"/>
              </a:rPr>
              <a:t>Romi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starejše</a:t>
            </a:r>
            <a:r>
              <a:rPr lang="sl-SI"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ženske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hendikepirani</a:t>
            </a:r>
            <a:r>
              <a:rPr lang="en-GB" sz="1200" b="0" i="0" u="none" strike="noStrike" kern="1200" baseline="0" dirty="0" smtClean="0">
                <a:solidFill>
                  <a:schemeClr val="tx1"/>
                </a:solidFill>
                <a:latin typeface="+mn-lt"/>
                <a:ea typeface="+mn-ea"/>
                <a:cs typeface="+mn-cs"/>
              </a:rPr>
              <a:t> in </a:t>
            </a:r>
            <a:r>
              <a:rPr lang="en-GB" sz="1200" b="0" i="0" u="none" strike="noStrike" kern="1200" baseline="0" dirty="0" err="1" smtClean="0">
                <a:solidFill>
                  <a:schemeClr val="tx1"/>
                </a:solidFill>
                <a:latin typeface="+mn-lt"/>
                <a:ea typeface="+mn-ea"/>
                <a:cs typeface="+mn-cs"/>
              </a:rPr>
              <a:t>podobno</a:t>
            </a:r>
            <a:r>
              <a:rPr lang="en-GB" sz="1200" b="0" i="0" u="none" strike="noStrike" kern="1200" baseline="0" dirty="0" smtClean="0">
                <a:solidFill>
                  <a:schemeClr val="tx1"/>
                </a:solidFill>
                <a:latin typeface="+mn-lt"/>
                <a:ea typeface="+mn-ea"/>
                <a:cs typeface="+mn-cs"/>
              </a:rPr>
              <a:t>.</a:t>
            </a:r>
            <a:endParaRPr lang="en-GB" dirty="0" smtClean="0"/>
          </a:p>
          <a:p>
            <a:endParaRPr lang="sl-SI"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25</a:t>
            </a:fld>
            <a:endParaRPr lang="en-GB"/>
          </a:p>
        </p:txBody>
      </p:sp>
    </p:spTree>
    <p:extLst>
      <p:ext uri="{BB962C8B-B14F-4D97-AF65-F5344CB8AC3E}">
        <p14:creationId xmlns:p14="http://schemas.microsoft.com/office/powerpoint/2010/main" val="21591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GB" sz="1200" kern="1200" dirty="0" smtClean="0">
                <a:solidFill>
                  <a:schemeClr val="tx1"/>
                </a:solidFill>
                <a:effectLst/>
                <a:latin typeface="+mn-lt"/>
                <a:ea typeface="+mn-ea"/>
                <a:cs typeface="+mn-cs"/>
              </a:rPr>
              <a:t>The labour market is an important area of society. Discrimination in the labour market has serious consequences for job seekers. For most people, work is the only way to generate revenue and economic independence. Exclusion from employment or employment in jobs below their qualifications as a result of discrimination impedes social and economic integration.</a:t>
            </a:r>
            <a:endParaRPr lang="en-GB" sz="1200" kern="1200" dirty="0">
              <a:solidFill>
                <a:schemeClr val="tx1"/>
              </a:solidFill>
              <a:effectLst/>
              <a:latin typeface="+mn-lt"/>
              <a:ea typeface="+mn-ea"/>
              <a:cs typeface="+mn-cs"/>
            </a:endParaRPr>
          </a:p>
        </p:txBody>
      </p:sp>
      <p:sp>
        <p:nvSpPr>
          <p:cNvPr id="4" name="Ograda številke diapozitiva 3"/>
          <p:cNvSpPr>
            <a:spLocks noGrp="1"/>
          </p:cNvSpPr>
          <p:nvPr>
            <p:ph type="sldNum" sz="quarter" idx="10"/>
          </p:nvPr>
        </p:nvSpPr>
        <p:spPr/>
        <p:txBody>
          <a:bodyPr/>
          <a:lstStyle/>
          <a:p>
            <a:fld id="{2F6D607E-6600-4754-A136-63808411348A}" type="slidenum">
              <a:rPr lang="en-GB" smtClean="0"/>
              <a:t>26</a:t>
            </a:fld>
            <a:endParaRPr lang="en-GB"/>
          </a:p>
        </p:txBody>
      </p:sp>
    </p:spTree>
    <p:extLst>
      <p:ext uri="{BB962C8B-B14F-4D97-AF65-F5344CB8AC3E}">
        <p14:creationId xmlns:p14="http://schemas.microsoft.com/office/powerpoint/2010/main" val="256203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kern="1200" dirty="0" smtClean="0">
                <a:solidFill>
                  <a:schemeClr val="tx1"/>
                </a:solidFill>
                <a:effectLst/>
                <a:latin typeface="+mn-lt"/>
                <a:ea typeface="+mn-ea"/>
                <a:cs typeface="+mn-cs"/>
              </a:rPr>
              <a:t>It's </a:t>
            </a:r>
            <a:r>
              <a:rPr lang="sl-SI" sz="1200" kern="1200" dirty="0" err="1" smtClean="0">
                <a:solidFill>
                  <a:schemeClr val="tx1"/>
                </a:solidFill>
                <a:effectLst/>
                <a:latin typeface="+mn-lt"/>
                <a:ea typeface="+mn-ea"/>
                <a:cs typeface="+mn-cs"/>
              </a:rPr>
              <a:t>easy</a:t>
            </a:r>
            <a:r>
              <a:rPr lang="sl-SI" sz="1200" kern="1200" dirty="0" smtClean="0">
                <a:solidFill>
                  <a:schemeClr val="tx1"/>
                </a:solidFill>
                <a:effectLst/>
                <a:latin typeface="+mn-lt"/>
                <a:ea typeface="+mn-ea"/>
                <a:cs typeface="+mn-cs"/>
              </a:rPr>
              <a:t> to </a:t>
            </a:r>
            <a:r>
              <a:rPr lang="sl-SI" sz="1200" kern="1200" dirty="0" err="1" smtClean="0">
                <a:solidFill>
                  <a:schemeClr val="tx1"/>
                </a:solidFill>
                <a:effectLst/>
                <a:latin typeface="+mn-lt"/>
                <a:ea typeface="+mn-ea"/>
                <a:cs typeface="+mn-cs"/>
              </a:rPr>
              <a:t>miss</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something</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you</a:t>
            </a:r>
            <a:r>
              <a:rPr lang="sl-SI" sz="1200" kern="1200" dirty="0" smtClean="0">
                <a:solidFill>
                  <a:schemeClr val="tx1"/>
                </a:solidFill>
                <a:effectLst/>
                <a:latin typeface="+mn-lt"/>
                <a:ea typeface="+mn-ea"/>
                <a:cs typeface="+mn-cs"/>
              </a:rPr>
              <a:t>'</a:t>
            </a:r>
            <a:r>
              <a:rPr lang="sl-SI" sz="1200" kern="1200" dirty="0" err="1" smtClean="0">
                <a:solidFill>
                  <a:schemeClr val="tx1"/>
                </a:solidFill>
                <a:effectLst/>
                <a:latin typeface="+mn-lt"/>
                <a:ea typeface="+mn-ea"/>
                <a:cs typeface="+mn-cs"/>
              </a:rPr>
              <a:t>re</a:t>
            </a:r>
            <a:r>
              <a:rPr lang="sl-SI" sz="1200" kern="1200" dirty="0" smtClean="0">
                <a:solidFill>
                  <a:schemeClr val="tx1"/>
                </a:solidFill>
                <a:effectLst/>
                <a:latin typeface="+mn-lt"/>
                <a:ea typeface="+mn-ea"/>
                <a:cs typeface="+mn-cs"/>
              </a:rPr>
              <a:t> not </a:t>
            </a:r>
            <a:r>
              <a:rPr lang="sl-SI" sz="1200" kern="1200" dirty="0" err="1" smtClean="0">
                <a:solidFill>
                  <a:schemeClr val="tx1"/>
                </a:solidFill>
                <a:effectLst/>
                <a:latin typeface="+mn-lt"/>
                <a:ea typeface="+mn-ea"/>
                <a:cs typeface="+mn-cs"/>
              </a:rPr>
              <a:t>looking</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for</a:t>
            </a:r>
            <a:r>
              <a:rPr lang="sl-SI" sz="1200" kern="1200" dirty="0" smtClean="0">
                <a:solidFill>
                  <a:schemeClr val="tx1"/>
                </a:solidFill>
                <a:effectLst/>
                <a:latin typeface="+mn-lt"/>
                <a:ea typeface="+mn-ea"/>
                <a:cs typeface="+mn-cs"/>
              </a:rPr>
              <a:t> </a:t>
            </a:r>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2</a:t>
            </a:fld>
            <a:endParaRPr lang="en-GB"/>
          </a:p>
        </p:txBody>
      </p:sp>
    </p:spTree>
    <p:extLst>
      <p:ext uri="{BB962C8B-B14F-4D97-AF65-F5344CB8AC3E}">
        <p14:creationId xmlns:p14="http://schemas.microsoft.com/office/powerpoint/2010/main" val="2879172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Ker pristranskosti ne moremo izločiti, je potrebno prilagoditi organizacije – primer orkestri v 70ih, ki so imeli samo 10% žensk, dokler niso začeli avdicij izvajati za zaveso. Delež žensk se je povečal od 25-40%. To torej ni bila posledica spremenjenih mnenj, saj so bili najbolj znani vodje orkestrov prepričani, da ne potrebujejo zaves ker so osredotočeni na kakovost glasbe, ne osebne lastnosti glasbenikov. </a:t>
            </a:r>
            <a:endParaRPr lang="en-GB" sz="1200" kern="1200" dirty="0" smtClean="0">
              <a:solidFill>
                <a:schemeClr val="tx1"/>
              </a:solidFill>
              <a:effectLst/>
              <a:latin typeface="+mn-lt"/>
              <a:ea typeface="+mn-ea"/>
              <a:cs typeface="+mn-cs"/>
            </a:endParaRPr>
          </a:p>
        </p:txBody>
      </p:sp>
      <p:sp>
        <p:nvSpPr>
          <p:cNvPr id="4" name="Ograda številke diapozitiva 3"/>
          <p:cNvSpPr>
            <a:spLocks noGrp="1"/>
          </p:cNvSpPr>
          <p:nvPr>
            <p:ph type="sldNum" sz="quarter" idx="10"/>
          </p:nvPr>
        </p:nvSpPr>
        <p:spPr/>
        <p:txBody>
          <a:bodyPr/>
          <a:lstStyle/>
          <a:p>
            <a:fld id="{2F6D607E-6600-4754-A136-63808411348A}" type="slidenum">
              <a:rPr lang="en-GB" smtClean="0"/>
              <a:t>27</a:t>
            </a:fld>
            <a:endParaRPr lang="en-GB"/>
          </a:p>
        </p:txBody>
      </p:sp>
    </p:spTree>
    <p:extLst>
      <p:ext uri="{BB962C8B-B14F-4D97-AF65-F5344CB8AC3E}">
        <p14:creationId xmlns:p14="http://schemas.microsoft.com/office/powerpoint/2010/main" val="3181421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29</a:t>
            </a:fld>
            <a:endParaRPr lang="en-GB"/>
          </a:p>
        </p:txBody>
      </p:sp>
    </p:spTree>
    <p:extLst>
      <p:ext uri="{BB962C8B-B14F-4D97-AF65-F5344CB8AC3E}">
        <p14:creationId xmlns:p14="http://schemas.microsoft.com/office/powerpoint/2010/main" val="376951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US" sz="1200" kern="1200" dirty="0" smtClean="0">
                <a:solidFill>
                  <a:schemeClr val="tx1"/>
                </a:solidFill>
                <a:effectLst/>
                <a:latin typeface="Tw Cen MT" pitchFamily="34" charset="-18"/>
                <a:ea typeface="+mn-ea"/>
                <a:cs typeface="+mn-cs"/>
              </a:rPr>
              <a:t>Diversity Management - with its focus on the economic value and benefits from human diversity –supports and “promotes” the implementation of the respective anti-discrimination legislations, and, on the other hand, communicates additional needs, or problems and feasibility of the compliance with legislation and regulations in the “real world”, i.e. in the organizational and managerial context. In an ideal world, the legal paradigm reacts to this feedback in order to insure the proper implementation of the laws and regulations.</a:t>
            </a:r>
            <a:endParaRPr lang="de-AT" sz="1200" kern="1200" dirty="0" smtClean="0">
              <a:solidFill>
                <a:schemeClr val="tx1"/>
              </a:solidFill>
              <a:effectLst/>
              <a:latin typeface="Tw Cen MT" pitchFamily="34" charset="-18"/>
              <a:ea typeface="+mn-ea"/>
              <a:cs typeface="+mn-cs"/>
            </a:endParaRPr>
          </a:p>
          <a:p>
            <a:r>
              <a:rPr lang="en-US" sz="1200" kern="1200" dirty="0" smtClean="0">
                <a:solidFill>
                  <a:schemeClr val="tx1"/>
                </a:solidFill>
                <a:effectLst/>
                <a:latin typeface="Tw Cen MT" pitchFamily="34" charset="-18"/>
                <a:ea typeface="+mn-ea"/>
                <a:cs typeface="+mn-cs"/>
              </a:rPr>
              <a:t>The information campaign of the European Commission also promotes the value of diversity, and the economic value is not excluded: “Through its </a:t>
            </a:r>
            <a:r>
              <a:rPr lang="en-US" sz="1200" u="none" strike="noStrike" kern="1200" dirty="0" smtClean="0">
                <a:solidFill>
                  <a:schemeClr val="tx1"/>
                </a:solidFill>
                <a:effectLst/>
                <a:latin typeface="Tw Cen MT" pitchFamily="34" charset="-18"/>
                <a:ea typeface="+mn-ea"/>
                <a:cs typeface="+mn-cs"/>
                <a:hlinkClick r:id="rId3" tooltip="activities"/>
              </a:rPr>
              <a:t>activities</a:t>
            </a:r>
            <a:r>
              <a:rPr lang="en-US" sz="1200" kern="1200" dirty="0" smtClean="0">
                <a:solidFill>
                  <a:schemeClr val="tx1"/>
                </a:solidFill>
                <a:effectLst/>
                <a:latin typeface="Tw Cen MT" pitchFamily="34" charset="-18"/>
                <a:ea typeface="+mn-ea"/>
                <a:cs typeface="+mn-cs"/>
              </a:rPr>
              <a:t>, the campaign works to convey the message to as many people as possible that a diverse Europe is something to be valued, and that a life free from discrimination is a fundamental right in the EU.” </a:t>
            </a:r>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30</a:t>
            </a:fld>
            <a:endParaRPr lang="en-GB"/>
          </a:p>
        </p:txBody>
      </p:sp>
    </p:spTree>
    <p:extLst>
      <p:ext uri="{BB962C8B-B14F-4D97-AF65-F5344CB8AC3E}">
        <p14:creationId xmlns:p14="http://schemas.microsoft.com/office/powerpoint/2010/main" val="2690231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31</a:t>
            </a:fld>
            <a:endParaRPr lang="en-GB"/>
          </a:p>
        </p:txBody>
      </p:sp>
    </p:spTree>
    <p:extLst>
      <p:ext uri="{BB962C8B-B14F-4D97-AF65-F5344CB8AC3E}">
        <p14:creationId xmlns:p14="http://schemas.microsoft.com/office/powerpoint/2010/main" val="120950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32</a:t>
            </a:fld>
            <a:endParaRPr lang="en-GB"/>
          </a:p>
        </p:txBody>
      </p:sp>
    </p:spTree>
    <p:extLst>
      <p:ext uri="{BB962C8B-B14F-4D97-AF65-F5344CB8AC3E}">
        <p14:creationId xmlns:p14="http://schemas.microsoft.com/office/powerpoint/2010/main" val="619200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GB" dirty="0" smtClean="0"/>
              <a:t>http://www.loreal.com/media/news/2016/dec/urban-decay</a:t>
            </a:r>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36</a:t>
            </a:fld>
            <a:endParaRPr lang="en-GB"/>
          </a:p>
        </p:txBody>
      </p:sp>
    </p:spTree>
    <p:extLst>
      <p:ext uri="{BB962C8B-B14F-4D97-AF65-F5344CB8AC3E}">
        <p14:creationId xmlns:p14="http://schemas.microsoft.com/office/powerpoint/2010/main" val="305729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4</a:t>
            </a:fld>
            <a:endParaRPr lang="en-GB"/>
          </a:p>
        </p:txBody>
      </p:sp>
    </p:spTree>
    <p:extLst>
      <p:ext uri="{BB962C8B-B14F-4D97-AF65-F5344CB8AC3E}">
        <p14:creationId xmlns:p14="http://schemas.microsoft.com/office/powerpoint/2010/main" val="357658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D9F38A9E-BDCE-4BF6-97DD-B07FFA1BB52D}" type="slidenum">
              <a:rPr lang="en-US" altLang="en-US">
                <a:latin typeface="Calibri" pitchFamily="34" charset="0"/>
              </a:rPr>
              <a:pPr fontAlgn="base">
                <a:spcBef>
                  <a:spcPct val="0"/>
                </a:spcBef>
                <a:spcAft>
                  <a:spcPct val="0"/>
                </a:spcAft>
              </a:pPr>
              <a:t>5</a:t>
            </a:fld>
            <a:endParaRPr lang="en-US" altLang="en-US">
              <a:latin typeface="Calibri" pitchFamily="34" charset="0"/>
            </a:endParaRPr>
          </a:p>
        </p:txBody>
      </p:sp>
    </p:spTree>
    <p:extLst>
      <p:ext uri="{BB962C8B-B14F-4D97-AF65-F5344CB8AC3E}">
        <p14:creationId xmlns:p14="http://schemas.microsoft.com/office/powerpoint/2010/main" val="378890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3B3360C2-7320-46AA-8E06-42797547A361}" type="slidenum">
              <a:rPr lang="en-US" altLang="en-US">
                <a:latin typeface="Calibri" pitchFamily="34" charset="0"/>
              </a:rPr>
              <a:pPr fontAlgn="base">
                <a:spcBef>
                  <a:spcPct val="0"/>
                </a:spcBef>
                <a:spcAft>
                  <a:spcPct val="0"/>
                </a:spcAft>
              </a:pPr>
              <a:t>6</a:t>
            </a:fld>
            <a:endParaRPr lang="en-US" altLang="en-US">
              <a:latin typeface="Calibri" pitchFamily="34" charset="0"/>
            </a:endParaRPr>
          </a:p>
        </p:txBody>
      </p:sp>
    </p:spTree>
    <p:extLst>
      <p:ext uri="{BB962C8B-B14F-4D97-AF65-F5344CB8AC3E}">
        <p14:creationId xmlns:p14="http://schemas.microsoft.com/office/powerpoint/2010/main" val="11120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GB" sz="1200" b="0" i="0" kern="1200" dirty="0" err="1" smtClean="0">
                <a:solidFill>
                  <a:schemeClr val="tx1"/>
                </a:solidFill>
                <a:effectLst/>
                <a:latin typeface="+mn-lt"/>
                <a:ea typeface="+mn-ea"/>
                <a:cs typeface="+mn-cs"/>
              </a:rPr>
              <a:t>Gardenswartz</a:t>
            </a:r>
            <a:r>
              <a:rPr lang="en-GB" sz="1200" b="0" i="0" kern="1200" dirty="0" smtClean="0">
                <a:solidFill>
                  <a:schemeClr val="tx1"/>
                </a:solidFill>
                <a:effectLst/>
                <a:latin typeface="+mn-lt"/>
                <a:ea typeface="+mn-ea"/>
                <a:cs typeface="+mn-cs"/>
              </a:rPr>
              <a:t> and</a:t>
            </a:r>
            <a:r>
              <a:rPr lang="sl-SI"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Rowe specially </a:t>
            </a:r>
            <a:r>
              <a:rPr lang="en-GB" sz="1200" b="0" i="0" kern="1200" dirty="0" err="1" smtClean="0">
                <a:solidFill>
                  <a:schemeClr val="tx1"/>
                </a:solidFill>
                <a:effectLst/>
                <a:latin typeface="+mn-lt"/>
                <a:ea typeface="+mn-ea"/>
                <a:cs typeface="+mn-cs"/>
              </a:rPr>
              <a:t>developped</a:t>
            </a:r>
            <a:r>
              <a:rPr lang="en-GB" sz="1200" b="0" i="0" kern="1200" dirty="0" smtClean="0">
                <a:solidFill>
                  <a:schemeClr val="tx1"/>
                </a:solidFill>
                <a:effectLst/>
                <a:latin typeface="+mn-lt"/>
                <a:ea typeface="+mn-ea"/>
                <a:cs typeface="+mn-cs"/>
              </a:rPr>
              <a:t> the 4 layers of diversity which differentiate people through: </a:t>
            </a:r>
          </a:p>
          <a:p>
            <a:endParaRPr lang="en-GB" sz="1200" b="0" i="0" kern="1200" dirty="0" smtClean="0">
              <a:solidFill>
                <a:schemeClr val="tx1"/>
              </a:solidFill>
              <a:effectLst/>
              <a:latin typeface="+mn-lt"/>
              <a:ea typeface="+mn-ea"/>
              <a:cs typeface="+mn-cs"/>
            </a:endParaRPr>
          </a:p>
          <a:p>
            <a:r>
              <a:rPr lang="sl-SI" sz="1200" b="0" i="0" kern="1200" dirty="0" smtClean="0">
                <a:solidFill>
                  <a:schemeClr val="tx1"/>
                </a:solidFill>
                <a:effectLst/>
                <a:latin typeface="+mn-lt"/>
                <a:ea typeface="+mn-ea"/>
                <a:cs typeface="+mn-cs"/>
              </a:rPr>
              <a:t>1.</a:t>
            </a:r>
            <a:r>
              <a:rPr lang="sl-SI"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Personality </a:t>
            </a:r>
          </a:p>
          <a:p>
            <a:r>
              <a:rPr lang="sl-SI" sz="1200" b="0" i="0" kern="1200" dirty="0" smtClean="0">
                <a:solidFill>
                  <a:schemeClr val="tx1"/>
                </a:solidFill>
                <a:effectLst/>
                <a:latin typeface="+mn-lt"/>
                <a:ea typeface="+mn-ea"/>
                <a:cs typeface="+mn-cs"/>
              </a:rPr>
              <a:t>2. </a:t>
            </a:r>
            <a:r>
              <a:rPr lang="en-GB" sz="1200" b="0" i="0" kern="1200" dirty="0" smtClean="0">
                <a:solidFill>
                  <a:schemeClr val="tx1"/>
                </a:solidFill>
                <a:effectLst/>
                <a:latin typeface="+mn-lt"/>
                <a:ea typeface="+mn-ea"/>
                <a:cs typeface="+mn-cs"/>
              </a:rPr>
              <a:t>Internal dimensions</a:t>
            </a:r>
          </a:p>
          <a:p>
            <a:r>
              <a:rPr lang="en-GB" sz="1200" b="0" i="0" kern="1200" dirty="0" smtClean="0">
                <a:solidFill>
                  <a:schemeClr val="tx1"/>
                </a:solidFill>
                <a:effectLst/>
                <a:latin typeface="+mn-lt"/>
                <a:ea typeface="+mn-ea"/>
                <a:cs typeface="+mn-cs"/>
              </a:rPr>
              <a:t>Race </a:t>
            </a:r>
          </a:p>
          <a:p>
            <a:r>
              <a:rPr lang="en-GB" sz="1200" b="0" i="0" kern="1200" dirty="0" smtClean="0">
                <a:solidFill>
                  <a:schemeClr val="tx1"/>
                </a:solidFill>
                <a:effectLst/>
                <a:latin typeface="+mn-lt"/>
                <a:ea typeface="+mn-ea"/>
                <a:cs typeface="+mn-cs"/>
              </a:rPr>
              <a:t>Gender </a:t>
            </a:r>
          </a:p>
          <a:p>
            <a:r>
              <a:rPr lang="en-GB" sz="1200" b="0" i="0" kern="1200" dirty="0" smtClean="0">
                <a:solidFill>
                  <a:schemeClr val="tx1"/>
                </a:solidFill>
                <a:effectLst/>
                <a:latin typeface="+mn-lt"/>
                <a:ea typeface="+mn-ea"/>
                <a:cs typeface="+mn-cs"/>
              </a:rPr>
              <a:t>Age </a:t>
            </a:r>
          </a:p>
          <a:p>
            <a:r>
              <a:rPr lang="en-GB" sz="1200" b="0" i="0" kern="1200" dirty="0" smtClean="0">
                <a:solidFill>
                  <a:schemeClr val="tx1"/>
                </a:solidFill>
                <a:effectLst/>
                <a:latin typeface="+mn-lt"/>
                <a:ea typeface="+mn-ea"/>
                <a:cs typeface="+mn-cs"/>
              </a:rPr>
              <a:t>Ethnicity </a:t>
            </a:r>
          </a:p>
          <a:p>
            <a:r>
              <a:rPr lang="en-GB" sz="1200" b="0" i="0" kern="1200" dirty="0" smtClean="0">
                <a:solidFill>
                  <a:schemeClr val="tx1"/>
                </a:solidFill>
                <a:effectLst/>
                <a:latin typeface="+mn-lt"/>
                <a:ea typeface="+mn-ea"/>
                <a:cs typeface="+mn-cs"/>
              </a:rPr>
              <a:t>Physical ability </a:t>
            </a:r>
          </a:p>
          <a:p>
            <a:r>
              <a:rPr lang="en-GB" sz="1200" b="0" i="0" kern="1200" dirty="0" smtClean="0">
                <a:solidFill>
                  <a:schemeClr val="tx1"/>
                </a:solidFill>
                <a:effectLst/>
                <a:latin typeface="+mn-lt"/>
                <a:ea typeface="+mn-ea"/>
                <a:cs typeface="+mn-cs"/>
              </a:rPr>
              <a:t>Sexual orientation</a:t>
            </a:r>
          </a:p>
          <a:p>
            <a:r>
              <a:rPr lang="sl-SI" sz="1200" b="0" i="0" kern="1200" dirty="0" smtClean="0">
                <a:solidFill>
                  <a:schemeClr val="tx1"/>
                </a:solidFill>
                <a:effectLst/>
                <a:latin typeface="+mn-lt"/>
                <a:ea typeface="+mn-ea"/>
                <a:cs typeface="+mn-cs"/>
              </a:rPr>
              <a:t>3. </a:t>
            </a:r>
            <a:r>
              <a:rPr lang="en-GB" sz="1200" b="0" i="0" kern="1200" dirty="0" smtClean="0">
                <a:solidFill>
                  <a:schemeClr val="tx1"/>
                </a:solidFill>
                <a:effectLst/>
                <a:latin typeface="+mn-lt"/>
                <a:ea typeface="+mn-ea"/>
                <a:cs typeface="+mn-cs"/>
              </a:rPr>
              <a:t>External dimensions: </a:t>
            </a:r>
          </a:p>
          <a:p>
            <a:r>
              <a:rPr lang="en-GB" sz="1200" b="0" i="0" kern="1200" dirty="0" smtClean="0">
                <a:solidFill>
                  <a:schemeClr val="tx1"/>
                </a:solidFill>
                <a:effectLst/>
                <a:latin typeface="+mn-lt"/>
                <a:ea typeface="+mn-ea"/>
                <a:cs typeface="+mn-cs"/>
              </a:rPr>
              <a:t>Appearance </a:t>
            </a:r>
          </a:p>
          <a:p>
            <a:r>
              <a:rPr lang="en-GB" sz="1200" b="0" i="0" kern="1200" dirty="0" smtClean="0">
                <a:solidFill>
                  <a:schemeClr val="tx1"/>
                </a:solidFill>
                <a:effectLst/>
                <a:latin typeface="+mn-lt"/>
                <a:ea typeface="+mn-ea"/>
                <a:cs typeface="+mn-cs"/>
              </a:rPr>
              <a:t>Parental status </a:t>
            </a:r>
          </a:p>
          <a:p>
            <a:r>
              <a:rPr lang="en-GB" sz="1200" b="0" i="0" kern="1200" dirty="0" smtClean="0">
                <a:solidFill>
                  <a:schemeClr val="tx1"/>
                </a:solidFill>
                <a:effectLst/>
                <a:latin typeface="+mn-lt"/>
                <a:ea typeface="+mn-ea"/>
                <a:cs typeface="+mn-cs"/>
              </a:rPr>
              <a:t>Marital status </a:t>
            </a:r>
          </a:p>
          <a:p>
            <a:r>
              <a:rPr lang="en-GB" sz="1200" b="0" i="0" kern="1200" dirty="0" smtClean="0">
                <a:solidFill>
                  <a:schemeClr val="tx1"/>
                </a:solidFill>
                <a:effectLst/>
                <a:latin typeface="+mn-lt"/>
                <a:ea typeface="+mn-ea"/>
                <a:cs typeface="+mn-cs"/>
              </a:rPr>
              <a:t>Geographic location </a:t>
            </a:r>
          </a:p>
          <a:p>
            <a:r>
              <a:rPr lang="en-GB" sz="1200" b="0" i="0" kern="1200" dirty="0" smtClean="0">
                <a:solidFill>
                  <a:schemeClr val="tx1"/>
                </a:solidFill>
                <a:effectLst/>
                <a:latin typeface="+mn-lt"/>
                <a:ea typeface="+mn-ea"/>
                <a:cs typeface="+mn-cs"/>
              </a:rPr>
              <a:t>Income </a:t>
            </a:r>
          </a:p>
          <a:p>
            <a:r>
              <a:rPr lang="en-GB" sz="1200" b="0" i="0" kern="1200" dirty="0" smtClean="0">
                <a:solidFill>
                  <a:schemeClr val="tx1"/>
                </a:solidFill>
                <a:effectLst/>
                <a:latin typeface="+mn-lt"/>
                <a:ea typeface="+mn-ea"/>
                <a:cs typeface="+mn-cs"/>
              </a:rPr>
              <a:t>Personal habits </a:t>
            </a:r>
          </a:p>
          <a:p>
            <a:r>
              <a:rPr lang="en-GB" sz="1200" b="0" i="0" kern="1200" dirty="0" smtClean="0">
                <a:solidFill>
                  <a:schemeClr val="tx1"/>
                </a:solidFill>
                <a:effectLst/>
                <a:latin typeface="+mn-lt"/>
                <a:ea typeface="+mn-ea"/>
                <a:cs typeface="+mn-cs"/>
              </a:rPr>
              <a:t>Recreational habits </a:t>
            </a:r>
          </a:p>
          <a:p>
            <a:r>
              <a:rPr lang="en-GB" sz="1200" b="0" i="0" kern="1200" dirty="0" smtClean="0">
                <a:solidFill>
                  <a:schemeClr val="tx1"/>
                </a:solidFill>
                <a:effectLst/>
                <a:latin typeface="+mn-lt"/>
                <a:ea typeface="+mn-ea"/>
                <a:cs typeface="+mn-cs"/>
              </a:rPr>
              <a:t>Religion </a:t>
            </a:r>
          </a:p>
          <a:p>
            <a:r>
              <a:rPr lang="en-GB" sz="1200" b="0" i="0" kern="1200" dirty="0" smtClean="0">
                <a:solidFill>
                  <a:schemeClr val="tx1"/>
                </a:solidFill>
                <a:effectLst/>
                <a:latin typeface="+mn-lt"/>
                <a:ea typeface="+mn-ea"/>
                <a:cs typeface="+mn-cs"/>
              </a:rPr>
              <a:t>Educational background </a:t>
            </a:r>
          </a:p>
          <a:p>
            <a:r>
              <a:rPr lang="en-GB" sz="1200" b="0" i="0" kern="1200" dirty="0" smtClean="0">
                <a:solidFill>
                  <a:schemeClr val="tx1"/>
                </a:solidFill>
                <a:effectLst/>
                <a:latin typeface="+mn-lt"/>
                <a:ea typeface="+mn-ea"/>
                <a:cs typeface="+mn-cs"/>
              </a:rPr>
              <a:t>Work experience</a:t>
            </a:r>
            <a:br>
              <a:rPr lang="en-GB" sz="1200" b="0" i="0" kern="1200" dirty="0" smtClean="0">
                <a:solidFill>
                  <a:schemeClr val="tx1"/>
                </a:solidFill>
                <a:effectLst/>
                <a:latin typeface="+mn-lt"/>
                <a:ea typeface="+mn-ea"/>
                <a:cs typeface="+mn-cs"/>
              </a:rPr>
            </a:br>
            <a:r>
              <a:rPr lang="sl-SI" sz="1200" b="0" i="0" kern="1200" dirty="0" smtClean="0">
                <a:solidFill>
                  <a:schemeClr val="tx1"/>
                </a:solidFill>
                <a:effectLst/>
                <a:latin typeface="+mn-lt"/>
                <a:ea typeface="+mn-ea"/>
                <a:cs typeface="+mn-cs"/>
              </a:rPr>
              <a:t>4. </a:t>
            </a:r>
            <a:r>
              <a:rPr lang="en-GB" sz="1200" b="0" i="0" kern="1200" dirty="0" smtClean="0">
                <a:solidFill>
                  <a:schemeClr val="tx1"/>
                </a:solidFill>
                <a:effectLst/>
                <a:latin typeface="+mn-lt"/>
                <a:ea typeface="+mn-ea"/>
                <a:cs typeface="+mn-cs"/>
              </a:rPr>
              <a:t>Organisational dimensions</a:t>
            </a:r>
          </a:p>
          <a:p>
            <a:r>
              <a:rPr lang="en-GB" sz="1200" b="0" i="0" kern="1200" dirty="0" smtClean="0">
                <a:solidFill>
                  <a:schemeClr val="tx1"/>
                </a:solidFill>
                <a:effectLst/>
                <a:latin typeface="+mn-lt"/>
                <a:ea typeface="+mn-ea"/>
                <a:cs typeface="+mn-cs"/>
              </a:rPr>
              <a:t>Management status </a:t>
            </a:r>
          </a:p>
          <a:p>
            <a:r>
              <a:rPr lang="en-GB" sz="1200" b="0" i="0" kern="1200" dirty="0" smtClean="0">
                <a:solidFill>
                  <a:schemeClr val="tx1"/>
                </a:solidFill>
                <a:effectLst/>
                <a:latin typeface="+mn-lt"/>
                <a:ea typeface="+mn-ea"/>
                <a:cs typeface="+mn-cs"/>
              </a:rPr>
              <a:t>Work content/field </a:t>
            </a:r>
          </a:p>
          <a:p>
            <a:r>
              <a:rPr lang="en-GB" sz="1200" b="0" i="0" kern="1200" dirty="0" smtClean="0">
                <a:solidFill>
                  <a:schemeClr val="tx1"/>
                </a:solidFill>
                <a:effectLst/>
                <a:latin typeface="+mn-lt"/>
                <a:ea typeface="+mn-ea"/>
                <a:cs typeface="+mn-cs"/>
              </a:rPr>
              <a:t>Division/department/unit/group </a:t>
            </a:r>
          </a:p>
          <a:p>
            <a:r>
              <a:rPr lang="en-GB" sz="1200" b="0" i="0" kern="1200" dirty="0" smtClean="0">
                <a:solidFill>
                  <a:schemeClr val="tx1"/>
                </a:solidFill>
                <a:effectLst/>
                <a:latin typeface="+mn-lt"/>
                <a:ea typeface="+mn-ea"/>
                <a:cs typeface="+mn-cs"/>
              </a:rPr>
              <a:t>Seniority </a:t>
            </a:r>
          </a:p>
          <a:p>
            <a:r>
              <a:rPr lang="en-GB" sz="1200" b="0" i="0" kern="1200" dirty="0" smtClean="0">
                <a:solidFill>
                  <a:schemeClr val="tx1"/>
                </a:solidFill>
                <a:effectLst/>
                <a:latin typeface="+mn-lt"/>
                <a:ea typeface="+mn-ea"/>
                <a:cs typeface="+mn-cs"/>
              </a:rPr>
              <a:t>Work location </a:t>
            </a:r>
          </a:p>
          <a:p>
            <a:r>
              <a:rPr lang="en-GB" sz="1200" b="0" i="0" kern="1200" dirty="0" smtClean="0">
                <a:solidFill>
                  <a:schemeClr val="tx1"/>
                </a:solidFill>
                <a:effectLst/>
                <a:latin typeface="+mn-lt"/>
                <a:ea typeface="+mn-ea"/>
                <a:cs typeface="+mn-cs"/>
              </a:rPr>
              <a:t>Union affiliation </a:t>
            </a:r>
          </a:p>
          <a:p>
            <a:r>
              <a:rPr lang="en-GB" sz="1200" b="0" i="0" kern="1200" dirty="0" smtClean="0">
                <a:solidFill>
                  <a:schemeClr val="tx1"/>
                </a:solidFill>
                <a:effectLst/>
                <a:latin typeface="+mn-lt"/>
                <a:ea typeface="+mn-ea"/>
                <a:cs typeface="+mn-cs"/>
              </a:rPr>
              <a:t>Functional level / classification</a:t>
            </a:r>
          </a:p>
        </p:txBody>
      </p:sp>
      <p:sp>
        <p:nvSpPr>
          <p:cNvPr id="4" name="Ograda številke diapozitiva 3"/>
          <p:cNvSpPr>
            <a:spLocks noGrp="1"/>
          </p:cNvSpPr>
          <p:nvPr>
            <p:ph type="sldNum" sz="quarter" idx="10"/>
          </p:nvPr>
        </p:nvSpPr>
        <p:spPr/>
        <p:txBody>
          <a:bodyPr/>
          <a:lstStyle/>
          <a:p>
            <a:pPr>
              <a:defRPr/>
            </a:pPr>
            <a:r>
              <a:rPr lang="sl-SI" smtClean="0"/>
              <a:t>U</a:t>
            </a:r>
            <a:r>
              <a:rPr lang="fr-FR" smtClean="0"/>
              <a:t>1</a:t>
            </a:r>
            <a:r>
              <a:rPr lang="sl-SI" smtClean="0"/>
              <a:t>-E1-</a:t>
            </a:r>
            <a:fld id="{40C21DFF-5F16-4C1F-B7E7-4944E7EB9518}" type="slidenum">
              <a:rPr lang="sl-SI" smtClean="0"/>
              <a:pPr>
                <a:defRPr/>
              </a:pPr>
              <a:t>7</a:t>
            </a:fld>
            <a:endParaRPr lang="sl-SI" noProof="1"/>
          </a:p>
        </p:txBody>
      </p:sp>
    </p:spTree>
    <p:extLst>
      <p:ext uri="{BB962C8B-B14F-4D97-AF65-F5344CB8AC3E}">
        <p14:creationId xmlns:p14="http://schemas.microsoft.com/office/powerpoint/2010/main" val="82041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GB" dirty="0" smtClean="0"/>
              <a:t>We used to assume the „golden rule“ for </a:t>
            </a:r>
            <a:r>
              <a:rPr lang="en-GB" dirty="0" err="1" smtClean="0"/>
              <a:t>succesful</a:t>
            </a:r>
            <a:r>
              <a:rPr lang="en-GB" dirty="0" smtClean="0"/>
              <a:t> interaction is „</a:t>
            </a:r>
            <a:r>
              <a:rPr lang="sl-SI" b="1" dirty="0" smtClean="0"/>
              <a:t>to</a:t>
            </a:r>
            <a:r>
              <a:rPr lang="sl-SI" dirty="0" smtClean="0"/>
              <a:t> </a:t>
            </a:r>
            <a:r>
              <a:rPr lang="en-GB" b="1" dirty="0" smtClean="0"/>
              <a:t>treat others the way you want other people to treat you</a:t>
            </a:r>
            <a:r>
              <a:rPr lang="en-GB" dirty="0" smtClean="0"/>
              <a:t>“. This rule </a:t>
            </a:r>
            <a:r>
              <a:rPr lang="en-GB" dirty="0" err="1" smtClean="0"/>
              <a:t>asumes</a:t>
            </a:r>
            <a:r>
              <a:rPr lang="en-GB" dirty="0" smtClean="0"/>
              <a:t> that everyone is the same – like you. </a:t>
            </a:r>
          </a:p>
          <a:p>
            <a:pPr marL="0" indent="0">
              <a:buNone/>
            </a:pPr>
            <a:endParaRPr lang="en-GB" dirty="0" smtClean="0"/>
          </a:p>
          <a:p>
            <a:r>
              <a:rPr lang="en-GB" dirty="0" smtClean="0"/>
              <a:t>With diversity we assume the „</a:t>
            </a:r>
            <a:r>
              <a:rPr lang="en-GB" b="1" dirty="0" smtClean="0"/>
              <a:t>platinum rule</a:t>
            </a:r>
            <a:r>
              <a:rPr lang="en-GB" dirty="0" smtClean="0"/>
              <a:t>“,  that says „</a:t>
            </a:r>
            <a:r>
              <a:rPr lang="en-GB" b="1" dirty="0" smtClean="0"/>
              <a:t>treat others the way they want to be treated</a:t>
            </a:r>
            <a:r>
              <a:rPr lang="en-GB" dirty="0" smtClean="0"/>
              <a:t>“.</a:t>
            </a:r>
          </a:p>
          <a:p>
            <a:endParaRPr lang="en-GB" dirty="0"/>
          </a:p>
        </p:txBody>
      </p:sp>
      <p:sp>
        <p:nvSpPr>
          <p:cNvPr id="4" name="Ograda številke diapozitiva 3"/>
          <p:cNvSpPr>
            <a:spLocks noGrp="1"/>
          </p:cNvSpPr>
          <p:nvPr>
            <p:ph type="sldNum" sz="quarter" idx="10"/>
          </p:nvPr>
        </p:nvSpPr>
        <p:spPr/>
        <p:txBody>
          <a:bodyPr/>
          <a:lstStyle/>
          <a:p>
            <a:fld id="{2F6D607E-6600-4754-A136-63808411348A}" type="slidenum">
              <a:rPr lang="en-GB" smtClean="0"/>
              <a:t>8</a:t>
            </a:fld>
            <a:endParaRPr lang="en-GB"/>
          </a:p>
        </p:txBody>
      </p:sp>
    </p:spTree>
    <p:extLst>
      <p:ext uri="{BB962C8B-B14F-4D97-AF65-F5344CB8AC3E}">
        <p14:creationId xmlns:p14="http://schemas.microsoft.com/office/powerpoint/2010/main" val="245570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fontAlgn="base">
              <a:spcBef>
                <a:spcPct val="0"/>
              </a:spcBef>
              <a:spcAft>
                <a:spcPct val="0"/>
              </a:spcAft>
            </a:pPr>
            <a:fld id="{3848322A-25A2-4743-9D1D-B316BD3DFEAC}" type="slidenum">
              <a:rPr lang="en-US" altLang="en-US">
                <a:latin typeface="Calibri" pitchFamily="34" charset="0"/>
              </a:rPr>
              <a:pPr fontAlgn="base">
                <a:spcBef>
                  <a:spcPct val="0"/>
                </a:spcBef>
                <a:spcAft>
                  <a:spcPct val="0"/>
                </a:spcAft>
              </a:pPr>
              <a:t>9</a:t>
            </a:fld>
            <a:endParaRPr lang="en-US" altLang="en-US">
              <a:latin typeface="Calibri" pitchFamily="34" charset="0"/>
            </a:endParaRPr>
          </a:p>
        </p:txBody>
      </p:sp>
    </p:spTree>
    <p:extLst>
      <p:ext uri="{BB962C8B-B14F-4D97-AF65-F5344CB8AC3E}">
        <p14:creationId xmlns:p14="http://schemas.microsoft.com/office/powerpoint/2010/main" val="134324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en-US" baseline="0" dirty="0" smtClean="0"/>
              <a:t>Being able to tap into a greater talent pool will make for a more interesting and engaging work environment, which will improve decision-making (avoiding “group-think”) and will lead to greater innovation, which in turn will lead to penetrating new markets and new customer base – all of which has a positive impact on the bottom line.</a:t>
            </a:r>
            <a:endParaRPr lang="nl-NL" altLang="en-US" dirty="0" smtClean="0"/>
          </a:p>
        </p:txBody>
      </p:sp>
      <p:sp>
        <p:nvSpPr>
          <p:cNvPr id="4" name="Ograda številke diapozitiva 3"/>
          <p:cNvSpPr>
            <a:spLocks noGrp="1"/>
          </p:cNvSpPr>
          <p:nvPr>
            <p:ph type="sldNum" sz="quarter" idx="10"/>
          </p:nvPr>
        </p:nvSpPr>
        <p:spPr/>
        <p:txBody>
          <a:bodyPr/>
          <a:lstStyle/>
          <a:p>
            <a:fld id="{2F6D607E-6600-4754-A136-63808411348A}" type="slidenum">
              <a:rPr lang="en-GB" smtClean="0"/>
              <a:t>10</a:t>
            </a:fld>
            <a:endParaRPr lang="en-GB"/>
          </a:p>
        </p:txBody>
      </p:sp>
    </p:spTree>
    <p:extLst>
      <p:ext uri="{BB962C8B-B14F-4D97-AF65-F5344CB8AC3E}">
        <p14:creationId xmlns:p14="http://schemas.microsoft.com/office/powerpoint/2010/main" val="237884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1">
        <a:schemeClr val="bg1"/>
      </p:bgRef>
    </p:bg>
    <p:spTree>
      <p:nvGrpSpPr>
        <p:cNvPr id="1" name=""/>
        <p:cNvGrpSpPr/>
        <p:nvPr/>
      </p:nvGrpSpPr>
      <p:grpSpPr>
        <a:xfrm>
          <a:off x="0" y="0"/>
          <a:ext cx="0" cy="0"/>
          <a:chOff x="0" y="0"/>
          <a:chExt cx="0" cy="0"/>
        </a:xfrm>
      </p:grpSpPr>
      <p:sp>
        <p:nvSpPr>
          <p:cNvPr id="8" name="Naslov 7"/>
          <p:cNvSpPr>
            <a:spLocks noGrp="1"/>
          </p:cNvSpPr>
          <p:nvPr>
            <p:ph type="ctrTitle"/>
          </p:nvPr>
        </p:nvSpPr>
        <p:spPr>
          <a:xfrm>
            <a:off x="2286000" y="3124200"/>
            <a:ext cx="6172200" cy="1894362"/>
          </a:xfrm>
        </p:spPr>
        <p:txBody>
          <a:bodyPr/>
          <a:lstStyle>
            <a:lvl1pPr>
              <a:defRPr b="1"/>
            </a:lvl1pPr>
          </a:lstStyle>
          <a:p>
            <a:r>
              <a:rPr kumimoji="0" lang="sl-SI" smtClean="0"/>
              <a:t>Uredite slog naslova matrice</a:t>
            </a:r>
            <a:endParaRPr kumimoji="0"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28" name="Ograda datuma 27"/>
          <p:cNvSpPr>
            <a:spLocks noGrp="1"/>
          </p:cNvSpPr>
          <p:nvPr>
            <p:ph type="dt" sz="half" idx="10"/>
          </p:nvPr>
        </p:nvSpPr>
        <p:spPr bwMode="auto">
          <a:xfrm rot="5400000">
            <a:off x="7764621" y="1174097"/>
            <a:ext cx="2286000" cy="381000"/>
          </a:xfrm>
        </p:spPr>
        <p:txBody>
          <a:bodyPr/>
          <a:lstStyle/>
          <a:p>
            <a:fld id="{EC69A59C-9A0B-40BC-BEF3-75E63AAC039B}" type="datetimeFigureOut">
              <a:rPr lang="sl-SI" smtClean="0"/>
              <a:t>14. 02. 2017</a:t>
            </a:fld>
            <a:endParaRPr lang="sl-SI"/>
          </a:p>
        </p:txBody>
      </p:sp>
      <p:sp>
        <p:nvSpPr>
          <p:cNvPr id="17" name="Ograda noge 16"/>
          <p:cNvSpPr>
            <a:spLocks noGrp="1"/>
          </p:cNvSpPr>
          <p:nvPr>
            <p:ph type="ftr" sz="quarter" idx="11"/>
          </p:nvPr>
        </p:nvSpPr>
        <p:spPr bwMode="auto">
          <a:xfrm rot="5400000">
            <a:off x="7077269" y="4181669"/>
            <a:ext cx="3657600" cy="384048"/>
          </a:xfrm>
        </p:spPr>
        <p:txBody>
          <a:bodyPr/>
          <a:lstStyle/>
          <a:p>
            <a:endParaRPr lang="sl-SI"/>
          </a:p>
        </p:txBody>
      </p:sp>
      <p:sp>
        <p:nvSpPr>
          <p:cNvPr id="10" name="Pravokot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avokot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ot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povezovalnik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ven povezovalnik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ven povezovalnik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povezoval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povezovalnik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ven povezovalnik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avokot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Ograda številke diapozitiva 28"/>
          <p:cNvSpPr>
            <a:spLocks noGrp="1"/>
          </p:cNvSpPr>
          <p:nvPr>
            <p:ph type="sldNum" sz="quarter" idx="12"/>
          </p:nvPr>
        </p:nvSpPr>
        <p:spPr bwMode="auto">
          <a:xfrm>
            <a:off x="1325544" y="4928702"/>
            <a:ext cx="609600" cy="517524"/>
          </a:xfrm>
        </p:spPr>
        <p:txBody>
          <a:bodyPr/>
          <a:lstStyle/>
          <a:p>
            <a:fld id="{310E4FF0-FB62-447E-B38E-C828BC14EB03}" type="slidenum">
              <a:rPr lang="sl-SI" smtClean="0"/>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C69A59C-9A0B-40BC-BEF3-75E63AAC039B}" type="datetimeFigureOut">
              <a:rPr lang="sl-SI" smtClean="0"/>
              <a:t>14. 02. 2017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1676400" cy="5851525"/>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EC69A59C-9A0B-40BC-BEF3-75E63AAC039B}" type="datetimeFigureOut">
              <a:rPr lang="sl-SI" smtClean="0"/>
              <a:t>14. 02. 2017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baseline="0"/>
            </a:lvl1pPr>
            <a:lvl2pPr>
              <a:defRPr sz="2400"/>
            </a:lvl2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title"/>
          </p:nvPr>
        </p:nvSpPr>
        <p:spPr bwMode="auto">
          <a:xfrm>
            <a:off x="539552" y="0"/>
            <a:ext cx="8280598" cy="896938"/>
          </a:xfrm>
          <a:prstGeom prst="rect">
            <a:avLst/>
          </a:prstGeom>
          <a:noFill/>
          <a:ln w="9525">
            <a:noFill/>
            <a:miter lim="800000"/>
            <a:headEnd/>
            <a:tailEnd/>
          </a:ln>
        </p:spPr>
        <p:txBody>
          <a:bodyPr/>
          <a:lstStyle>
            <a:lvl1pPr>
              <a:defRPr sz="3600"/>
            </a:lvl1pPr>
          </a:lstStyle>
          <a:p>
            <a:pPr lvl="0"/>
            <a:r>
              <a:rPr lang="en-US" dirty="0" smtClean="0"/>
              <a:t>Click here for slide title</a:t>
            </a:r>
          </a:p>
        </p:txBody>
      </p:sp>
    </p:spTree>
    <p:extLst>
      <p:ext uri="{BB962C8B-B14F-4D97-AF65-F5344CB8AC3E}">
        <p14:creationId xmlns:p14="http://schemas.microsoft.com/office/powerpoint/2010/main" val="21834890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8" name="Ograda vsebine 7"/>
          <p:cNvSpPr>
            <a:spLocks noGrp="1"/>
          </p:cNvSpPr>
          <p:nvPr>
            <p:ph sz="quarter" idx="1"/>
          </p:nvPr>
        </p:nvSpPr>
        <p:spPr>
          <a:xfrm>
            <a:off x="457200" y="1600200"/>
            <a:ext cx="7467600" cy="4873752"/>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4"/>
          </p:nvPr>
        </p:nvSpPr>
        <p:spPr/>
        <p:txBody>
          <a:bodyPr rtlCol="0"/>
          <a:lstStyle/>
          <a:p>
            <a:fld id="{EC69A59C-9A0B-40BC-BEF3-75E63AAC039B}" type="datetimeFigureOut">
              <a:rPr lang="sl-SI" smtClean="0"/>
              <a:t>14. 02. 2017</a:t>
            </a:fld>
            <a:endParaRPr lang="sl-SI"/>
          </a:p>
        </p:txBody>
      </p:sp>
      <p:sp>
        <p:nvSpPr>
          <p:cNvPr id="9" name="Ograda številke diapozitiva 8"/>
          <p:cNvSpPr>
            <a:spLocks noGrp="1"/>
          </p:cNvSpPr>
          <p:nvPr>
            <p:ph type="sldNum" sz="quarter" idx="15"/>
          </p:nvPr>
        </p:nvSpPr>
        <p:spPr/>
        <p:txBody>
          <a:bodyPr rtlCol="0"/>
          <a:lstStyle/>
          <a:p>
            <a:fld id="{310E4FF0-FB62-447E-B38E-C828BC14EB03}" type="slidenum">
              <a:rPr lang="sl-SI" smtClean="0"/>
              <a:t>‹#›</a:t>
            </a:fld>
            <a:endParaRPr lang="sl-SI"/>
          </a:p>
        </p:txBody>
      </p:sp>
      <p:sp>
        <p:nvSpPr>
          <p:cNvPr id="10" name="Ograda noge 9"/>
          <p:cNvSpPr>
            <a:spLocks noGrp="1"/>
          </p:cNvSpPr>
          <p:nvPr>
            <p:ph type="ftr" sz="quarter" idx="16"/>
          </p:nvPr>
        </p:nvSpPr>
        <p:spPr/>
        <p:txBody>
          <a:bodyPr rtlCol="0"/>
          <a:lstStyle/>
          <a:p>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kumimoji="0" lang="sl-SI" smtClean="0"/>
              <a:t>Uredite slog naslova matrice</a:t>
            </a:r>
            <a:endParaRPr kumimoji="0" lang="en-US"/>
          </a:p>
        </p:txBody>
      </p:sp>
      <p:sp>
        <p:nvSpPr>
          <p:cNvPr id="3" name="Ograda besedila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sp>
        <p:nvSpPr>
          <p:cNvPr id="4" name="Ograda datuma 3"/>
          <p:cNvSpPr>
            <a:spLocks noGrp="1"/>
          </p:cNvSpPr>
          <p:nvPr>
            <p:ph type="dt" sz="half" idx="10"/>
          </p:nvPr>
        </p:nvSpPr>
        <p:spPr bwMode="auto">
          <a:xfrm rot="5400000">
            <a:off x="7763256" y="1170432"/>
            <a:ext cx="2286000" cy="381000"/>
          </a:xfrm>
        </p:spPr>
        <p:txBody>
          <a:bodyPr/>
          <a:lstStyle/>
          <a:p>
            <a:fld id="{EC69A59C-9A0B-40BC-BEF3-75E63AAC039B}" type="datetimeFigureOut">
              <a:rPr lang="sl-SI" smtClean="0"/>
              <a:t>14. 02. 2017</a:t>
            </a:fld>
            <a:endParaRPr lang="sl-SI"/>
          </a:p>
        </p:txBody>
      </p:sp>
      <p:sp>
        <p:nvSpPr>
          <p:cNvPr id="5" name="Ograda noge 4"/>
          <p:cNvSpPr>
            <a:spLocks noGrp="1"/>
          </p:cNvSpPr>
          <p:nvPr>
            <p:ph type="ftr" sz="quarter" idx="11"/>
          </p:nvPr>
        </p:nvSpPr>
        <p:spPr bwMode="auto">
          <a:xfrm rot="5400000">
            <a:off x="7077456" y="4178808"/>
            <a:ext cx="3657600" cy="384048"/>
          </a:xfrm>
        </p:spPr>
        <p:txBody>
          <a:bodyPr/>
          <a:lstStyle/>
          <a:p>
            <a:endParaRPr lang="sl-SI"/>
          </a:p>
        </p:txBody>
      </p:sp>
      <p:sp>
        <p:nvSpPr>
          <p:cNvPr id="9" name="Pravokot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ot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ot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povezovalnik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ven povezovalnik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povezovalnik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povezoval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ven povezovalnik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avokot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aven povezovalnik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Ograda številke diapozitiva 5"/>
          <p:cNvSpPr>
            <a:spLocks noGrp="1"/>
          </p:cNvSpPr>
          <p:nvPr>
            <p:ph type="sldNum" sz="quarter" idx="12"/>
          </p:nvPr>
        </p:nvSpPr>
        <p:spPr bwMode="auto">
          <a:xfrm>
            <a:off x="1340616" y="4928702"/>
            <a:ext cx="609600" cy="517524"/>
          </a:xfrm>
        </p:spPr>
        <p:txBody>
          <a:bodyPr/>
          <a:lstStyle/>
          <a:p>
            <a:fld id="{310E4FF0-FB62-447E-B38E-C828BC14EB03}"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5" name="Ograda datuma 4"/>
          <p:cNvSpPr>
            <a:spLocks noGrp="1"/>
          </p:cNvSpPr>
          <p:nvPr>
            <p:ph type="dt" sz="half" idx="10"/>
          </p:nvPr>
        </p:nvSpPr>
        <p:spPr/>
        <p:txBody>
          <a:bodyPr/>
          <a:lstStyle/>
          <a:p>
            <a:fld id="{EC69A59C-9A0B-40BC-BEF3-75E63AAC039B}" type="datetimeFigureOut">
              <a:rPr lang="sl-SI" smtClean="0"/>
              <a:t>14. 02. 2017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
        <p:nvSpPr>
          <p:cNvPr id="9" name="Ograda vsebine 8"/>
          <p:cNvSpPr>
            <a:spLocks noGrp="1"/>
          </p:cNvSpPr>
          <p:nvPr>
            <p:ph sz="quarter" idx="1"/>
          </p:nvPr>
        </p:nvSpPr>
        <p:spPr>
          <a:xfrm>
            <a:off x="457200" y="1600200"/>
            <a:ext cx="3657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1" name="Ograda vsebine 10"/>
          <p:cNvSpPr>
            <a:spLocks noGrp="1"/>
          </p:cNvSpPr>
          <p:nvPr>
            <p:ph sz="quarter" idx="2"/>
          </p:nvPr>
        </p:nvSpPr>
        <p:spPr>
          <a:xfrm>
            <a:off x="4270248" y="1600200"/>
            <a:ext cx="3657600" cy="45720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nchor="b"/>
          <a:lstStyle>
            <a:lvl1pPr>
              <a:defRPr/>
            </a:lvl1pPr>
          </a:lstStyle>
          <a:p>
            <a:r>
              <a:rPr kumimoji="0" lang="sl-SI" smtClean="0"/>
              <a:t>Uredite slog naslova matrice</a:t>
            </a:r>
            <a:endParaRPr kumimoji="0" lang="en-US"/>
          </a:p>
        </p:txBody>
      </p:sp>
      <p:sp>
        <p:nvSpPr>
          <p:cNvPr id="7" name="Ograda datuma 6"/>
          <p:cNvSpPr>
            <a:spLocks noGrp="1"/>
          </p:cNvSpPr>
          <p:nvPr>
            <p:ph type="dt" sz="half" idx="10"/>
          </p:nvPr>
        </p:nvSpPr>
        <p:spPr/>
        <p:txBody>
          <a:bodyPr/>
          <a:lstStyle/>
          <a:p>
            <a:fld id="{EC69A59C-9A0B-40BC-BEF3-75E63AAC039B}" type="datetimeFigureOut">
              <a:rPr lang="sl-SI" smtClean="0"/>
              <a:t>14. 02. 2017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10E4FF0-FB62-447E-B38E-C828BC14EB03}" type="slidenum">
              <a:rPr lang="sl-SI" smtClean="0"/>
              <a:t>‹#›</a:t>
            </a:fld>
            <a:endParaRPr lang="sl-SI"/>
          </a:p>
        </p:txBody>
      </p:sp>
      <p:sp>
        <p:nvSpPr>
          <p:cNvPr id="11" name="Ograda vsebine 10"/>
          <p:cNvSpPr>
            <a:spLocks noGrp="1"/>
          </p:cNvSpPr>
          <p:nvPr>
            <p:ph sz="quarter" idx="2"/>
          </p:nvPr>
        </p:nvSpPr>
        <p:spPr>
          <a:xfrm>
            <a:off x="457200" y="2362200"/>
            <a:ext cx="3657600" cy="38862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quarter" idx="4"/>
          </p:nvPr>
        </p:nvSpPr>
        <p:spPr>
          <a:xfrm>
            <a:off x="4371975" y="2362200"/>
            <a:ext cx="3657600" cy="3886200"/>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2" name="Ograda besedil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smtClean="0"/>
              <a:t>Uredite sloge besedila matrice</a:t>
            </a:r>
          </a:p>
        </p:txBody>
      </p:sp>
      <p:sp>
        <p:nvSpPr>
          <p:cNvPr id="14" name="Ograda besedil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smtClean="0"/>
              <a:t>Uredite sloge besedila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6" name="Ograda datuma 5"/>
          <p:cNvSpPr>
            <a:spLocks noGrp="1"/>
          </p:cNvSpPr>
          <p:nvPr>
            <p:ph type="dt" sz="half" idx="10"/>
          </p:nvPr>
        </p:nvSpPr>
        <p:spPr/>
        <p:txBody>
          <a:bodyPr rtlCol="0"/>
          <a:lstStyle/>
          <a:p>
            <a:fld id="{EC69A59C-9A0B-40BC-BEF3-75E63AAC039B}" type="datetimeFigureOut">
              <a:rPr lang="sl-SI" smtClean="0"/>
              <a:t>14. 02. 2017</a:t>
            </a:fld>
            <a:endParaRPr lang="sl-SI"/>
          </a:p>
        </p:txBody>
      </p:sp>
      <p:sp>
        <p:nvSpPr>
          <p:cNvPr id="7" name="Ograda številke diapozitiva 6"/>
          <p:cNvSpPr>
            <a:spLocks noGrp="1"/>
          </p:cNvSpPr>
          <p:nvPr>
            <p:ph type="sldNum" sz="quarter" idx="11"/>
          </p:nvPr>
        </p:nvSpPr>
        <p:spPr/>
        <p:txBody>
          <a:bodyPr rtlCol="0"/>
          <a:lstStyle/>
          <a:p>
            <a:fld id="{310E4FF0-FB62-447E-B38E-C828BC14EB03}" type="slidenum">
              <a:rPr lang="sl-SI" smtClean="0"/>
              <a:t>‹#›</a:t>
            </a:fld>
            <a:endParaRPr lang="sl-SI"/>
          </a:p>
        </p:txBody>
      </p:sp>
      <p:sp>
        <p:nvSpPr>
          <p:cNvPr id="8" name="Ograda noge 7"/>
          <p:cNvSpPr>
            <a:spLocks noGrp="1"/>
          </p:cNvSpPr>
          <p:nvPr>
            <p:ph type="ftr" sz="quarter" idx="12"/>
          </p:nvPr>
        </p:nvSpPr>
        <p:spPr/>
        <p:txBody>
          <a:bodyPr rtlCol="0"/>
          <a:lstStyle/>
          <a:p>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C69A59C-9A0B-40BC-BEF3-75E63AAC039B}" type="datetimeFigureOut">
              <a:rPr lang="sl-SI" smtClean="0"/>
              <a:t>14. 02. 2017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Ref idx="1001">
        <a:schemeClr val="bg1"/>
      </p:bgRef>
    </p:bg>
    <p:spTree>
      <p:nvGrpSpPr>
        <p:cNvPr id="1" name=""/>
        <p:cNvGrpSpPr/>
        <p:nvPr/>
      </p:nvGrpSpPr>
      <p:grpSpPr>
        <a:xfrm>
          <a:off x="0" y="0"/>
          <a:ext cx="0" cy="0"/>
          <a:chOff x="0" y="0"/>
          <a:chExt cx="0" cy="0"/>
        </a:xfrm>
      </p:grpSpPr>
      <p:sp>
        <p:nvSpPr>
          <p:cNvPr id="10" name="Raven povezovalnik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slov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l-SI" smtClean="0"/>
              <a:t>Uredite slog naslova matrice</a:t>
            </a:r>
            <a:endParaRPr kumimoji="0" lang="en-US"/>
          </a:p>
        </p:txBody>
      </p:sp>
      <p:sp>
        <p:nvSpPr>
          <p:cNvPr id="3" name="Ograda besedil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8" name="Raven povezovalnik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aven povezovalnik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aven povezovalnik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avokot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povezovalnik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Ograda vsebine 17"/>
          <p:cNvSpPr>
            <a:spLocks noGrp="1"/>
          </p:cNvSpPr>
          <p:nvPr>
            <p:ph sz="quarter" idx="1"/>
          </p:nvPr>
        </p:nvSpPr>
        <p:spPr>
          <a:xfrm>
            <a:off x="304800" y="274320"/>
            <a:ext cx="5638800" cy="6327648"/>
          </a:xfrm>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1" name="Ograda datuma 20"/>
          <p:cNvSpPr>
            <a:spLocks noGrp="1"/>
          </p:cNvSpPr>
          <p:nvPr>
            <p:ph type="dt" sz="half" idx="14"/>
          </p:nvPr>
        </p:nvSpPr>
        <p:spPr/>
        <p:txBody>
          <a:bodyPr rtlCol="0"/>
          <a:lstStyle/>
          <a:p>
            <a:fld id="{EC69A59C-9A0B-40BC-BEF3-75E63AAC039B}" type="datetimeFigureOut">
              <a:rPr lang="sl-SI" smtClean="0"/>
              <a:t>14. 02. 2017</a:t>
            </a:fld>
            <a:endParaRPr lang="sl-SI"/>
          </a:p>
        </p:txBody>
      </p:sp>
      <p:sp>
        <p:nvSpPr>
          <p:cNvPr id="22" name="Ograda številke diapozitiva 21"/>
          <p:cNvSpPr>
            <a:spLocks noGrp="1"/>
          </p:cNvSpPr>
          <p:nvPr>
            <p:ph type="sldNum" sz="quarter" idx="15"/>
          </p:nvPr>
        </p:nvSpPr>
        <p:spPr/>
        <p:txBody>
          <a:bodyPr rtlCol="0"/>
          <a:lstStyle/>
          <a:p>
            <a:fld id="{310E4FF0-FB62-447E-B38E-C828BC14EB03}" type="slidenum">
              <a:rPr lang="sl-SI" smtClean="0"/>
              <a:t>‹#›</a:t>
            </a:fld>
            <a:endParaRPr lang="sl-SI"/>
          </a:p>
        </p:txBody>
      </p:sp>
      <p:sp>
        <p:nvSpPr>
          <p:cNvPr id="23" name="Ograda noge 22"/>
          <p:cNvSpPr>
            <a:spLocks noGrp="1"/>
          </p:cNvSpPr>
          <p:nvPr>
            <p:ph type="ftr" sz="quarter" idx="16"/>
          </p:nvPr>
        </p:nvSpPr>
        <p:spPr/>
        <p:txBody>
          <a:bodyPr rtlCol="0"/>
          <a:lstStyle/>
          <a:p>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Raven povezovalnik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slov 1"/>
          <p:cNvSpPr>
            <a:spLocks noGrp="1"/>
          </p:cNvSpPr>
          <p:nvPr>
            <p:ph type="title"/>
          </p:nvPr>
        </p:nvSpPr>
        <p:spPr>
          <a:xfrm rot="5400000">
            <a:off x="3350133" y="3200400"/>
            <a:ext cx="6309360" cy="457200"/>
          </a:xfrm>
        </p:spPr>
        <p:txBody>
          <a:bodyPr anchor="b"/>
          <a:lstStyle>
            <a:lvl1pPr algn="l">
              <a:buNone/>
              <a:defRPr sz="2000" b="1"/>
            </a:lvl1pPr>
          </a:lstStyle>
          <a:p>
            <a:r>
              <a:rPr kumimoji="0" lang="sl-SI" smtClean="0"/>
              <a:t>Uredite slog naslova matrice</a:t>
            </a:r>
            <a:endParaRPr kumimoji="0" lang="en-US"/>
          </a:p>
        </p:txBody>
      </p:sp>
      <p:sp>
        <p:nvSpPr>
          <p:cNvPr id="3" name="Ograda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l-SI" smtClean="0"/>
              <a:t>Uredite sloge besedila matrice</a:t>
            </a:r>
          </a:p>
        </p:txBody>
      </p:sp>
      <p:sp>
        <p:nvSpPr>
          <p:cNvPr id="10" name="Raven povezovalnik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avokot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ven povezovalnik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ven povezovalnik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aven povezovalnik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Ograda datuma 16"/>
          <p:cNvSpPr>
            <a:spLocks noGrp="1"/>
          </p:cNvSpPr>
          <p:nvPr>
            <p:ph type="dt" sz="half" idx="10"/>
          </p:nvPr>
        </p:nvSpPr>
        <p:spPr/>
        <p:txBody>
          <a:bodyPr rtlCol="0"/>
          <a:lstStyle/>
          <a:p>
            <a:fld id="{EC69A59C-9A0B-40BC-BEF3-75E63AAC039B}" type="datetimeFigureOut">
              <a:rPr lang="sl-SI" smtClean="0"/>
              <a:t>14. 02. 2017</a:t>
            </a:fld>
            <a:endParaRPr lang="sl-SI"/>
          </a:p>
        </p:txBody>
      </p:sp>
      <p:sp>
        <p:nvSpPr>
          <p:cNvPr id="18" name="Ograda številke diapozitiva 17"/>
          <p:cNvSpPr>
            <a:spLocks noGrp="1"/>
          </p:cNvSpPr>
          <p:nvPr>
            <p:ph type="sldNum" sz="quarter" idx="11"/>
          </p:nvPr>
        </p:nvSpPr>
        <p:spPr/>
        <p:txBody>
          <a:bodyPr rtlCol="0"/>
          <a:lstStyle/>
          <a:p>
            <a:fld id="{310E4FF0-FB62-447E-B38E-C828BC14EB03}" type="slidenum">
              <a:rPr lang="sl-SI" smtClean="0"/>
              <a:t>‹#›</a:t>
            </a:fld>
            <a:endParaRPr lang="sl-SI"/>
          </a:p>
        </p:txBody>
      </p:sp>
      <p:sp>
        <p:nvSpPr>
          <p:cNvPr id="21" name="Ograda noge 20"/>
          <p:cNvSpPr>
            <a:spLocks noGrp="1"/>
          </p:cNvSpPr>
          <p:nvPr>
            <p:ph type="ftr" sz="quarter" idx="12"/>
          </p:nvPr>
        </p:nvSpPr>
        <p:spPr/>
        <p:txBody>
          <a:bodyPr rtlCol="0"/>
          <a:lstStyle/>
          <a:p>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aven povezovalnik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Ograda naslova 21"/>
          <p:cNvSpPr>
            <a:spLocks noGrp="1"/>
          </p:cNvSpPr>
          <p:nvPr>
            <p:ph type="title"/>
          </p:nvPr>
        </p:nvSpPr>
        <p:spPr>
          <a:xfrm>
            <a:off x="457200" y="274638"/>
            <a:ext cx="7467600" cy="1143000"/>
          </a:xfrm>
          <a:prstGeom prst="rect">
            <a:avLst/>
          </a:prstGeom>
        </p:spPr>
        <p:txBody>
          <a:bodyPr vert="horz" anchor="b">
            <a:normAutofit/>
          </a:bodyPr>
          <a:lstStyle/>
          <a:p>
            <a:r>
              <a:rPr kumimoji="0" lang="sl-SI" smtClean="0"/>
              <a:t>Uredite slog naslova matrice</a:t>
            </a:r>
            <a:endParaRPr kumimoji="0" lang="en-US"/>
          </a:p>
        </p:txBody>
      </p:sp>
      <p:sp>
        <p:nvSpPr>
          <p:cNvPr id="13" name="Ograda besedila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C69A59C-9A0B-40BC-BEF3-75E63AAC039B}" type="datetimeFigureOut">
              <a:rPr lang="sl-SI" smtClean="0"/>
              <a:t>14. 02. 2017</a:t>
            </a:fld>
            <a:endParaRPr lang="sl-SI"/>
          </a:p>
        </p:txBody>
      </p:sp>
      <p:sp>
        <p:nvSpPr>
          <p:cNvPr id="3" name="Ograda no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sl-SI"/>
          </a:p>
        </p:txBody>
      </p:sp>
      <p:sp>
        <p:nvSpPr>
          <p:cNvPr id="7" name="Raven povezovalnik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ven povezovalnik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ot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povezovalnik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grada številke diapoz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10E4FF0-FB62-447E-B38E-C828BC14EB03}"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GQmdoK_Zf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llmalepanels.tumblr.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13000" b="-13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971600" y="1124744"/>
            <a:ext cx="7774632" cy="1899642"/>
          </a:xfrm>
        </p:spPr>
        <p:txBody>
          <a:bodyPr>
            <a:noAutofit/>
          </a:bodyPr>
          <a:lstStyle/>
          <a:p>
            <a:r>
              <a:rPr lang="sl-SI" sz="6400" b="1" dirty="0" err="1" smtClean="0">
                <a:effectLst>
                  <a:outerShdw blurRad="38100" dist="38100" dir="2700000" algn="tl">
                    <a:srgbClr val="000000">
                      <a:alpha val="43137"/>
                    </a:srgbClr>
                  </a:outerShdw>
                </a:effectLst>
              </a:rPr>
              <a:t>Diversity</a:t>
            </a:r>
            <a:r>
              <a:rPr lang="sl-SI" sz="6400" b="1" dirty="0" smtClean="0">
                <a:effectLst>
                  <a:outerShdw blurRad="38100" dist="38100" dir="2700000" algn="tl">
                    <a:srgbClr val="000000">
                      <a:alpha val="43137"/>
                    </a:srgbClr>
                  </a:outerShdw>
                </a:effectLst>
              </a:rPr>
              <a:t> </a:t>
            </a:r>
            <a:r>
              <a:rPr lang="sl-SI" sz="6400" b="1" dirty="0" err="1" smtClean="0">
                <a:effectLst>
                  <a:outerShdw blurRad="38100" dist="38100" dir="2700000" algn="tl">
                    <a:srgbClr val="000000">
                      <a:alpha val="43137"/>
                    </a:srgbClr>
                  </a:outerShdw>
                </a:effectLst>
              </a:rPr>
              <a:t>meets</a:t>
            </a:r>
            <a:r>
              <a:rPr lang="sl-SI" sz="6400" b="1" dirty="0" smtClean="0">
                <a:effectLst>
                  <a:outerShdw blurRad="38100" dist="38100" dir="2700000" algn="tl">
                    <a:srgbClr val="000000">
                      <a:alpha val="43137"/>
                    </a:srgbClr>
                  </a:outerShdw>
                </a:effectLst>
              </a:rPr>
              <a:t> </a:t>
            </a:r>
            <a:r>
              <a:rPr lang="sl-SI" sz="6400" b="1" dirty="0" err="1" smtClean="0">
                <a:effectLst>
                  <a:outerShdw blurRad="38100" dist="38100" dir="2700000" algn="tl">
                    <a:srgbClr val="000000">
                      <a:alpha val="43137"/>
                    </a:srgbClr>
                  </a:outerShdw>
                </a:effectLst>
              </a:rPr>
              <a:t>csr</a:t>
            </a:r>
            <a:endParaRPr lang="en-GB" sz="6400" b="1" dirty="0">
              <a:effectLst>
                <a:outerShdw blurRad="38100" dist="38100" dir="2700000" algn="tl">
                  <a:srgbClr val="000000">
                    <a:alpha val="43137"/>
                  </a:srgbClr>
                </a:outerShdw>
              </a:effectLst>
            </a:endParaRPr>
          </a:p>
        </p:txBody>
      </p:sp>
      <p:sp>
        <p:nvSpPr>
          <p:cNvPr id="3" name="Podnaslov 2"/>
          <p:cNvSpPr>
            <a:spLocks noGrp="1"/>
          </p:cNvSpPr>
          <p:nvPr>
            <p:ph type="subTitle" idx="1"/>
          </p:nvPr>
        </p:nvSpPr>
        <p:spPr/>
        <p:txBody>
          <a:bodyPr>
            <a:normAutofit/>
          </a:bodyPr>
          <a:lstStyle/>
          <a:p>
            <a:r>
              <a:rPr lang="sl-SI" sz="2800" dirty="0" smtClean="0">
                <a:solidFill>
                  <a:srgbClr val="7030A0"/>
                </a:solidFill>
              </a:rPr>
              <a:t>Zagreb</a:t>
            </a:r>
          </a:p>
          <a:p>
            <a:r>
              <a:rPr lang="sl-SI" sz="2800" dirty="0" err="1" smtClean="0">
                <a:solidFill>
                  <a:srgbClr val="7030A0"/>
                </a:solidFill>
              </a:rPr>
              <a:t>February</a:t>
            </a:r>
            <a:r>
              <a:rPr lang="sl-SI" sz="2800" dirty="0" smtClean="0">
                <a:solidFill>
                  <a:srgbClr val="7030A0"/>
                </a:solidFill>
              </a:rPr>
              <a:t> 1st 2017</a:t>
            </a:r>
            <a:endParaRPr lang="en-GB" sz="2800" b="1" dirty="0">
              <a:solidFill>
                <a:srgbClr val="7030A0"/>
              </a:solidFill>
            </a:endParaRPr>
          </a:p>
        </p:txBody>
      </p:sp>
      <p:pic>
        <p:nvPicPr>
          <p:cNvPr id="1026" name="Picture 2" descr="d:\Users\Uporabnik\Desktop\DPP\Erasmus + 2016\screen-shot-2016-09-26-at-104328_ma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719439"/>
            <a:ext cx="3227226" cy="213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13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88640"/>
            <a:ext cx="7467600" cy="1143000"/>
          </a:xfrm>
        </p:spPr>
        <p:txBody>
          <a:bodyPr/>
          <a:lstStyle/>
          <a:p>
            <a:r>
              <a:rPr lang="sl-SI" dirty="0"/>
              <a:t>B</a:t>
            </a:r>
            <a:r>
              <a:rPr lang="sl-SI" dirty="0" smtClean="0"/>
              <a:t>USINESS CASE</a:t>
            </a:r>
            <a:endParaRPr lang="en-GB" dirty="0"/>
          </a:p>
        </p:txBody>
      </p:sp>
      <p:graphicFrame>
        <p:nvGraphicFramePr>
          <p:cNvPr id="4" name="Ograda vsebine 3"/>
          <p:cNvGraphicFramePr>
            <a:graphicFrameLocks noGrp="1"/>
          </p:cNvGraphicFramePr>
          <p:nvPr>
            <p:ph sz="quarter" idx="1"/>
            <p:extLst>
              <p:ext uri="{D42A27DB-BD31-4B8C-83A1-F6EECF244321}">
                <p14:modId xmlns:p14="http://schemas.microsoft.com/office/powerpoint/2010/main" val="2919094276"/>
              </p:ext>
            </p:extLst>
          </p:nvPr>
        </p:nvGraphicFramePr>
        <p:xfrm>
          <a:off x="457200" y="1340768"/>
          <a:ext cx="7571184" cy="5133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8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7772400" cy="1143000"/>
          </a:xfrm>
        </p:spPr>
        <p:txBody>
          <a:bodyPr>
            <a:normAutofit/>
          </a:bodyPr>
          <a:lstStyle/>
          <a:p>
            <a:pPr>
              <a:defRPr/>
            </a:pPr>
            <a:r>
              <a:rPr lang="en-GB" sz="3600" dirty="0" smtClean="0"/>
              <a:t>The </a:t>
            </a:r>
            <a:r>
              <a:rPr lang="en-GB" sz="3600" dirty="0">
                <a:solidFill>
                  <a:srgbClr val="0070C0"/>
                </a:solidFill>
              </a:rPr>
              <a:t>M</a:t>
            </a:r>
            <a:r>
              <a:rPr lang="en-GB" sz="3600" dirty="0" smtClean="0">
                <a:solidFill>
                  <a:srgbClr val="0070C0"/>
                </a:solidFill>
              </a:rPr>
              <a:t>oral </a:t>
            </a:r>
            <a:r>
              <a:rPr lang="en-GB" sz="3600" dirty="0" smtClean="0"/>
              <a:t>Case</a:t>
            </a:r>
            <a:endParaRPr lang="en-GB" sz="3600" dirty="0"/>
          </a:p>
        </p:txBody>
      </p:sp>
      <p:sp>
        <p:nvSpPr>
          <p:cNvPr id="3" name="Content Placeholder 2"/>
          <p:cNvSpPr>
            <a:spLocks noGrp="1"/>
          </p:cNvSpPr>
          <p:nvPr>
            <p:ph idx="1"/>
          </p:nvPr>
        </p:nvSpPr>
        <p:spPr>
          <a:xfrm>
            <a:off x="685800" y="1341438"/>
            <a:ext cx="7772400" cy="4754562"/>
          </a:xfrm>
        </p:spPr>
        <p:txBody>
          <a:bodyPr>
            <a:normAutofit/>
          </a:bodyPr>
          <a:lstStyle/>
          <a:p>
            <a:pPr>
              <a:lnSpc>
                <a:spcPct val="120000"/>
              </a:lnSpc>
              <a:defRPr/>
            </a:pPr>
            <a:r>
              <a:rPr lang="en-GB" dirty="0" smtClean="0"/>
              <a:t>Whatever </a:t>
            </a:r>
            <a:r>
              <a:rPr lang="en-GB" dirty="0"/>
              <a:t>the aims of your organisation, there </a:t>
            </a:r>
            <a:r>
              <a:rPr lang="en-GB" dirty="0" smtClean="0"/>
              <a:t/>
            </a:r>
            <a:br>
              <a:rPr lang="en-GB" dirty="0" smtClean="0"/>
            </a:br>
            <a:r>
              <a:rPr lang="en-GB" dirty="0" smtClean="0"/>
              <a:t>will </a:t>
            </a:r>
            <a:r>
              <a:rPr lang="en-GB" dirty="0"/>
              <a:t>be a moral case for ensuring equality </a:t>
            </a:r>
            <a:r>
              <a:rPr lang="en-GB" dirty="0" smtClean="0"/>
              <a:t>of </a:t>
            </a:r>
            <a:br>
              <a:rPr lang="en-GB" dirty="0" smtClean="0"/>
            </a:br>
            <a:r>
              <a:rPr lang="en-GB" dirty="0" smtClean="0"/>
              <a:t>opportunity </a:t>
            </a:r>
            <a:r>
              <a:rPr lang="en-GB" dirty="0"/>
              <a:t>for </a:t>
            </a:r>
            <a:r>
              <a:rPr lang="en-GB" dirty="0" smtClean="0"/>
              <a:t>staff and </a:t>
            </a:r>
            <a:r>
              <a:rPr lang="sl-SI" dirty="0"/>
              <a:t> </a:t>
            </a:r>
            <a:r>
              <a:rPr lang="en-GB" dirty="0" smtClean="0"/>
              <a:t>equality </a:t>
            </a:r>
            <a:r>
              <a:rPr lang="en-GB" dirty="0"/>
              <a:t>of access for </a:t>
            </a:r>
            <a:r>
              <a:rPr lang="en-GB" dirty="0" smtClean="0"/>
              <a:t>service </a:t>
            </a:r>
            <a:r>
              <a:rPr lang="en-GB" dirty="0"/>
              <a:t>users.</a:t>
            </a:r>
          </a:p>
          <a:p>
            <a:pPr>
              <a:lnSpc>
                <a:spcPct val="120000"/>
              </a:lnSpc>
              <a:defRPr/>
            </a:pPr>
            <a:r>
              <a:rPr lang="en-GB" dirty="0"/>
              <a:t>Equality of opportunity and equality of access to services is one of the fundamental </a:t>
            </a:r>
            <a:r>
              <a:rPr lang="en-GB" dirty="0" smtClean="0"/>
              <a:t>building blocks </a:t>
            </a:r>
            <a:r>
              <a:rPr lang="en-GB" dirty="0"/>
              <a:t>for </a:t>
            </a:r>
            <a:r>
              <a:rPr lang="en-GB" dirty="0" smtClean="0"/>
              <a:t>organisations</a:t>
            </a:r>
            <a:r>
              <a:rPr lang="en-GB" dirty="0"/>
              <a:t>. Not only is it the right thing to do but it is </a:t>
            </a:r>
            <a:r>
              <a:rPr lang="en-GB" dirty="0" smtClean="0"/>
              <a:t>also underpinned </a:t>
            </a:r>
            <a:r>
              <a:rPr lang="en-GB" dirty="0"/>
              <a:t>by the values and objectives of </a:t>
            </a:r>
            <a:r>
              <a:rPr lang="sl-SI" dirty="0" err="1" smtClean="0"/>
              <a:t>an</a:t>
            </a:r>
            <a:r>
              <a:rPr lang="sl-SI" dirty="0" smtClean="0"/>
              <a:t> </a:t>
            </a:r>
            <a:r>
              <a:rPr lang="en-GB" dirty="0" smtClean="0"/>
              <a:t>organisation.</a:t>
            </a:r>
            <a:endParaRPr lang="en-GB" dirty="0"/>
          </a:p>
        </p:txBody>
      </p:sp>
      <p:pic>
        <p:nvPicPr>
          <p:cNvPr id="614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8104" y="14331"/>
            <a:ext cx="1524871" cy="147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95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7772400" cy="1143000"/>
          </a:xfrm>
        </p:spPr>
        <p:txBody>
          <a:bodyPr>
            <a:normAutofit/>
          </a:bodyPr>
          <a:lstStyle/>
          <a:p>
            <a:pPr>
              <a:defRPr/>
            </a:pPr>
            <a:r>
              <a:rPr lang="en-GB" sz="4000" dirty="0"/>
              <a:t>The </a:t>
            </a:r>
            <a:r>
              <a:rPr lang="en-GB" sz="4000" dirty="0" smtClean="0">
                <a:solidFill>
                  <a:srgbClr val="0070C0"/>
                </a:solidFill>
              </a:rPr>
              <a:t>Legal </a:t>
            </a:r>
            <a:r>
              <a:rPr lang="en-GB" sz="4000" dirty="0"/>
              <a:t>C</a:t>
            </a:r>
            <a:r>
              <a:rPr lang="en-GB" sz="4000" dirty="0" smtClean="0"/>
              <a:t>ase</a:t>
            </a:r>
            <a:endParaRPr lang="en-GB" dirty="0"/>
          </a:p>
        </p:txBody>
      </p:sp>
      <p:sp>
        <p:nvSpPr>
          <p:cNvPr id="3" name="Content Placeholder 2"/>
          <p:cNvSpPr>
            <a:spLocks noGrp="1"/>
          </p:cNvSpPr>
          <p:nvPr>
            <p:ph idx="1"/>
          </p:nvPr>
        </p:nvSpPr>
        <p:spPr>
          <a:xfrm>
            <a:off x="395288" y="1412875"/>
            <a:ext cx="7632700" cy="4032250"/>
          </a:xfrm>
        </p:spPr>
        <p:txBody>
          <a:bodyPr>
            <a:normAutofit lnSpcReduction="10000"/>
          </a:bodyPr>
          <a:lstStyle/>
          <a:p>
            <a:pPr>
              <a:lnSpc>
                <a:spcPct val="110000"/>
              </a:lnSpc>
              <a:defRPr/>
            </a:pPr>
            <a:r>
              <a:rPr lang="en-GB" dirty="0" smtClean="0"/>
              <a:t>Legislation </a:t>
            </a:r>
            <a:r>
              <a:rPr lang="en-GB" dirty="0"/>
              <a:t>provides the basis </a:t>
            </a:r>
            <a:r>
              <a:rPr lang="en-GB" dirty="0" smtClean="0"/>
              <a:t>for</a:t>
            </a:r>
            <a:br>
              <a:rPr lang="en-GB" dirty="0" smtClean="0"/>
            </a:br>
            <a:r>
              <a:rPr lang="en-GB" dirty="0" smtClean="0"/>
              <a:t>ideas </a:t>
            </a:r>
            <a:r>
              <a:rPr lang="en-GB" dirty="0"/>
              <a:t>and practices of equal </a:t>
            </a:r>
            <a:r>
              <a:rPr lang="en-GB" dirty="0" smtClean="0"/>
              <a:t>opportunities</a:t>
            </a:r>
            <a:r>
              <a:rPr lang="en-GB" dirty="0"/>
              <a:t>. </a:t>
            </a:r>
            <a:r>
              <a:rPr lang="en-GB" dirty="0" smtClean="0"/>
              <a:t/>
            </a:r>
            <a:br>
              <a:rPr lang="en-GB" dirty="0" smtClean="0"/>
            </a:br>
            <a:r>
              <a:rPr lang="en-GB" sz="1000" dirty="0" smtClean="0"/>
              <a:t/>
            </a:r>
            <a:br>
              <a:rPr lang="en-GB" sz="1000" dirty="0" smtClean="0"/>
            </a:br>
            <a:r>
              <a:rPr lang="en-GB" dirty="0" smtClean="0"/>
              <a:t>Despite general </a:t>
            </a:r>
            <a:r>
              <a:rPr lang="en-GB" dirty="0"/>
              <a:t>acceptance of the </a:t>
            </a:r>
            <a:r>
              <a:rPr lang="en-GB" dirty="0" smtClean="0"/>
              <a:t>principles</a:t>
            </a:r>
            <a:br>
              <a:rPr lang="en-GB" dirty="0" smtClean="0"/>
            </a:br>
            <a:r>
              <a:rPr lang="en-GB" dirty="0" smtClean="0"/>
              <a:t>of equality </a:t>
            </a:r>
            <a:r>
              <a:rPr lang="en-GB" dirty="0"/>
              <a:t>as a norm within our society, </a:t>
            </a:r>
            <a:r>
              <a:rPr lang="en-GB" dirty="0" smtClean="0"/>
              <a:t/>
            </a:r>
            <a:br>
              <a:rPr lang="en-GB" dirty="0" smtClean="0"/>
            </a:br>
            <a:r>
              <a:rPr lang="en-GB" dirty="0" smtClean="0"/>
              <a:t>discrimination persists.</a:t>
            </a:r>
          </a:p>
          <a:p>
            <a:pPr>
              <a:lnSpc>
                <a:spcPct val="110000"/>
              </a:lnSpc>
              <a:defRPr/>
            </a:pPr>
            <a:r>
              <a:rPr lang="en-GB" dirty="0" smtClean="0"/>
              <a:t>Laws </a:t>
            </a:r>
            <a:r>
              <a:rPr lang="en-GB" dirty="0"/>
              <a:t>exist because discrimination </a:t>
            </a:r>
            <a:r>
              <a:rPr lang="en-GB" dirty="0" smtClean="0"/>
              <a:t>has occurred </a:t>
            </a:r>
            <a:r>
              <a:rPr lang="en-GB" dirty="0"/>
              <a:t>and continues to occur. </a:t>
            </a:r>
            <a:endParaRPr lang="en-GB" dirty="0" smtClean="0"/>
          </a:p>
          <a:p>
            <a:pPr>
              <a:lnSpc>
                <a:spcPct val="110000"/>
              </a:lnSpc>
              <a:defRPr/>
            </a:pPr>
            <a:r>
              <a:rPr lang="en-GB" dirty="0" smtClean="0"/>
              <a:t>The elimination </a:t>
            </a:r>
            <a:r>
              <a:rPr lang="en-GB" dirty="0"/>
              <a:t>and prevention of discrimination is a necessary precursor to achieving equality.</a:t>
            </a:r>
          </a:p>
        </p:txBody>
      </p:sp>
      <p:pic>
        <p:nvPicPr>
          <p:cNvPr id="71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7125"/>
            <a:ext cx="20907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92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836613"/>
            <a:ext cx="7772400" cy="1470025"/>
          </a:xfrm>
        </p:spPr>
        <p:txBody>
          <a:bodyPr/>
          <a:lstStyle/>
          <a:p>
            <a:r>
              <a:rPr lang="en-GB" altLang="en-US" b="1" smtClean="0"/>
              <a:t>Types of Discrimination</a:t>
            </a:r>
          </a:p>
        </p:txBody>
      </p:sp>
      <p:pic>
        <p:nvPicPr>
          <p:cNvPr id="512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492375"/>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54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650" y="333375"/>
            <a:ext cx="7772400" cy="863600"/>
          </a:xfrm>
        </p:spPr>
        <p:txBody>
          <a:bodyPr/>
          <a:lstStyle/>
          <a:p>
            <a:r>
              <a:rPr lang="en-US" altLang="en-US" sz="3600" smtClean="0"/>
              <a:t>Types of discrimination</a:t>
            </a:r>
          </a:p>
        </p:txBody>
      </p:sp>
      <p:sp>
        <p:nvSpPr>
          <p:cNvPr id="4" name="Content Placeholder 3"/>
          <p:cNvSpPr>
            <a:spLocks noGrp="1"/>
          </p:cNvSpPr>
          <p:nvPr>
            <p:ph sz="half" idx="2"/>
          </p:nvPr>
        </p:nvSpPr>
        <p:spPr>
          <a:xfrm>
            <a:off x="827088" y="1628775"/>
            <a:ext cx="7626350" cy="4114800"/>
          </a:xfrm>
        </p:spPr>
        <p:txBody>
          <a:bodyPr>
            <a:normAutofit/>
          </a:bodyPr>
          <a:lstStyle/>
          <a:p>
            <a:pPr marL="0" indent="0">
              <a:lnSpc>
                <a:spcPct val="120000"/>
              </a:lnSpc>
              <a:buFontTx/>
              <a:buNone/>
              <a:defRPr/>
            </a:pPr>
            <a:r>
              <a:rPr lang="en-US" b="1" dirty="0" smtClean="0">
                <a:solidFill>
                  <a:srgbClr val="0070C0"/>
                </a:solidFill>
              </a:rPr>
              <a:t>Direct discrimination  </a:t>
            </a:r>
          </a:p>
          <a:p>
            <a:pPr>
              <a:lnSpc>
                <a:spcPct val="120000"/>
              </a:lnSpc>
              <a:defRPr/>
            </a:pPr>
            <a:r>
              <a:rPr lang="en-US" dirty="0" smtClean="0"/>
              <a:t>This applies to all protected characteristics. It is treating someone less favorably than another person because of a protected characteristic that they have. For example, it is refusing to employ an individual because they are a </a:t>
            </a:r>
            <a:r>
              <a:rPr lang="sl-SI" dirty="0" err="1" smtClean="0"/>
              <a:t>Muslim</a:t>
            </a:r>
            <a:r>
              <a:rPr lang="en-US" dirty="0" smtClean="0"/>
              <a:t>.</a:t>
            </a:r>
          </a:p>
          <a:p>
            <a:pPr>
              <a:defRPr/>
            </a:pPr>
            <a:endParaRPr lang="en-US" dirty="0"/>
          </a:p>
        </p:txBody>
      </p:sp>
    </p:spTree>
    <p:extLst>
      <p:ext uri="{BB962C8B-B14F-4D97-AF65-F5344CB8AC3E}">
        <p14:creationId xmlns:p14="http://schemas.microsoft.com/office/powerpoint/2010/main" val="3436042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b="1" smtClean="0"/>
              <a:t>Direct discrimination</a:t>
            </a:r>
          </a:p>
        </p:txBody>
      </p:sp>
      <p:sp>
        <p:nvSpPr>
          <p:cNvPr id="6147" name="Content Placeholder 2"/>
          <p:cNvSpPr>
            <a:spLocks noGrp="1"/>
          </p:cNvSpPr>
          <p:nvPr>
            <p:ph sz="half" idx="1"/>
          </p:nvPr>
        </p:nvSpPr>
        <p:spPr>
          <a:xfrm>
            <a:off x="684213" y="1700213"/>
            <a:ext cx="3810000" cy="4114800"/>
          </a:xfrm>
        </p:spPr>
        <p:txBody>
          <a:bodyPr/>
          <a:lstStyle/>
          <a:p>
            <a:r>
              <a:rPr lang="en-GB" altLang="en-US" smtClean="0"/>
              <a:t>A social care organisation does not accept someone as a client because they are a disabled person with a particular mental health condition.</a:t>
            </a:r>
          </a:p>
        </p:txBody>
      </p:sp>
      <p:pic>
        <p:nvPicPr>
          <p:cNvPr id="61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133600"/>
            <a:ext cx="28575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06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650" y="1557338"/>
            <a:ext cx="7486650" cy="4114800"/>
          </a:xfrm>
        </p:spPr>
        <p:txBody>
          <a:bodyPr>
            <a:normAutofit lnSpcReduction="10000"/>
          </a:bodyPr>
          <a:lstStyle/>
          <a:p>
            <a:pPr marL="0" indent="0">
              <a:lnSpc>
                <a:spcPct val="120000"/>
              </a:lnSpc>
              <a:buFontTx/>
              <a:buNone/>
              <a:defRPr/>
            </a:pPr>
            <a:r>
              <a:rPr lang="en-US" dirty="0" smtClean="0"/>
              <a:t>Indirect </a:t>
            </a:r>
            <a:r>
              <a:rPr lang="en-US" dirty="0"/>
              <a:t>discrimination occurs when:</a:t>
            </a:r>
          </a:p>
          <a:p>
            <a:pPr>
              <a:lnSpc>
                <a:spcPct val="120000"/>
              </a:lnSpc>
              <a:defRPr/>
            </a:pPr>
            <a:r>
              <a:rPr lang="en-US" dirty="0"/>
              <a:t>a provision, criterion or practice is applied to all, </a:t>
            </a:r>
            <a:r>
              <a:rPr lang="en-US" b="1" dirty="0"/>
              <a:t>and</a:t>
            </a:r>
            <a:r>
              <a:rPr lang="en-US" dirty="0"/>
              <a:t>:</a:t>
            </a:r>
          </a:p>
          <a:p>
            <a:pPr>
              <a:lnSpc>
                <a:spcPct val="120000"/>
              </a:lnSpc>
              <a:defRPr/>
            </a:pPr>
            <a:r>
              <a:rPr lang="en-US" dirty="0"/>
              <a:t>it puts a group with a protected characteristic at a disadvantage when compared with another group</a:t>
            </a:r>
          </a:p>
          <a:p>
            <a:pPr>
              <a:lnSpc>
                <a:spcPct val="120000"/>
              </a:lnSpc>
              <a:defRPr/>
            </a:pPr>
            <a:r>
              <a:rPr lang="en-US" dirty="0"/>
              <a:t>an individual is put at a disadvantage</a:t>
            </a:r>
          </a:p>
          <a:p>
            <a:pPr>
              <a:lnSpc>
                <a:spcPct val="120000"/>
              </a:lnSpc>
              <a:defRPr/>
            </a:pPr>
            <a:r>
              <a:rPr lang="en-US" dirty="0"/>
              <a:t>the employer cannot show it to be a proportionate means of achieving a legitimate aim.</a:t>
            </a:r>
          </a:p>
          <a:p>
            <a:pPr>
              <a:defRPr/>
            </a:pPr>
            <a:endParaRPr lang="en-US" dirty="0"/>
          </a:p>
        </p:txBody>
      </p:sp>
      <p:sp>
        <p:nvSpPr>
          <p:cNvPr id="10243" name="Title 1"/>
          <p:cNvSpPr>
            <a:spLocks noGrp="1"/>
          </p:cNvSpPr>
          <p:nvPr>
            <p:ph type="title"/>
          </p:nvPr>
        </p:nvSpPr>
        <p:spPr>
          <a:xfrm>
            <a:off x="755650" y="333375"/>
            <a:ext cx="7772400" cy="863600"/>
          </a:xfrm>
        </p:spPr>
        <p:txBody>
          <a:bodyPr/>
          <a:lstStyle/>
          <a:p>
            <a:pPr marL="0" indent="0">
              <a:defRPr/>
            </a:pPr>
            <a:r>
              <a:rPr lang="en-US" sz="3600" b="1" dirty="0">
                <a:solidFill>
                  <a:srgbClr val="0070C0"/>
                </a:solidFill>
              </a:rPr>
              <a:t>Indirect discrimination  </a:t>
            </a:r>
          </a:p>
        </p:txBody>
      </p:sp>
    </p:spTree>
    <p:extLst>
      <p:ext uri="{BB962C8B-B14F-4D97-AF65-F5344CB8AC3E}">
        <p14:creationId xmlns:p14="http://schemas.microsoft.com/office/powerpoint/2010/main" val="3706486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altLang="en-US" b="1" smtClean="0"/>
              <a:t>Indirect discrimination</a:t>
            </a:r>
          </a:p>
        </p:txBody>
      </p:sp>
      <p:sp>
        <p:nvSpPr>
          <p:cNvPr id="6" name="Content Placeholder 5"/>
          <p:cNvSpPr>
            <a:spLocks noGrp="1"/>
          </p:cNvSpPr>
          <p:nvPr>
            <p:ph idx="1"/>
          </p:nvPr>
        </p:nvSpPr>
        <p:spPr>
          <a:xfrm>
            <a:off x="685800" y="1557338"/>
            <a:ext cx="7486600" cy="4319934"/>
          </a:xfrm>
        </p:spPr>
        <p:txBody>
          <a:bodyPr>
            <a:noAutofit/>
          </a:bodyPr>
          <a:lstStyle/>
          <a:p>
            <a:r>
              <a:rPr lang="sl-SI" sz="2200" dirty="0" err="1" smtClean="0"/>
              <a:t>The</a:t>
            </a:r>
            <a:r>
              <a:rPr lang="sl-SI" sz="2200" dirty="0" smtClean="0"/>
              <a:t> </a:t>
            </a:r>
            <a:r>
              <a:rPr lang="sl-SI" sz="2200" dirty="0" err="1" smtClean="0"/>
              <a:t>owner</a:t>
            </a:r>
            <a:r>
              <a:rPr lang="sl-SI" sz="2200" dirty="0" smtClean="0"/>
              <a:t> </a:t>
            </a:r>
            <a:r>
              <a:rPr lang="sl-SI" sz="2200" dirty="0" err="1" smtClean="0"/>
              <a:t>of</a:t>
            </a:r>
            <a:r>
              <a:rPr lang="sl-SI" sz="2200" dirty="0" smtClean="0"/>
              <a:t> a </a:t>
            </a:r>
            <a:r>
              <a:rPr lang="sl-SI" sz="2200" dirty="0" err="1" smtClean="0"/>
              <a:t>restaurant</a:t>
            </a:r>
            <a:r>
              <a:rPr lang="sl-SI" sz="2200" dirty="0" smtClean="0"/>
              <a:t> </a:t>
            </a:r>
            <a:r>
              <a:rPr lang="sl-SI" sz="2200" dirty="0" err="1" smtClean="0"/>
              <a:t>asks</a:t>
            </a:r>
            <a:r>
              <a:rPr lang="sl-SI" sz="2200" dirty="0" smtClean="0"/>
              <a:t> </a:t>
            </a:r>
            <a:r>
              <a:rPr lang="sl-SI" sz="2200" dirty="0" err="1" smtClean="0"/>
              <a:t>the</a:t>
            </a:r>
            <a:r>
              <a:rPr lang="sl-SI" sz="2200" dirty="0" smtClean="0"/>
              <a:t> </a:t>
            </a:r>
            <a:r>
              <a:rPr lang="sl-SI" sz="2200" dirty="0" err="1" smtClean="0"/>
              <a:t>job</a:t>
            </a:r>
            <a:r>
              <a:rPr lang="sl-SI" sz="2200" dirty="0" smtClean="0"/>
              <a:t> </a:t>
            </a:r>
            <a:r>
              <a:rPr lang="sl-SI" sz="2200" dirty="0" err="1" smtClean="0"/>
              <a:t>candidates</a:t>
            </a:r>
            <a:r>
              <a:rPr lang="sl-SI" sz="2200" dirty="0" smtClean="0"/>
              <a:t> to </a:t>
            </a:r>
            <a:r>
              <a:rPr lang="sl-SI" sz="2200" dirty="0" err="1" smtClean="0"/>
              <a:t>provide</a:t>
            </a:r>
            <a:r>
              <a:rPr lang="sl-SI" sz="2200" dirty="0" smtClean="0"/>
              <a:t> a </a:t>
            </a:r>
            <a:r>
              <a:rPr lang="sl-SI" sz="2200" dirty="0" err="1" smtClean="0"/>
              <a:t>document</a:t>
            </a:r>
            <a:r>
              <a:rPr lang="sl-SI" sz="2200" dirty="0" smtClean="0"/>
              <a:t> on </a:t>
            </a:r>
            <a:r>
              <a:rPr lang="sl-SI" sz="2200" dirty="0" err="1" smtClean="0"/>
              <a:t>finished</a:t>
            </a:r>
            <a:r>
              <a:rPr lang="sl-SI" sz="2200" dirty="0" smtClean="0"/>
              <a:t> </a:t>
            </a:r>
            <a:r>
              <a:rPr lang="sl-SI" sz="2200" dirty="0" err="1" smtClean="0"/>
              <a:t>education</a:t>
            </a:r>
            <a:r>
              <a:rPr lang="sl-SI" sz="2200" dirty="0" smtClean="0"/>
              <a:t> in </a:t>
            </a:r>
            <a:r>
              <a:rPr lang="sl-SI" sz="2200" dirty="0" err="1" smtClean="0"/>
              <a:t>Slovenia</a:t>
            </a:r>
            <a:r>
              <a:rPr lang="sl-SI" sz="2200" dirty="0" smtClean="0"/>
              <a:t> </a:t>
            </a:r>
            <a:r>
              <a:rPr lang="sl-SI" sz="2200" dirty="0" err="1" smtClean="0"/>
              <a:t>and</a:t>
            </a:r>
            <a:r>
              <a:rPr lang="sl-SI" sz="2200" dirty="0" smtClean="0"/>
              <a:t> a </a:t>
            </a:r>
            <a:r>
              <a:rPr lang="sl-SI" sz="2200" dirty="0" err="1" smtClean="0"/>
              <a:t>certificate</a:t>
            </a:r>
            <a:r>
              <a:rPr lang="sl-SI" sz="2200" dirty="0" smtClean="0"/>
              <a:t> on </a:t>
            </a:r>
            <a:r>
              <a:rPr lang="sl-SI" sz="2200" dirty="0" err="1" smtClean="0"/>
              <a:t>excelent</a:t>
            </a:r>
            <a:r>
              <a:rPr lang="sl-SI" sz="2200" dirty="0" smtClean="0"/>
              <a:t> </a:t>
            </a:r>
            <a:r>
              <a:rPr lang="sl-SI" sz="2200" dirty="0" err="1" smtClean="0"/>
              <a:t>verbal</a:t>
            </a:r>
            <a:r>
              <a:rPr lang="sl-SI" sz="2200" dirty="0" smtClean="0"/>
              <a:t> </a:t>
            </a:r>
            <a:r>
              <a:rPr lang="sl-SI" sz="2200" dirty="0" err="1" smtClean="0"/>
              <a:t>and</a:t>
            </a:r>
            <a:r>
              <a:rPr lang="sl-SI" sz="2200" dirty="0" smtClean="0"/>
              <a:t> </a:t>
            </a:r>
            <a:r>
              <a:rPr lang="sl-SI" sz="2200" dirty="0" err="1" smtClean="0"/>
              <a:t>written</a:t>
            </a:r>
            <a:r>
              <a:rPr lang="sl-SI" sz="2200" dirty="0" smtClean="0"/>
              <a:t> </a:t>
            </a:r>
            <a:r>
              <a:rPr lang="sl-SI" sz="2200" dirty="0" err="1" smtClean="0"/>
              <a:t>use</a:t>
            </a:r>
            <a:r>
              <a:rPr lang="sl-SI" sz="2200" dirty="0" smtClean="0"/>
              <a:t> </a:t>
            </a:r>
            <a:r>
              <a:rPr lang="sl-SI" sz="2200" dirty="0" err="1" smtClean="0"/>
              <a:t>of</a:t>
            </a:r>
            <a:r>
              <a:rPr lang="sl-SI" sz="2200" dirty="0" smtClean="0"/>
              <a:t> </a:t>
            </a:r>
            <a:r>
              <a:rPr lang="sl-SI" sz="2200" dirty="0" err="1" smtClean="0"/>
              <a:t>Slovenian</a:t>
            </a:r>
            <a:r>
              <a:rPr lang="sl-SI" sz="2200" dirty="0" smtClean="0"/>
              <a:t> </a:t>
            </a:r>
            <a:r>
              <a:rPr lang="sl-SI" sz="2200" dirty="0" err="1" smtClean="0"/>
              <a:t>language</a:t>
            </a:r>
            <a:r>
              <a:rPr lang="sl-SI" sz="2200" dirty="0" smtClean="0"/>
              <a:t>. </a:t>
            </a:r>
          </a:p>
          <a:p>
            <a:endParaRPr lang="sl-SI" sz="2200" dirty="0" smtClean="0"/>
          </a:p>
          <a:p>
            <a:r>
              <a:rPr lang="sl-SI" sz="2200" dirty="0" smtClean="0"/>
              <a:t>Both </a:t>
            </a:r>
            <a:r>
              <a:rPr lang="sl-SI" sz="2200" dirty="0" err="1" smtClean="0"/>
              <a:t>conditions</a:t>
            </a:r>
            <a:r>
              <a:rPr lang="sl-SI" sz="2200" dirty="0" smtClean="0"/>
              <a:t> (</a:t>
            </a:r>
            <a:r>
              <a:rPr lang="sl-SI" sz="2200" dirty="0" err="1" smtClean="0"/>
              <a:t>seemingly</a:t>
            </a:r>
            <a:r>
              <a:rPr lang="sl-SI" sz="2200" dirty="0" smtClean="0"/>
              <a:t> </a:t>
            </a:r>
            <a:r>
              <a:rPr lang="sl-SI" sz="2200" dirty="0" err="1" smtClean="0"/>
              <a:t>neutral</a:t>
            </a:r>
            <a:r>
              <a:rPr lang="sl-SI" sz="2200" dirty="0" smtClean="0"/>
              <a:t> to </a:t>
            </a:r>
            <a:r>
              <a:rPr lang="sl-SI" sz="2200" dirty="0" err="1" smtClean="0"/>
              <a:t>candidate</a:t>
            </a:r>
            <a:r>
              <a:rPr lang="sl-SI" sz="2200" dirty="0" smtClean="0"/>
              <a:t>‘s </a:t>
            </a:r>
            <a:r>
              <a:rPr lang="sl-SI" sz="2200" dirty="0" err="1" smtClean="0"/>
              <a:t>ethnicity</a:t>
            </a:r>
            <a:r>
              <a:rPr lang="sl-SI" sz="2200" dirty="0" smtClean="0"/>
              <a:t>) are used </a:t>
            </a:r>
            <a:r>
              <a:rPr lang="sl-SI" sz="2200" dirty="0" err="1" smtClean="0"/>
              <a:t>the</a:t>
            </a:r>
            <a:r>
              <a:rPr lang="sl-SI" sz="2200" dirty="0" smtClean="0"/>
              <a:t> same </a:t>
            </a:r>
            <a:r>
              <a:rPr lang="sl-SI" sz="2200" dirty="0" err="1" smtClean="0"/>
              <a:t>for</a:t>
            </a:r>
            <a:r>
              <a:rPr lang="sl-SI" sz="2200" dirty="0" smtClean="0"/>
              <a:t> </a:t>
            </a:r>
            <a:r>
              <a:rPr lang="sl-SI" sz="2200" dirty="0" err="1" smtClean="0"/>
              <a:t>everyone</a:t>
            </a:r>
            <a:r>
              <a:rPr lang="sl-SI" sz="2200" dirty="0" smtClean="0"/>
              <a:t>, </a:t>
            </a:r>
            <a:r>
              <a:rPr lang="sl-SI" sz="2200" dirty="0" err="1" smtClean="0"/>
              <a:t>but</a:t>
            </a:r>
            <a:r>
              <a:rPr lang="sl-SI" sz="2200" dirty="0" smtClean="0"/>
              <a:t> </a:t>
            </a:r>
            <a:r>
              <a:rPr lang="sl-SI" sz="2200" dirty="0" err="1" smtClean="0"/>
              <a:t>can</a:t>
            </a:r>
            <a:r>
              <a:rPr lang="sl-SI" sz="2200" dirty="0" smtClean="0"/>
              <a:t> </a:t>
            </a:r>
            <a:r>
              <a:rPr lang="sl-SI" sz="2200" dirty="0" err="1" smtClean="0"/>
              <a:t>have</a:t>
            </a:r>
            <a:r>
              <a:rPr lang="sl-SI" sz="2200" dirty="0" smtClean="0"/>
              <a:t> </a:t>
            </a:r>
            <a:r>
              <a:rPr lang="sl-SI" sz="2200" dirty="0" err="1" smtClean="0"/>
              <a:t>an</a:t>
            </a:r>
            <a:r>
              <a:rPr lang="sl-SI" sz="2200" dirty="0" smtClean="0"/>
              <a:t> </a:t>
            </a:r>
            <a:r>
              <a:rPr lang="sl-SI" sz="2200" dirty="0" err="1" smtClean="0"/>
              <a:t>effect</a:t>
            </a:r>
            <a:r>
              <a:rPr lang="sl-SI" sz="2200" dirty="0" smtClean="0"/>
              <a:t> </a:t>
            </a:r>
            <a:r>
              <a:rPr lang="sl-SI" sz="2200" dirty="0" err="1" smtClean="0"/>
              <a:t>for</a:t>
            </a:r>
            <a:r>
              <a:rPr lang="sl-SI" sz="2200" dirty="0" smtClean="0"/>
              <a:t> </a:t>
            </a:r>
            <a:r>
              <a:rPr lang="sl-SI" sz="2200" dirty="0" err="1" smtClean="0"/>
              <a:t>excluding</a:t>
            </a:r>
            <a:r>
              <a:rPr lang="sl-SI" sz="2200" dirty="0" smtClean="0"/>
              <a:t> </a:t>
            </a:r>
            <a:r>
              <a:rPr lang="sl-SI" sz="2200" dirty="0" err="1" smtClean="0"/>
              <a:t>foreigners</a:t>
            </a:r>
            <a:r>
              <a:rPr lang="sl-SI" sz="2200" dirty="0" smtClean="0"/>
              <a:t> </a:t>
            </a:r>
            <a:r>
              <a:rPr lang="sl-SI" sz="2200" dirty="0" err="1" smtClean="0"/>
              <a:t>and</a:t>
            </a:r>
            <a:r>
              <a:rPr lang="sl-SI" sz="2200" dirty="0" smtClean="0"/>
              <a:t> </a:t>
            </a:r>
            <a:r>
              <a:rPr lang="sl-SI" sz="2200" dirty="0" err="1" smtClean="0"/>
              <a:t>citizens</a:t>
            </a:r>
            <a:r>
              <a:rPr lang="sl-SI" sz="2200" dirty="0" smtClean="0"/>
              <a:t> </a:t>
            </a:r>
            <a:r>
              <a:rPr lang="sl-SI" sz="2200" dirty="0" err="1" smtClean="0"/>
              <a:t>of</a:t>
            </a:r>
            <a:r>
              <a:rPr lang="sl-SI" sz="2200" dirty="0" smtClean="0"/>
              <a:t> </a:t>
            </a:r>
            <a:r>
              <a:rPr lang="sl-SI" sz="2200" dirty="0" err="1" smtClean="0"/>
              <a:t>non</a:t>
            </a:r>
            <a:r>
              <a:rPr lang="sl-SI" sz="2200" dirty="0" smtClean="0"/>
              <a:t>-</a:t>
            </a:r>
            <a:r>
              <a:rPr lang="sl-SI" sz="2200" dirty="0" err="1" smtClean="0"/>
              <a:t>Slovenian</a:t>
            </a:r>
            <a:r>
              <a:rPr lang="sl-SI" sz="2200" dirty="0" smtClean="0"/>
              <a:t> </a:t>
            </a:r>
            <a:r>
              <a:rPr lang="sl-SI" sz="2200" dirty="0" err="1" smtClean="0"/>
              <a:t>origin</a:t>
            </a:r>
            <a:r>
              <a:rPr lang="sl-SI" sz="2200" dirty="0" smtClean="0"/>
              <a:t>. </a:t>
            </a:r>
            <a:r>
              <a:rPr lang="sl-SI" sz="2200" dirty="0" err="1" smtClean="0"/>
              <a:t>The</a:t>
            </a:r>
            <a:r>
              <a:rPr lang="sl-SI" sz="2200" dirty="0" smtClean="0"/>
              <a:t> </a:t>
            </a:r>
            <a:r>
              <a:rPr lang="sl-SI" sz="2200" dirty="0" err="1" smtClean="0"/>
              <a:t>condition</a:t>
            </a:r>
            <a:r>
              <a:rPr lang="sl-SI" sz="2200" dirty="0" smtClean="0"/>
              <a:t> </a:t>
            </a:r>
            <a:r>
              <a:rPr lang="sl-SI" sz="2200" dirty="0" err="1" smtClean="0"/>
              <a:t>of</a:t>
            </a:r>
            <a:r>
              <a:rPr lang="sl-SI" sz="2200" dirty="0" smtClean="0"/>
              <a:t>  </a:t>
            </a:r>
            <a:r>
              <a:rPr lang="sl-SI" sz="2200" dirty="0" err="1" smtClean="0"/>
              <a:t>language</a:t>
            </a:r>
            <a:r>
              <a:rPr lang="sl-SI" sz="2200" dirty="0" smtClean="0"/>
              <a:t> is </a:t>
            </a:r>
            <a:r>
              <a:rPr lang="sl-SI" sz="2200" dirty="0" err="1" smtClean="0"/>
              <a:t>dissproportionate</a:t>
            </a:r>
            <a:r>
              <a:rPr lang="sl-SI" sz="2200" dirty="0" smtClean="0"/>
              <a:t> to </a:t>
            </a:r>
            <a:r>
              <a:rPr lang="sl-SI" sz="2200" dirty="0" err="1" smtClean="0"/>
              <a:t>the</a:t>
            </a:r>
            <a:r>
              <a:rPr lang="sl-SI" sz="2200" dirty="0" smtClean="0"/>
              <a:t> </a:t>
            </a:r>
            <a:r>
              <a:rPr lang="sl-SI" sz="2200" dirty="0" err="1" smtClean="0"/>
              <a:t>everyday</a:t>
            </a:r>
            <a:r>
              <a:rPr lang="sl-SI" sz="2200" dirty="0" smtClean="0"/>
              <a:t> </a:t>
            </a:r>
            <a:r>
              <a:rPr lang="sl-SI" sz="2200" dirty="0" err="1" smtClean="0"/>
              <a:t>tasks</a:t>
            </a:r>
            <a:r>
              <a:rPr lang="sl-SI" sz="2200" dirty="0" smtClean="0"/>
              <a:t> </a:t>
            </a:r>
            <a:r>
              <a:rPr lang="sl-SI" sz="2200" dirty="0" err="1" smtClean="0"/>
              <a:t>of</a:t>
            </a:r>
            <a:r>
              <a:rPr lang="sl-SI" sz="2200" dirty="0" smtClean="0"/>
              <a:t> a </a:t>
            </a:r>
            <a:r>
              <a:rPr lang="sl-SI" sz="2200" dirty="0" err="1" smtClean="0"/>
              <a:t>waiter</a:t>
            </a:r>
            <a:r>
              <a:rPr lang="sl-SI" sz="2200" dirty="0" smtClean="0"/>
              <a:t>. </a:t>
            </a:r>
            <a:endParaRPr lang="sl-SI" sz="2200" dirty="0"/>
          </a:p>
        </p:txBody>
      </p:sp>
    </p:spTree>
    <p:extLst>
      <p:ext uri="{BB962C8B-B14F-4D97-AF65-F5344CB8AC3E}">
        <p14:creationId xmlns:p14="http://schemas.microsoft.com/office/powerpoint/2010/main" val="135274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552" y="476672"/>
            <a:ext cx="8280598" cy="896938"/>
          </a:xfrm>
        </p:spPr>
        <p:txBody>
          <a:bodyPr>
            <a:normAutofit fontScale="90000"/>
          </a:bodyPr>
          <a:lstStyle/>
          <a:p>
            <a:r>
              <a:rPr lang="en-US" altLang="en-US" b="1" dirty="0"/>
              <a:t>Failure to provide reasonable accommodation</a:t>
            </a:r>
            <a:endParaRPr lang="en-GB" altLang="en-US" sz="3600" b="1" dirty="0" smtClean="0"/>
          </a:p>
        </p:txBody>
      </p:sp>
      <p:pic>
        <p:nvPicPr>
          <p:cNvPr id="2050" name="Picture 2" descr="C:\Users\Admin\Desktop\guide-dog-walking-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4601" y="2132856"/>
            <a:ext cx="1955833" cy="1459235"/>
          </a:xfrm>
          <a:prstGeom prst="rect">
            <a:avLst/>
          </a:prstGeom>
          <a:noFill/>
          <a:extLst>
            <a:ext uri="{909E8E84-426E-40DD-AFC4-6F175D3DCCD1}">
              <a14:hiddenFill xmlns:a14="http://schemas.microsoft.com/office/drawing/2010/main">
                <a:solidFill>
                  <a:srgbClr val="FFFFFF"/>
                </a:solidFill>
              </a14:hiddenFill>
            </a:ext>
          </a:extLst>
        </p:spPr>
      </p:pic>
      <p:sp>
        <p:nvSpPr>
          <p:cNvPr id="2" name="Ograda vsebine 1"/>
          <p:cNvSpPr>
            <a:spLocks noGrp="1"/>
          </p:cNvSpPr>
          <p:nvPr>
            <p:ph idx="1"/>
          </p:nvPr>
        </p:nvSpPr>
        <p:spPr/>
        <p:txBody>
          <a:bodyPr/>
          <a:lstStyle/>
          <a:p>
            <a:r>
              <a:rPr lang="sl-SI" dirty="0" smtClean="0"/>
              <a:t>A </a:t>
            </a:r>
            <a:r>
              <a:rPr lang="en-US" dirty="0" smtClean="0"/>
              <a:t>blind </a:t>
            </a:r>
            <a:r>
              <a:rPr lang="en-US" dirty="0"/>
              <a:t>person is prevented from entering </a:t>
            </a:r>
            <a:r>
              <a:rPr lang="sl-SI" dirty="0" smtClean="0"/>
              <a:t>a </a:t>
            </a:r>
            <a:r>
              <a:rPr lang="sl-SI" dirty="0" err="1" smtClean="0"/>
              <a:t>cafe</a:t>
            </a:r>
            <a:r>
              <a:rPr lang="sl-SI" dirty="0" smtClean="0"/>
              <a:t> </a:t>
            </a:r>
            <a:r>
              <a:rPr lang="en-US" dirty="0" smtClean="0"/>
              <a:t>with</a:t>
            </a:r>
            <a:r>
              <a:rPr lang="sl-SI" dirty="0" smtClean="0"/>
              <a:t> </a:t>
            </a:r>
            <a:r>
              <a:rPr lang="sl-SI" dirty="0" err="1" smtClean="0"/>
              <a:t>his</a:t>
            </a:r>
            <a:r>
              <a:rPr lang="sl-SI" dirty="0" smtClean="0"/>
              <a:t>/</a:t>
            </a:r>
            <a:r>
              <a:rPr lang="sl-SI" dirty="0" err="1" smtClean="0"/>
              <a:t>her</a:t>
            </a:r>
            <a:r>
              <a:rPr lang="en-US" dirty="0" smtClean="0"/>
              <a:t> </a:t>
            </a:r>
            <a:r>
              <a:rPr lang="en-US" dirty="0"/>
              <a:t>guide dog, because animals are </a:t>
            </a:r>
            <a:r>
              <a:rPr lang="en-US" dirty="0" smtClean="0"/>
              <a:t>prohibited.</a:t>
            </a:r>
            <a:endParaRPr lang="sl-SI" dirty="0" smtClean="0"/>
          </a:p>
          <a:p>
            <a:endParaRPr lang="sl-SI" dirty="0" smtClean="0"/>
          </a:p>
          <a:p>
            <a:endParaRPr lang="sl-SI" dirty="0"/>
          </a:p>
          <a:p>
            <a:r>
              <a:rPr lang="en-US" i="1" dirty="0" smtClean="0"/>
              <a:t>an </a:t>
            </a:r>
            <a:r>
              <a:rPr lang="en-US" i="1" dirty="0"/>
              <a:t>obligation that, in certain </a:t>
            </a:r>
            <a:r>
              <a:rPr lang="en-US" i="1" dirty="0" smtClean="0"/>
              <a:t>instances</a:t>
            </a:r>
            <a:r>
              <a:rPr lang="sl-SI" i="1" dirty="0" smtClean="0"/>
              <a:t>,</a:t>
            </a:r>
            <a:r>
              <a:rPr lang="en-US" i="1" dirty="0" smtClean="0"/>
              <a:t> rules</a:t>
            </a:r>
            <a:r>
              <a:rPr lang="en-US" i="1" dirty="0"/>
              <a:t>, practices, criteria </a:t>
            </a:r>
            <a:r>
              <a:rPr lang="sl-SI" i="1" dirty="0" smtClean="0"/>
              <a:t>are </a:t>
            </a:r>
            <a:r>
              <a:rPr lang="en-US" i="1" dirty="0" err="1" smtClean="0"/>
              <a:t>adap</a:t>
            </a:r>
            <a:r>
              <a:rPr lang="sl-SI" i="1" dirty="0" err="1" smtClean="0"/>
              <a:t>ted</a:t>
            </a:r>
            <a:r>
              <a:rPr lang="en-US" i="1" dirty="0" smtClean="0"/>
              <a:t> to </a:t>
            </a:r>
            <a:r>
              <a:rPr lang="en-US" i="1" dirty="0"/>
              <a:t>the needs of persons with certain personal circumstances. This is necessary </a:t>
            </a:r>
            <a:r>
              <a:rPr lang="en-US" i="1" dirty="0" smtClean="0"/>
              <a:t>so </a:t>
            </a:r>
            <a:r>
              <a:rPr lang="en-US" i="1" dirty="0"/>
              <a:t>that these persons </a:t>
            </a:r>
            <a:r>
              <a:rPr lang="sl-SI" i="1" dirty="0" smtClean="0"/>
              <a:t>do </a:t>
            </a:r>
            <a:r>
              <a:rPr lang="en-US" i="1" dirty="0" smtClean="0"/>
              <a:t>not </a:t>
            </a:r>
            <a:r>
              <a:rPr lang="en-US" i="1" dirty="0"/>
              <a:t>only </a:t>
            </a:r>
            <a:r>
              <a:rPr lang="en-US" i="1" dirty="0" smtClean="0"/>
              <a:t>formally</a:t>
            </a:r>
            <a:r>
              <a:rPr lang="sl-SI" i="1" dirty="0" smtClean="0"/>
              <a:t> </a:t>
            </a:r>
            <a:r>
              <a:rPr lang="sl-SI" i="1" dirty="0" err="1" smtClean="0"/>
              <a:t>have</a:t>
            </a:r>
            <a:r>
              <a:rPr lang="en-US" i="1" dirty="0" smtClean="0"/>
              <a:t> </a:t>
            </a:r>
            <a:r>
              <a:rPr lang="en-US" i="1" dirty="0"/>
              <a:t>equal conditions for the exercise of their rights, but </a:t>
            </a:r>
            <a:r>
              <a:rPr lang="en-US" i="1" dirty="0" smtClean="0"/>
              <a:t>can </a:t>
            </a:r>
            <a:r>
              <a:rPr lang="en-US" i="1" dirty="0"/>
              <a:t>actually enjoy </a:t>
            </a:r>
            <a:r>
              <a:rPr lang="sl-SI" i="1" dirty="0" err="1" smtClean="0"/>
              <a:t>them</a:t>
            </a:r>
            <a:r>
              <a:rPr lang="sl-SI" i="1" dirty="0" smtClean="0"/>
              <a:t> </a:t>
            </a:r>
            <a:r>
              <a:rPr lang="en-US" i="1" dirty="0" smtClean="0"/>
              <a:t>equally </a:t>
            </a:r>
            <a:r>
              <a:rPr lang="en-US" i="1" dirty="0"/>
              <a:t>effective.</a:t>
            </a:r>
            <a:endParaRPr lang="sl-SI" i="1" dirty="0"/>
          </a:p>
        </p:txBody>
      </p:sp>
    </p:spTree>
    <p:extLst>
      <p:ext uri="{BB962C8B-B14F-4D97-AF65-F5344CB8AC3E}">
        <p14:creationId xmlns:p14="http://schemas.microsoft.com/office/powerpoint/2010/main" val="176341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412776"/>
            <a:ext cx="7558608" cy="4683224"/>
          </a:xfrm>
        </p:spPr>
        <p:txBody>
          <a:bodyPr>
            <a:normAutofit/>
          </a:bodyPr>
          <a:lstStyle/>
          <a:p>
            <a:pPr>
              <a:defRPr/>
            </a:pPr>
            <a:r>
              <a:rPr lang="en-US" sz="3200" dirty="0" smtClean="0"/>
              <a:t>This </a:t>
            </a:r>
            <a:r>
              <a:rPr lang="en-US" sz="3200" dirty="0"/>
              <a:t>is treating someone less </a:t>
            </a:r>
            <a:r>
              <a:rPr lang="en-US" sz="3200" dirty="0" err="1"/>
              <a:t>favourably</a:t>
            </a:r>
            <a:r>
              <a:rPr lang="en-US" sz="3200" dirty="0"/>
              <a:t> because they associate with an individual who has a protected characteristic. </a:t>
            </a:r>
            <a:endParaRPr lang="en-US" sz="3200" dirty="0" smtClean="0"/>
          </a:p>
          <a:p>
            <a:pPr>
              <a:buFontTx/>
              <a:buNone/>
              <a:defRPr/>
            </a:pPr>
            <a:endParaRPr lang="en-US" dirty="0"/>
          </a:p>
        </p:txBody>
      </p:sp>
      <p:sp>
        <p:nvSpPr>
          <p:cNvPr id="12291" name="Title 1"/>
          <p:cNvSpPr>
            <a:spLocks noGrp="1"/>
          </p:cNvSpPr>
          <p:nvPr>
            <p:ph type="title"/>
          </p:nvPr>
        </p:nvSpPr>
        <p:spPr>
          <a:xfrm>
            <a:off x="755650" y="333375"/>
            <a:ext cx="7772400" cy="863600"/>
          </a:xfrm>
        </p:spPr>
        <p:txBody>
          <a:bodyPr/>
          <a:lstStyle/>
          <a:p>
            <a:pPr marL="0" indent="0">
              <a:defRPr/>
            </a:pPr>
            <a:r>
              <a:rPr lang="en-US" sz="3600" dirty="0">
                <a:solidFill>
                  <a:schemeClr val="bg2">
                    <a:lumMod val="50000"/>
                  </a:schemeClr>
                </a:solidFill>
              </a:rPr>
              <a:t>Associative Discrimination</a:t>
            </a:r>
          </a:p>
        </p:txBody>
      </p:sp>
    </p:spTree>
    <p:extLst>
      <p:ext uri="{BB962C8B-B14F-4D97-AF65-F5344CB8AC3E}">
        <p14:creationId xmlns:p14="http://schemas.microsoft.com/office/powerpoint/2010/main" val="44203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dirty="0"/>
          </a:p>
        </p:txBody>
      </p:sp>
      <p:sp>
        <p:nvSpPr>
          <p:cNvPr id="3" name="Ograda vsebine 2"/>
          <p:cNvSpPr>
            <a:spLocks noGrp="1"/>
          </p:cNvSpPr>
          <p:nvPr>
            <p:ph sz="quarter" idx="1"/>
          </p:nvPr>
        </p:nvSpPr>
        <p:spPr/>
        <p:txBody>
          <a:bodyPr/>
          <a:lstStyle/>
          <a:p>
            <a:pPr marL="0" indent="0" algn="ctr">
              <a:buNone/>
            </a:pPr>
            <a:r>
              <a:rPr lang="sl-SI" dirty="0" smtClean="0"/>
              <a:t>„W</a:t>
            </a:r>
            <a:r>
              <a:rPr lang="en-GB" dirty="0" smtClean="0"/>
              <a:t>here </a:t>
            </a:r>
            <a:r>
              <a:rPr lang="en-GB" dirty="0"/>
              <a:t>all think alike, no one thinks very </a:t>
            </a:r>
            <a:r>
              <a:rPr lang="en-GB" dirty="0" smtClean="0"/>
              <a:t>much</a:t>
            </a:r>
            <a:r>
              <a:rPr lang="sl-SI" dirty="0" smtClean="0"/>
              <a:t>“</a:t>
            </a:r>
          </a:p>
          <a:p>
            <a:pPr marL="0" indent="0" algn="ctr">
              <a:buNone/>
            </a:pPr>
            <a:endParaRPr lang="sl-SI" dirty="0"/>
          </a:p>
          <a:p>
            <a:pPr marL="0" indent="0" algn="ctr">
              <a:buNone/>
            </a:pPr>
            <a:endParaRPr lang="sl-SI" b="1" dirty="0" smtClean="0">
              <a:hlinkClick r:id="rId3"/>
            </a:endParaRPr>
          </a:p>
          <a:p>
            <a:pPr marL="0" indent="0" algn="ctr">
              <a:buNone/>
            </a:pPr>
            <a:r>
              <a:rPr lang="sl-SI" sz="3600" b="1" dirty="0" smtClean="0">
                <a:hlinkClick r:id="rId3"/>
              </a:rPr>
              <a:t>Video </a:t>
            </a:r>
            <a:endParaRPr lang="sl-SI" sz="3600" b="1" dirty="0" smtClean="0"/>
          </a:p>
          <a:p>
            <a:pPr marL="0" indent="0" algn="ctr">
              <a:buNone/>
            </a:pPr>
            <a:endParaRPr lang="sl-SI" sz="3600" b="1" dirty="0"/>
          </a:p>
          <a:p>
            <a:pPr marL="0" indent="0" algn="ctr">
              <a:buNone/>
            </a:pPr>
            <a:endParaRPr lang="sl-SI" sz="3600" b="1" dirty="0" smtClean="0"/>
          </a:p>
          <a:p>
            <a:pPr marL="0" indent="0" algn="ctr">
              <a:buNone/>
            </a:pPr>
            <a:r>
              <a:rPr lang="sl-SI" sz="3600" b="1" dirty="0" smtClean="0">
                <a:hlinkClick r:id="rId4"/>
              </a:rPr>
              <a:t>All male panel</a:t>
            </a:r>
            <a:endParaRPr lang="sl-SI" sz="3600" b="1" dirty="0" smtClean="0"/>
          </a:p>
        </p:txBody>
      </p:sp>
    </p:spTree>
    <p:extLst>
      <p:ext uri="{BB962C8B-B14F-4D97-AF65-F5344CB8AC3E}">
        <p14:creationId xmlns:p14="http://schemas.microsoft.com/office/powerpoint/2010/main" val="21109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b="1" smtClean="0"/>
              <a:t>Discrimination by association</a:t>
            </a:r>
          </a:p>
        </p:txBody>
      </p:sp>
      <p:sp>
        <p:nvSpPr>
          <p:cNvPr id="9219" name="Content Placeholder 2"/>
          <p:cNvSpPr>
            <a:spLocks noGrp="1"/>
          </p:cNvSpPr>
          <p:nvPr>
            <p:ph idx="1"/>
          </p:nvPr>
        </p:nvSpPr>
        <p:spPr/>
        <p:txBody>
          <a:bodyPr/>
          <a:lstStyle/>
          <a:p>
            <a:pPr>
              <a:spcAft>
                <a:spcPts val="600"/>
              </a:spcAft>
            </a:pPr>
            <a:r>
              <a:rPr lang="en-GB" altLang="en-US" sz="2800" dirty="0" smtClean="0"/>
              <a:t>A small privately run homecare provider refuses to assist an older client at home because they discover that the older person’s partner is HIV positive.</a:t>
            </a:r>
          </a:p>
          <a:p>
            <a:r>
              <a:rPr lang="en-GB" altLang="en-US" sz="2800" dirty="0" smtClean="0"/>
              <a:t>This is almost certainly direct discrimination because of disability based on the client’s association with a disabled person.</a:t>
            </a:r>
          </a:p>
        </p:txBody>
      </p:sp>
    </p:spTree>
    <p:extLst>
      <p:ext uri="{BB962C8B-B14F-4D97-AF65-F5344CB8AC3E}">
        <p14:creationId xmlns:p14="http://schemas.microsoft.com/office/powerpoint/2010/main" val="371675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3" y="1557338"/>
            <a:ext cx="7197725" cy="4114800"/>
          </a:xfrm>
        </p:spPr>
        <p:txBody>
          <a:bodyPr>
            <a:normAutofit/>
          </a:bodyPr>
          <a:lstStyle/>
          <a:p>
            <a:pPr>
              <a:defRPr/>
            </a:pPr>
            <a:r>
              <a:rPr lang="en-US" sz="3200" dirty="0" smtClean="0"/>
              <a:t>This </a:t>
            </a:r>
            <a:r>
              <a:rPr lang="en-US" sz="3200" dirty="0"/>
              <a:t>is treating someone less </a:t>
            </a:r>
            <a:r>
              <a:rPr lang="en-US" sz="3200" dirty="0" err="1"/>
              <a:t>favourably</a:t>
            </a:r>
            <a:r>
              <a:rPr lang="en-US" sz="3200" dirty="0"/>
              <a:t> because it is </a:t>
            </a:r>
            <a:r>
              <a:rPr lang="en-US" sz="3200" i="1" dirty="0"/>
              <a:t>perceived</a:t>
            </a:r>
            <a:r>
              <a:rPr lang="en-US" sz="3200" dirty="0"/>
              <a:t> that they have a protected characteristic, whether or not they do.</a:t>
            </a:r>
            <a:endParaRPr lang="en-US" dirty="0"/>
          </a:p>
        </p:txBody>
      </p:sp>
      <p:sp>
        <p:nvSpPr>
          <p:cNvPr id="14339" name="Title 1"/>
          <p:cNvSpPr>
            <a:spLocks noGrp="1"/>
          </p:cNvSpPr>
          <p:nvPr>
            <p:ph type="title"/>
          </p:nvPr>
        </p:nvSpPr>
        <p:spPr>
          <a:xfrm>
            <a:off x="755650" y="333375"/>
            <a:ext cx="7772400" cy="863600"/>
          </a:xfrm>
        </p:spPr>
        <p:txBody>
          <a:bodyPr>
            <a:normAutofit/>
          </a:bodyPr>
          <a:lstStyle/>
          <a:p>
            <a:pPr marL="0" indent="0">
              <a:defRPr/>
            </a:pPr>
            <a:r>
              <a:rPr lang="en-US" sz="3600" dirty="0">
                <a:solidFill>
                  <a:schemeClr val="bg2">
                    <a:lumMod val="50000"/>
                  </a:schemeClr>
                </a:solidFill>
              </a:rPr>
              <a:t>Perceptive discrimination</a:t>
            </a:r>
          </a:p>
        </p:txBody>
      </p:sp>
    </p:spTree>
    <p:extLst>
      <p:ext uri="{BB962C8B-B14F-4D97-AF65-F5344CB8AC3E}">
        <p14:creationId xmlns:p14="http://schemas.microsoft.com/office/powerpoint/2010/main" val="148772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b="1" smtClean="0"/>
              <a:t>Discrimination by perception</a:t>
            </a:r>
          </a:p>
        </p:txBody>
      </p:sp>
      <p:sp>
        <p:nvSpPr>
          <p:cNvPr id="3" name="Content Placeholder 2"/>
          <p:cNvSpPr>
            <a:spLocks noGrp="1"/>
          </p:cNvSpPr>
          <p:nvPr>
            <p:ph sz="half" idx="1"/>
          </p:nvPr>
        </p:nvSpPr>
        <p:spPr>
          <a:xfrm>
            <a:off x="684213" y="1700213"/>
            <a:ext cx="3810000" cy="4114800"/>
          </a:xfrm>
        </p:spPr>
        <p:txBody>
          <a:bodyPr>
            <a:normAutofit fontScale="92500" lnSpcReduction="20000"/>
          </a:bodyPr>
          <a:lstStyle/>
          <a:p>
            <a:pPr>
              <a:lnSpc>
                <a:spcPct val="120000"/>
              </a:lnSpc>
              <a:defRPr/>
            </a:pPr>
            <a:r>
              <a:rPr lang="en-GB" dirty="0"/>
              <a:t>A member of staff mistakenly thinks a man is gay. Because of this they tell him </a:t>
            </a:r>
            <a:r>
              <a:rPr lang="en-GB" dirty="0" smtClean="0"/>
              <a:t>a service </a:t>
            </a:r>
            <a:r>
              <a:rPr lang="en-GB" dirty="0"/>
              <a:t>is not open to him</a:t>
            </a:r>
            <a:r>
              <a:rPr lang="en-GB" dirty="0" smtClean="0"/>
              <a:t>.</a:t>
            </a:r>
          </a:p>
          <a:p>
            <a:pPr>
              <a:lnSpc>
                <a:spcPct val="120000"/>
              </a:lnSpc>
              <a:defRPr/>
            </a:pPr>
            <a:r>
              <a:rPr lang="en-GB" dirty="0" smtClean="0"/>
              <a:t>It </a:t>
            </a:r>
            <a:r>
              <a:rPr lang="en-GB" dirty="0"/>
              <a:t>is likely the man has been unlawfully </a:t>
            </a:r>
            <a:r>
              <a:rPr lang="en-GB" dirty="0" smtClean="0"/>
              <a:t>discriminated against </a:t>
            </a:r>
            <a:r>
              <a:rPr lang="en-GB" dirty="0"/>
              <a:t>because of sexual orientation, even though he is not gay.</a:t>
            </a:r>
          </a:p>
        </p:txBody>
      </p:sp>
      <p:pic>
        <p:nvPicPr>
          <p:cNvPr id="102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84784"/>
            <a:ext cx="3355881" cy="3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9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3" y="1557338"/>
            <a:ext cx="7197725" cy="4319587"/>
          </a:xfrm>
        </p:spPr>
        <p:txBody>
          <a:bodyPr>
            <a:normAutofit fontScale="85000" lnSpcReduction="20000"/>
          </a:bodyPr>
          <a:lstStyle/>
          <a:p>
            <a:pPr marL="0" indent="0">
              <a:buFontTx/>
              <a:buNone/>
              <a:defRPr/>
            </a:pPr>
            <a:endParaRPr lang="en-US" sz="3400" b="1" dirty="0">
              <a:solidFill>
                <a:srgbClr val="0070C0"/>
              </a:solidFill>
            </a:endParaRPr>
          </a:p>
          <a:p>
            <a:pPr>
              <a:lnSpc>
                <a:spcPct val="120000"/>
              </a:lnSpc>
              <a:defRPr/>
            </a:pPr>
            <a:r>
              <a:rPr lang="en-US" sz="2400" dirty="0"/>
              <a:t>Harassment is ‘unwanted conduct related to a relevant protected characteristic, which has the purpose or effect of violating an individual’s dignity or creating an intimidating, hostile, degrading, humiliating or offensive environment for that individual’. </a:t>
            </a:r>
            <a:br>
              <a:rPr lang="en-US" sz="2400" dirty="0"/>
            </a:br>
            <a:endParaRPr lang="en-US" sz="2400" dirty="0"/>
          </a:p>
          <a:p>
            <a:pPr>
              <a:lnSpc>
                <a:spcPct val="120000"/>
              </a:lnSpc>
              <a:defRPr/>
            </a:pPr>
            <a:r>
              <a:rPr lang="en-US" sz="2400" dirty="0" smtClean="0"/>
              <a:t>The </a:t>
            </a:r>
            <a:r>
              <a:rPr lang="en-US" sz="2400" dirty="0"/>
              <a:t>employer is also liable for harassment that comes from a third party (for example, a customer) if that harassment has occurred on at least two occasions, the employer knew about the harassment and did nothing to prevent it re-occurring.</a:t>
            </a:r>
          </a:p>
        </p:txBody>
      </p:sp>
      <p:sp>
        <p:nvSpPr>
          <p:cNvPr id="17411" name="Title 1"/>
          <p:cNvSpPr>
            <a:spLocks noGrp="1"/>
          </p:cNvSpPr>
          <p:nvPr>
            <p:ph type="title"/>
          </p:nvPr>
        </p:nvSpPr>
        <p:spPr>
          <a:xfrm>
            <a:off x="755650" y="333375"/>
            <a:ext cx="7772400" cy="863600"/>
          </a:xfrm>
        </p:spPr>
        <p:txBody>
          <a:bodyPr/>
          <a:lstStyle/>
          <a:p>
            <a:r>
              <a:rPr lang="en-US" sz="3600" dirty="0">
                <a:solidFill>
                  <a:srgbClr val="0070C0"/>
                </a:solidFill>
              </a:rPr>
              <a:t>Harassment</a:t>
            </a:r>
            <a:endParaRPr lang="en-US" altLang="en-US" sz="3600" dirty="0" smtClean="0"/>
          </a:p>
        </p:txBody>
      </p:sp>
    </p:spTree>
    <p:extLst>
      <p:ext uri="{BB962C8B-B14F-4D97-AF65-F5344CB8AC3E}">
        <p14:creationId xmlns:p14="http://schemas.microsoft.com/office/powerpoint/2010/main" val="1223926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b="1" dirty="0" smtClean="0">
                <a:solidFill>
                  <a:schemeClr val="bg2">
                    <a:lumMod val="50000"/>
                  </a:schemeClr>
                </a:solidFill>
              </a:rPr>
              <a:t>Harassment</a:t>
            </a:r>
            <a:r>
              <a:rPr lang="en-GB" altLang="en-US" dirty="0" smtClean="0">
                <a:solidFill>
                  <a:schemeClr val="bg2">
                    <a:lumMod val="50000"/>
                  </a:schemeClr>
                </a:solidFill>
              </a:rPr>
              <a:t> </a:t>
            </a:r>
          </a:p>
        </p:txBody>
      </p:sp>
      <p:sp>
        <p:nvSpPr>
          <p:cNvPr id="12291" name="Content Placeholder 2"/>
          <p:cNvSpPr>
            <a:spLocks noGrp="1"/>
          </p:cNvSpPr>
          <p:nvPr>
            <p:ph sz="half" idx="1"/>
          </p:nvPr>
        </p:nvSpPr>
        <p:spPr>
          <a:xfrm>
            <a:off x="457200" y="1600200"/>
            <a:ext cx="4402832" cy="4572000"/>
          </a:xfrm>
        </p:spPr>
        <p:txBody>
          <a:bodyPr/>
          <a:lstStyle/>
          <a:p>
            <a:r>
              <a:rPr lang="en-GB" altLang="en-US" dirty="0" smtClean="0"/>
              <a:t>A  service user is verbally abusive to  member of staff  in relation to his/her protected  characteristic.</a:t>
            </a:r>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700808"/>
            <a:ext cx="28321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2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dirty="0" smtClean="0"/>
              <a:t>Is </a:t>
            </a:r>
            <a:r>
              <a:rPr lang="sl-SI" dirty="0" err="1" smtClean="0"/>
              <a:t>positive</a:t>
            </a:r>
            <a:r>
              <a:rPr lang="sl-SI" dirty="0" smtClean="0"/>
              <a:t> </a:t>
            </a:r>
            <a:r>
              <a:rPr lang="sl-SI" dirty="0" err="1" smtClean="0"/>
              <a:t>discrimination</a:t>
            </a:r>
            <a:r>
              <a:rPr lang="sl-SI" dirty="0" smtClean="0"/>
              <a:t> </a:t>
            </a:r>
            <a:r>
              <a:rPr lang="sl-SI" dirty="0" err="1" smtClean="0"/>
              <a:t>still</a:t>
            </a:r>
            <a:r>
              <a:rPr lang="sl-SI" dirty="0" smtClean="0"/>
              <a:t> </a:t>
            </a:r>
            <a:r>
              <a:rPr lang="sl-SI" dirty="0" err="1" smtClean="0"/>
              <a:t>discrimination</a:t>
            </a:r>
            <a:r>
              <a:rPr lang="sl-SI" dirty="0" smtClean="0"/>
              <a:t>?</a:t>
            </a:r>
            <a:endParaRPr lang="sl-SI" dirty="0"/>
          </a:p>
        </p:txBody>
      </p:sp>
      <p:pic>
        <p:nvPicPr>
          <p:cNvPr id="3074" name="Picture 2" descr="C:\Users\Admin\Desktop\equality-justice.jpg"/>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5668" t="1431" r="15662"/>
          <a:stretch/>
        </p:blipFill>
        <p:spPr bwMode="auto">
          <a:xfrm>
            <a:off x="1187624" y="1700808"/>
            <a:ext cx="5814830" cy="470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3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60648"/>
            <a:ext cx="7467600" cy="580926"/>
          </a:xfrm>
        </p:spPr>
        <p:txBody>
          <a:bodyPr>
            <a:normAutofit fontScale="90000"/>
          </a:bodyPr>
          <a:lstStyle/>
          <a:p>
            <a:r>
              <a:rPr lang="sl-SI" dirty="0" smtClean="0"/>
              <a:t>DISCRIMINATION IN THE WORK FORCE</a:t>
            </a:r>
            <a:endParaRPr lang="sl-SI" dirty="0"/>
          </a:p>
        </p:txBody>
      </p:sp>
      <p:sp>
        <p:nvSpPr>
          <p:cNvPr id="3" name="Ograda vsebine 2"/>
          <p:cNvSpPr>
            <a:spLocks noGrp="1"/>
          </p:cNvSpPr>
          <p:nvPr>
            <p:ph sz="quarter" idx="1"/>
          </p:nvPr>
        </p:nvSpPr>
        <p:spPr/>
        <p:txBody>
          <a:bodyPr/>
          <a:lstStyle/>
          <a:p>
            <a:endParaRPr lang="sl-SI" dirty="0"/>
          </a:p>
          <a:p>
            <a:endParaRPr lang="en-GB" dirty="0"/>
          </a:p>
        </p:txBody>
      </p:sp>
      <p:pic>
        <p:nvPicPr>
          <p:cNvPr id="3074" name="Picture 2" descr="d:\Users\Uporabnik\Desktop\DPP\Raznolikost\EGAM Testing\Diseminacija rezultatov\Infografika_diskriminaci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82915"/>
            <a:ext cx="6336704" cy="525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Unconscious</a:t>
            </a:r>
            <a:r>
              <a:rPr lang="sl-SI" dirty="0" smtClean="0"/>
              <a:t> </a:t>
            </a:r>
            <a:r>
              <a:rPr lang="sl-SI" dirty="0" err="1" smtClean="0"/>
              <a:t>bias</a:t>
            </a:r>
            <a:r>
              <a:rPr lang="sl-SI" dirty="0" smtClean="0"/>
              <a:t> – </a:t>
            </a:r>
            <a:r>
              <a:rPr lang="sl-SI" dirty="0" err="1" smtClean="0"/>
              <a:t>can</a:t>
            </a:r>
            <a:r>
              <a:rPr lang="sl-SI" dirty="0" smtClean="0"/>
              <a:t> </a:t>
            </a:r>
            <a:r>
              <a:rPr lang="sl-SI" dirty="0" err="1" smtClean="0"/>
              <a:t>we</a:t>
            </a:r>
            <a:r>
              <a:rPr lang="sl-SI" dirty="0" smtClean="0"/>
              <a:t> </a:t>
            </a:r>
            <a:r>
              <a:rPr lang="sl-SI" dirty="0" err="1" smtClean="0"/>
              <a:t>change</a:t>
            </a:r>
            <a:r>
              <a:rPr lang="sl-SI" dirty="0" smtClean="0"/>
              <a:t> </a:t>
            </a:r>
            <a:r>
              <a:rPr lang="sl-SI" dirty="0" err="1" smtClean="0"/>
              <a:t>opinions</a:t>
            </a:r>
            <a:r>
              <a:rPr lang="sl-SI" dirty="0" smtClean="0"/>
              <a:t>?</a:t>
            </a:r>
            <a:endParaRPr lang="en-GB" dirty="0"/>
          </a:p>
        </p:txBody>
      </p:sp>
      <p:pic>
        <p:nvPicPr>
          <p:cNvPr id="1026" name="Picture 2" descr="d:\Users\Uporabnik\Desktop\Boston_Modern_Orchestra_Project.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39552" y="1916832"/>
            <a:ext cx="7735234"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60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p:txBody>
          <a:bodyPr/>
          <a:lstStyle/>
          <a:p>
            <a:r>
              <a:rPr lang="sl-SI" dirty="0" smtClean="0"/>
              <a:t>DIVERSITY MANAGEMENT IN ORGANISATION</a:t>
            </a:r>
            <a:endParaRPr lang="en-GB" dirty="0"/>
          </a:p>
        </p:txBody>
      </p:sp>
      <p:sp>
        <p:nvSpPr>
          <p:cNvPr id="5" name="Podnaslov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07201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DIVERSITY MANAGEMENT</a:t>
            </a:r>
            <a:endParaRPr lang="en-GB" dirty="0"/>
          </a:p>
        </p:txBody>
      </p:sp>
      <p:sp>
        <p:nvSpPr>
          <p:cNvPr id="3" name="Ograda vsebine 2"/>
          <p:cNvSpPr>
            <a:spLocks noGrp="1"/>
          </p:cNvSpPr>
          <p:nvPr>
            <p:ph sz="quarter" idx="1"/>
          </p:nvPr>
        </p:nvSpPr>
        <p:spPr/>
        <p:txBody>
          <a:bodyPr>
            <a:normAutofit/>
          </a:bodyPr>
          <a:lstStyle/>
          <a:p>
            <a:pPr marL="0" indent="0" algn="just" eaLnBrk="0" fontAlgn="base" hangingPunct="0">
              <a:spcBef>
                <a:spcPct val="30000"/>
              </a:spcBef>
              <a:spcAft>
                <a:spcPct val="0"/>
              </a:spcAft>
              <a:buClrTx/>
              <a:buSzTx/>
              <a:buNone/>
              <a:defRPr/>
            </a:pPr>
            <a:r>
              <a:rPr lang="en-GB" b="1" dirty="0" smtClean="0">
                <a:cs typeface="Arial" panose="020B0604020202020204" pitchFamily="34" charset="0"/>
              </a:rPr>
              <a:t>Strategic management approach </a:t>
            </a:r>
            <a:r>
              <a:rPr lang="en-GB" dirty="0" smtClean="0">
                <a:cs typeface="Arial" panose="020B0604020202020204" pitchFamily="34" charset="0"/>
              </a:rPr>
              <a:t>designed to target treatment and deliberate use of the diversity of people and appropriate organizational environments or stakeholders in order to create the structural and social conditions under which all employees can develop their competences and achieve their full potential in the benefit of all stakeholders involved and to increase performance organizations</a:t>
            </a:r>
            <a:r>
              <a:rPr lang="sl-SI" dirty="0" smtClean="0">
                <a:cs typeface="Arial" panose="020B0604020202020204" pitchFamily="34" charset="0"/>
              </a:rPr>
              <a:t>.</a:t>
            </a:r>
            <a:endParaRPr lang="en-GB" dirty="0" smtClean="0">
              <a:cs typeface="Arial" panose="020B0604020202020204" pitchFamily="34" charset="0"/>
            </a:endParaRPr>
          </a:p>
        </p:txBody>
      </p:sp>
      <p:sp>
        <p:nvSpPr>
          <p:cNvPr id="4" name="Pravokotnik 3"/>
          <p:cNvSpPr/>
          <p:nvPr/>
        </p:nvSpPr>
        <p:spPr>
          <a:xfrm>
            <a:off x="3347864" y="6093296"/>
            <a:ext cx="4533612" cy="369332"/>
          </a:xfrm>
          <a:prstGeom prst="rect">
            <a:avLst/>
          </a:prstGeom>
        </p:spPr>
        <p:txBody>
          <a:bodyPr wrap="none">
            <a:spAutoFit/>
          </a:bodyPr>
          <a:lstStyle/>
          <a:p>
            <a:pPr algn="r"/>
            <a:r>
              <a:rPr lang="en-GB" i="1" dirty="0"/>
              <a:t>ECQA Certified Diversity</a:t>
            </a:r>
            <a:r>
              <a:rPr lang="sl-SI" i="1" dirty="0"/>
              <a:t> </a:t>
            </a:r>
            <a:r>
              <a:rPr lang="en-GB" i="1" dirty="0"/>
              <a:t>Manager</a:t>
            </a:r>
            <a:r>
              <a:rPr lang="sl-SI" i="1" dirty="0"/>
              <a:t>, 2015</a:t>
            </a:r>
            <a:endParaRPr lang="en-GB" i="1" dirty="0"/>
          </a:p>
        </p:txBody>
      </p:sp>
    </p:spTree>
    <p:extLst>
      <p:ext uri="{BB962C8B-B14F-4D97-AF65-F5344CB8AC3E}">
        <p14:creationId xmlns:p14="http://schemas.microsoft.com/office/powerpoint/2010/main" val="170559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grada vsebine 2"/>
          <p:cNvSpPr>
            <a:spLocks noGrp="1"/>
          </p:cNvSpPr>
          <p:nvPr>
            <p:ph sz="quarter" idx="1"/>
          </p:nvPr>
        </p:nvSpPr>
        <p:spPr/>
        <p:txBody>
          <a:bodyPr/>
          <a:lstStyle/>
          <a:p>
            <a:endParaRPr lang="sl-SI" dirty="0" smtClean="0"/>
          </a:p>
          <a:p>
            <a:pPr marL="0" indent="0" algn="ctr">
              <a:buNone/>
            </a:pPr>
            <a:r>
              <a:rPr lang="sl-SI" sz="5500" dirty="0" smtClean="0"/>
              <a:t>4 + 4 = ?</a:t>
            </a:r>
          </a:p>
          <a:p>
            <a:pPr marL="0" indent="0" algn="ctr">
              <a:buNone/>
            </a:pPr>
            <a:endParaRPr lang="sl-SI" sz="5500" dirty="0"/>
          </a:p>
          <a:p>
            <a:pPr marL="0" indent="0" algn="ctr">
              <a:buNone/>
            </a:pPr>
            <a:r>
              <a:rPr lang="sl-SI" sz="5500" dirty="0" smtClean="0"/>
              <a:t>5 + 3 = ?</a:t>
            </a:r>
            <a:endParaRPr lang="en-GB" sz="5500" dirty="0"/>
          </a:p>
        </p:txBody>
      </p:sp>
    </p:spTree>
    <p:extLst>
      <p:ext uri="{BB962C8B-B14F-4D97-AF65-F5344CB8AC3E}">
        <p14:creationId xmlns:p14="http://schemas.microsoft.com/office/powerpoint/2010/main" val="343554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DIVERSITY MANAGEMENT</a:t>
            </a:r>
            <a:endParaRPr lang="en-GB" dirty="0"/>
          </a:p>
        </p:txBody>
      </p:sp>
      <p:sp>
        <p:nvSpPr>
          <p:cNvPr id="3" name="Ograda vsebine 2"/>
          <p:cNvSpPr>
            <a:spLocks noGrp="1"/>
          </p:cNvSpPr>
          <p:nvPr>
            <p:ph sz="quarter" idx="1"/>
          </p:nvPr>
        </p:nvSpPr>
        <p:spPr/>
        <p:txBody>
          <a:bodyPr/>
          <a:lstStyle/>
          <a:p>
            <a:r>
              <a:rPr lang="en-GB" dirty="0" smtClean="0"/>
              <a:t>Economic paradigm</a:t>
            </a:r>
          </a:p>
          <a:p>
            <a:r>
              <a:rPr lang="en-GB" dirty="0" smtClean="0"/>
              <a:t>Management approach</a:t>
            </a:r>
          </a:p>
          <a:p>
            <a:r>
              <a:rPr lang="en-GB" dirty="0" smtClean="0"/>
              <a:t>Economic benefit of diversity of human resources</a:t>
            </a:r>
            <a:endParaRPr lang="en-GB" dirty="0"/>
          </a:p>
        </p:txBody>
      </p:sp>
    </p:spTree>
    <p:extLst>
      <p:ext uri="{BB962C8B-B14F-4D97-AF65-F5344CB8AC3E}">
        <p14:creationId xmlns:p14="http://schemas.microsoft.com/office/powerpoint/2010/main" val="1401277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Diversity</a:t>
            </a:r>
            <a:r>
              <a:rPr lang="sl-SI" dirty="0" smtClean="0"/>
              <a:t> in </a:t>
            </a:r>
            <a:r>
              <a:rPr lang="sl-SI" dirty="0" err="1" smtClean="0"/>
              <a:t>the</a:t>
            </a:r>
            <a:r>
              <a:rPr lang="sl-SI" dirty="0" smtClean="0"/>
              <a:t> </a:t>
            </a:r>
            <a:r>
              <a:rPr lang="sl-SI" dirty="0" err="1" smtClean="0"/>
              <a:t>language</a:t>
            </a:r>
            <a:r>
              <a:rPr lang="sl-SI" dirty="0" smtClean="0"/>
              <a:t> </a:t>
            </a:r>
            <a:r>
              <a:rPr lang="sl-SI" dirty="0" err="1" smtClean="0"/>
              <a:t>of</a:t>
            </a:r>
            <a:r>
              <a:rPr lang="sl-SI" dirty="0" smtClean="0"/>
              <a:t> management?</a:t>
            </a:r>
            <a:endParaRPr lang="en-GB" dirty="0"/>
          </a:p>
        </p:txBody>
      </p:sp>
      <p:sp>
        <p:nvSpPr>
          <p:cNvPr id="3" name="Ograda vsebine 2"/>
          <p:cNvSpPr>
            <a:spLocks noGrp="1"/>
          </p:cNvSpPr>
          <p:nvPr>
            <p:ph sz="quarter" idx="1"/>
          </p:nvPr>
        </p:nvSpPr>
        <p:spPr/>
        <p:txBody>
          <a:bodyPr>
            <a:normAutofit/>
          </a:bodyPr>
          <a:lstStyle/>
          <a:p>
            <a:pPr marL="0" indent="0" algn="just">
              <a:buNone/>
            </a:pPr>
            <a:r>
              <a:rPr lang="en-GB" sz="2600" dirty="0" err="1" smtClean="0"/>
              <a:t>Manag</a:t>
            </a:r>
            <a:r>
              <a:rPr lang="sl-SI" sz="2600" dirty="0" smtClean="0"/>
              <a:t>ing </a:t>
            </a:r>
            <a:r>
              <a:rPr lang="en-GB" sz="2600" dirty="0" smtClean="0"/>
              <a:t>an </a:t>
            </a:r>
            <a:r>
              <a:rPr lang="en-GB" sz="2600" dirty="0"/>
              <a:t>aging workforce, declining access to skilled talent, and taking into account the challenges of managing multigenerational workforce.</a:t>
            </a:r>
          </a:p>
        </p:txBody>
      </p:sp>
      <p:pic>
        <p:nvPicPr>
          <p:cNvPr id="3074" name="Picture 2" descr="d:\Users\Uporabnik\Desktop\Same-but-Differ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49552"/>
            <a:ext cx="4897388" cy="260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45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88640"/>
            <a:ext cx="7467600" cy="706090"/>
          </a:xfrm>
        </p:spPr>
        <p:txBody>
          <a:bodyPr/>
          <a:lstStyle/>
          <a:p>
            <a:r>
              <a:rPr lang="sl-SI" dirty="0" smtClean="0"/>
              <a:t>ISO 26000</a:t>
            </a:r>
            <a:endParaRPr lang="en-GB" dirty="0"/>
          </a:p>
        </p:txBody>
      </p:sp>
      <p:pic>
        <p:nvPicPr>
          <p:cNvPr id="1026" name="Picture 2" descr="d:\Users\Uporabnik\Desktop\img_ref1558_02.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652654" y="767890"/>
            <a:ext cx="5943682" cy="570593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aven puščični povezovalnik 4"/>
          <p:cNvCxnSpPr/>
          <p:nvPr/>
        </p:nvCxnSpPr>
        <p:spPr>
          <a:xfrm flipH="1">
            <a:off x="6516216" y="2852936"/>
            <a:ext cx="1296144" cy="1152128"/>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11861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err="1"/>
              <a:t>Labor</a:t>
            </a:r>
            <a:r>
              <a:rPr lang="en-GB" dirty="0"/>
              <a:t> Practices</a:t>
            </a:r>
          </a:p>
        </p:txBody>
      </p:sp>
      <p:sp>
        <p:nvSpPr>
          <p:cNvPr id="3" name="Ograda vsebine 2"/>
          <p:cNvSpPr>
            <a:spLocks noGrp="1"/>
          </p:cNvSpPr>
          <p:nvPr>
            <p:ph sz="quarter" idx="1"/>
          </p:nvPr>
        </p:nvSpPr>
        <p:spPr/>
        <p:txBody>
          <a:bodyPr/>
          <a:lstStyle/>
          <a:p>
            <a:endParaRPr lang="en-GB" dirty="0"/>
          </a:p>
          <a:p>
            <a:r>
              <a:rPr lang="en-GB" dirty="0"/>
              <a:t>hiring, promotion, lay off and relocation of workers</a:t>
            </a:r>
          </a:p>
          <a:p>
            <a:r>
              <a:rPr lang="en-GB" dirty="0"/>
              <a:t>training and skill development</a:t>
            </a:r>
          </a:p>
          <a:p>
            <a:r>
              <a:rPr lang="en-GB" dirty="0"/>
              <a:t>health and safety</a:t>
            </a:r>
          </a:p>
          <a:p>
            <a:r>
              <a:rPr lang="en-GB" dirty="0"/>
              <a:t>any policy for working conditions like working hours and salary</a:t>
            </a:r>
          </a:p>
        </p:txBody>
      </p:sp>
    </p:spTree>
    <p:extLst>
      <p:ext uri="{BB962C8B-B14F-4D97-AF65-F5344CB8AC3E}">
        <p14:creationId xmlns:p14="http://schemas.microsoft.com/office/powerpoint/2010/main" val="125816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p:txBody>
          <a:bodyPr/>
          <a:lstStyle/>
          <a:p>
            <a:r>
              <a:rPr lang="sl-SI" dirty="0" err="1" smtClean="0"/>
              <a:t>What</a:t>
            </a:r>
            <a:r>
              <a:rPr lang="sl-SI" dirty="0" smtClean="0"/>
              <a:t> </a:t>
            </a:r>
            <a:r>
              <a:rPr lang="sl-SI" dirty="0" err="1" smtClean="0"/>
              <a:t>companies</a:t>
            </a:r>
            <a:r>
              <a:rPr lang="sl-SI" dirty="0" smtClean="0"/>
              <a:t> are </a:t>
            </a:r>
            <a:r>
              <a:rPr lang="sl-SI" dirty="0" err="1" smtClean="0"/>
              <a:t>doing</a:t>
            </a:r>
            <a:endParaRPr lang="sl-SI" dirty="0"/>
          </a:p>
        </p:txBody>
      </p:sp>
      <p:sp>
        <p:nvSpPr>
          <p:cNvPr id="5" name="Podnaslov 4"/>
          <p:cNvSpPr>
            <a:spLocks noGrp="1"/>
          </p:cNvSpPr>
          <p:nvPr>
            <p:ph type="subTitle" idx="1"/>
          </p:nvPr>
        </p:nvSpPr>
        <p:spPr/>
        <p:txBody>
          <a:bodyPr/>
          <a:lstStyle/>
          <a:p>
            <a:endParaRPr lang="sl-SI" dirty="0"/>
          </a:p>
        </p:txBody>
      </p:sp>
    </p:spTree>
    <p:extLst>
      <p:ext uri="{BB962C8B-B14F-4D97-AF65-F5344CB8AC3E}">
        <p14:creationId xmlns:p14="http://schemas.microsoft.com/office/powerpoint/2010/main" val="1072250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692696"/>
            <a:ext cx="7467600" cy="562074"/>
          </a:xfrm>
        </p:spPr>
        <p:txBody>
          <a:bodyPr>
            <a:normAutofit fontScale="90000"/>
          </a:bodyPr>
          <a:lstStyle/>
          <a:p>
            <a:r>
              <a:rPr lang="en-GB" dirty="0" smtClean="0"/>
              <a:t>JC </a:t>
            </a:r>
            <a:r>
              <a:rPr lang="en-GB" dirty="0"/>
              <a:t>Penney </a:t>
            </a:r>
            <a:r>
              <a:rPr lang="en-GB" dirty="0" smtClean="0"/>
              <a:t>debut</a:t>
            </a:r>
            <a:r>
              <a:rPr lang="sl-SI" dirty="0"/>
              <a:t>e</a:t>
            </a:r>
            <a:r>
              <a:rPr lang="en-GB" dirty="0" smtClean="0"/>
              <a:t> </a:t>
            </a:r>
            <a:r>
              <a:rPr lang="en-GB" dirty="0"/>
              <a:t>mannequins with body diversity</a:t>
            </a:r>
          </a:p>
        </p:txBody>
      </p:sp>
      <p:pic>
        <p:nvPicPr>
          <p:cNvPr id="1026" name="Picture 2" descr="d:\Users\Uporabnik\Desktop\jcpenney-debuts-mannequins-with-body-diversity.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379030" cy="415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40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143669" y="332656"/>
            <a:ext cx="8280598" cy="896938"/>
          </a:xfrm>
        </p:spPr>
        <p:txBody>
          <a:bodyPr>
            <a:noAutofit/>
          </a:bodyPr>
          <a:lstStyle/>
          <a:p>
            <a:r>
              <a:rPr lang="sl-SI" sz="2200" dirty="0" smtClean="0"/>
              <a:t>L</a:t>
            </a:r>
            <a:r>
              <a:rPr lang="en-GB" sz="2200" dirty="0" smtClean="0"/>
              <a:t>'OREAL SWITZERLAND AND URBAN DECAY BRAND STEP UP RECRUITMENT OF PERSONS WITH DISABILITIES</a:t>
            </a:r>
            <a:endParaRPr lang="en-GB" sz="2200" dirty="0"/>
          </a:p>
        </p:txBody>
      </p:sp>
      <p:sp>
        <p:nvSpPr>
          <p:cNvPr id="4" name="Ograda vsebine 3"/>
          <p:cNvSpPr>
            <a:spLocks noGrp="1"/>
          </p:cNvSpPr>
          <p:nvPr>
            <p:ph idx="1"/>
          </p:nvPr>
        </p:nvSpPr>
        <p:spPr/>
        <p:txBody>
          <a:bodyPr/>
          <a:lstStyle/>
          <a:p>
            <a:r>
              <a:rPr lang="en-GB" dirty="0"/>
              <a:t>L’Oréal is one of the world’s top 20 companies in proactively addressing diversity and inclusion, according to the new Diversity &amp; Inclusion </a:t>
            </a:r>
            <a:r>
              <a:rPr lang="en-GB" dirty="0" smtClean="0"/>
              <a:t>index</a:t>
            </a:r>
            <a:endParaRPr lang="sl-SI" dirty="0" smtClean="0"/>
          </a:p>
          <a:p>
            <a:r>
              <a:rPr lang="en-GB" dirty="0"/>
              <a:t>In Switzerland, L’Oréal has adopted an unprecedented approach to disability inclusion: the company is not only recruiting persons with disabilities for public-contact positions, it has also created a product-use tutorial for consumers who are deaf or hard of hearing.</a:t>
            </a:r>
          </a:p>
        </p:txBody>
      </p:sp>
      <p:pic>
        <p:nvPicPr>
          <p:cNvPr id="2051" name="Picture 3" descr="d:\Users\Uporabnik\Desktop\picture_photo_3e41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4644" y="4869160"/>
            <a:ext cx="3139926" cy="176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61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539552" y="0"/>
            <a:ext cx="8280598" cy="1484784"/>
          </a:xfrm>
        </p:spPr>
        <p:txBody>
          <a:bodyPr/>
          <a:lstStyle/>
          <a:p>
            <a:endParaRPr lang="sl-SI" dirty="0"/>
          </a:p>
        </p:txBody>
      </p:sp>
      <p:pic>
        <p:nvPicPr>
          <p:cNvPr id="4098" name="Picture 2" descr="C:\Users\Admin\Desktop\wrong_question_head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7467600" cy="301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28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209930" y="116632"/>
            <a:ext cx="8466526" cy="1143000"/>
          </a:xfrm>
        </p:spPr>
        <p:txBody>
          <a:bodyPr>
            <a:normAutofit/>
          </a:bodyPr>
          <a:lstStyle/>
          <a:p>
            <a:r>
              <a:rPr lang="sl-SI" sz="2400" dirty="0" smtClean="0"/>
              <a:t>WHAT WE MEAN WHEN WE TALK ABOUR EQUALITY AND DIVERSITY</a:t>
            </a:r>
            <a:endParaRPr lang="en-GB" sz="2400" dirty="0"/>
          </a:p>
        </p:txBody>
      </p:sp>
      <p:sp>
        <p:nvSpPr>
          <p:cNvPr id="5" name="Ograda vsebine 4"/>
          <p:cNvSpPr>
            <a:spLocks noGrp="1"/>
          </p:cNvSpPr>
          <p:nvPr>
            <p:ph sz="quarter" idx="1"/>
          </p:nvPr>
        </p:nvSpPr>
        <p:spPr>
          <a:xfrm>
            <a:off x="457200" y="1268760"/>
            <a:ext cx="8291264" cy="5205192"/>
          </a:xfrm>
        </p:spPr>
        <p:txBody>
          <a:bodyPr>
            <a:noAutofit/>
          </a:bodyPr>
          <a:lstStyle/>
          <a:p>
            <a:pPr marL="0" indent="0">
              <a:buNone/>
            </a:pPr>
            <a:r>
              <a:rPr lang="en-GB" sz="2100" b="1" dirty="0" smtClean="0"/>
              <a:t>Equality</a:t>
            </a:r>
            <a:endParaRPr lang="en-GB" sz="2100" dirty="0" smtClean="0"/>
          </a:p>
          <a:p>
            <a:r>
              <a:rPr lang="en-GB" sz="2100" dirty="0" smtClean="0"/>
              <a:t>Equality does not mean „</a:t>
            </a:r>
            <a:r>
              <a:rPr lang="en-GB" sz="2100" b="1" dirty="0" smtClean="0"/>
              <a:t>we are all the same</a:t>
            </a:r>
            <a:r>
              <a:rPr lang="en-GB" sz="2100" dirty="0" smtClean="0"/>
              <a:t>“. </a:t>
            </a:r>
          </a:p>
          <a:p>
            <a:r>
              <a:rPr lang="en-GB" sz="2100" dirty="0" smtClean="0"/>
              <a:t>It‘s about recognition, that we are all different, but treated with the same respect and ensuring that everyone has the same access to employment, education, goods and services, buying and renting of real estates,…</a:t>
            </a:r>
          </a:p>
          <a:p>
            <a:r>
              <a:rPr lang="en-GB" sz="2100" b="1" dirty="0" smtClean="0"/>
              <a:t>Diversity</a:t>
            </a:r>
            <a:endParaRPr lang="en-GB" sz="2100" dirty="0" smtClean="0"/>
          </a:p>
          <a:p>
            <a:r>
              <a:rPr lang="en-GB" sz="2100" dirty="0" smtClean="0"/>
              <a:t>Diversity goes one step further. </a:t>
            </a:r>
          </a:p>
          <a:p>
            <a:r>
              <a:rPr lang="en-GB" sz="2100" dirty="0" smtClean="0"/>
              <a:t>It is about </a:t>
            </a:r>
            <a:r>
              <a:rPr lang="en-GB" sz="2100" dirty="0" err="1" smtClean="0"/>
              <a:t>recogni</a:t>
            </a:r>
            <a:r>
              <a:rPr lang="sl-SI" sz="2100" dirty="0" smtClean="0"/>
              <a:t>z</a:t>
            </a:r>
            <a:r>
              <a:rPr lang="en-GB" sz="2100" dirty="0" err="1" smtClean="0"/>
              <a:t>ing</a:t>
            </a:r>
            <a:r>
              <a:rPr lang="en-GB" sz="2100" dirty="0" smtClean="0"/>
              <a:t>, respect</a:t>
            </a:r>
            <a:r>
              <a:rPr lang="sl-SI" sz="2100" dirty="0" smtClean="0"/>
              <a:t>ing</a:t>
            </a:r>
            <a:r>
              <a:rPr lang="en-GB" sz="2100" dirty="0" smtClean="0"/>
              <a:t>, </a:t>
            </a:r>
            <a:r>
              <a:rPr lang="en-GB" sz="2100" dirty="0" err="1" smtClean="0"/>
              <a:t>appreciati</a:t>
            </a:r>
            <a:r>
              <a:rPr lang="sl-SI" sz="2100" dirty="0" err="1" smtClean="0"/>
              <a:t>ng</a:t>
            </a:r>
            <a:r>
              <a:rPr lang="en-GB" sz="2100" dirty="0" smtClean="0"/>
              <a:t> and looking for positive aspects of our differences. Diversity fosters an environment that recognises input of each individual that he/she can make for an </a:t>
            </a:r>
            <a:r>
              <a:rPr lang="en-GB" sz="2100" dirty="0" err="1" smtClean="0"/>
              <a:t>organisatio</a:t>
            </a:r>
            <a:r>
              <a:rPr lang="sl-SI" sz="2100" dirty="0" smtClean="0"/>
              <a:t>n</a:t>
            </a:r>
            <a:r>
              <a:rPr lang="en-GB" sz="2100" dirty="0" smtClean="0"/>
              <a:t>. It encourages dignity and respect. </a:t>
            </a:r>
          </a:p>
        </p:txBody>
      </p:sp>
      <p:sp>
        <p:nvSpPr>
          <p:cNvPr id="6" name="PoljeZBesedilom 5"/>
          <p:cNvSpPr txBox="1"/>
          <p:nvPr/>
        </p:nvSpPr>
        <p:spPr>
          <a:xfrm>
            <a:off x="242522" y="6525542"/>
            <a:ext cx="8316416" cy="307777"/>
          </a:xfrm>
          <a:prstGeom prst="rect">
            <a:avLst/>
          </a:prstGeom>
          <a:noFill/>
        </p:spPr>
        <p:txBody>
          <a:bodyPr wrap="square" rtlCol="0">
            <a:spAutoFit/>
          </a:bodyPr>
          <a:lstStyle/>
          <a:p>
            <a:pPr algn="r"/>
            <a:r>
              <a:rPr lang="en-GB" sz="1400" dirty="0" smtClean="0"/>
              <a:t> </a:t>
            </a:r>
            <a:r>
              <a:rPr lang="en-GB" sz="1400" i="1" dirty="0"/>
              <a:t>Equality and Diversity UK Ltd </a:t>
            </a:r>
            <a:r>
              <a:rPr lang="sl-SI" sz="1400" i="1" dirty="0" smtClean="0"/>
              <a:t>, 2012</a:t>
            </a:r>
            <a:endParaRPr lang="en-GB" sz="1400" i="1" dirty="0"/>
          </a:p>
        </p:txBody>
      </p:sp>
    </p:spTree>
    <p:extLst>
      <p:ext uri="{BB962C8B-B14F-4D97-AF65-F5344CB8AC3E}">
        <p14:creationId xmlns:p14="http://schemas.microsoft.com/office/powerpoint/2010/main" val="104834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53975"/>
            <a:ext cx="9144000" cy="927100"/>
          </a:xfrm>
        </p:spPr>
        <p:txBody>
          <a:bodyPr/>
          <a:lstStyle/>
          <a:p>
            <a:r>
              <a:rPr lang="en-GB" altLang="en-US" sz="3600" dirty="0" smtClean="0"/>
              <a:t>Equality</a:t>
            </a:r>
          </a:p>
        </p:txBody>
      </p:sp>
      <p:sp>
        <p:nvSpPr>
          <p:cNvPr id="3" name="Content Placeholder 2"/>
          <p:cNvSpPr>
            <a:spLocks noGrp="1"/>
          </p:cNvSpPr>
          <p:nvPr>
            <p:ph idx="1"/>
          </p:nvPr>
        </p:nvSpPr>
        <p:spPr>
          <a:xfrm>
            <a:off x="685800" y="1268413"/>
            <a:ext cx="7772400" cy="3019425"/>
          </a:xfrm>
        </p:spPr>
        <p:txBody>
          <a:bodyPr>
            <a:normAutofit fontScale="92500" lnSpcReduction="20000"/>
          </a:bodyPr>
          <a:lstStyle/>
          <a:p>
            <a:pPr>
              <a:lnSpc>
                <a:spcPct val="120000"/>
              </a:lnSpc>
              <a:spcAft>
                <a:spcPts val="600"/>
              </a:spcAft>
              <a:defRPr/>
            </a:pPr>
            <a:r>
              <a:rPr lang="en-GB" dirty="0" smtClean="0"/>
              <a:t>Equality </a:t>
            </a:r>
            <a:r>
              <a:rPr lang="en-GB" dirty="0"/>
              <a:t>is associated broadly with the legislative framework. Its thrust is focused on </a:t>
            </a:r>
            <a:r>
              <a:rPr lang="en-GB" b="1" dirty="0" smtClean="0"/>
              <a:t>rights</a:t>
            </a:r>
            <a:r>
              <a:rPr lang="en-GB" dirty="0" smtClean="0"/>
              <a:t> and </a:t>
            </a:r>
            <a:r>
              <a:rPr lang="en-GB" b="1" dirty="0"/>
              <a:t>responsibilities</a:t>
            </a:r>
            <a:r>
              <a:rPr lang="en-GB" dirty="0"/>
              <a:t> and a</a:t>
            </a:r>
            <a:r>
              <a:rPr lang="en-GB" b="1" dirty="0"/>
              <a:t>nti-discrimination</a:t>
            </a:r>
            <a:r>
              <a:rPr lang="en-GB" dirty="0" smtClean="0"/>
              <a:t>.</a:t>
            </a:r>
          </a:p>
          <a:p>
            <a:pPr>
              <a:lnSpc>
                <a:spcPct val="120000"/>
              </a:lnSpc>
              <a:spcAft>
                <a:spcPts val="600"/>
              </a:spcAft>
              <a:defRPr/>
            </a:pPr>
            <a:r>
              <a:rPr lang="en-GB" dirty="0" smtClean="0"/>
              <a:t>Equality </a:t>
            </a:r>
            <a:r>
              <a:rPr lang="en-GB" dirty="0"/>
              <a:t>involves the development of practices </a:t>
            </a:r>
            <a:r>
              <a:rPr lang="en-GB" dirty="0" smtClean="0"/>
              <a:t>to ensure </a:t>
            </a:r>
            <a:r>
              <a:rPr lang="en-GB" dirty="0"/>
              <a:t>that groups which continue to be disadvantaged gain access to opportunities for </a:t>
            </a:r>
            <a:r>
              <a:rPr lang="en-GB" dirty="0" smtClean="0"/>
              <a:t>full participation </a:t>
            </a:r>
            <a:r>
              <a:rPr lang="en-GB" dirty="0"/>
              <a:t>in society, with legal sanctions directed against those who violate this principle.</a:t>
            </a:r>
          </a:p>
        </p:txBody>
      </p:sp>
      <p:pic>
        <p:nvPicPr>
          <p:cNvPr id="30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437112"/>
            <a:ext cx="18129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90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4213" y="260350"/>
            <a:ext cx="7772400" cy="647700"/>
          </a:xfrm>
        </p:spPr>
        <p:txBody>
          <a:bodyPr/>
          <a:lstStyle/>
          <a:p>
            <a:r>
              <a:rPr lang="en-GB" altLang="en-US" sz="3600" dirty="0" smtClean="0"/>
              <a:t>Diversity</a:t>
            </a:r>
          </a:p>
        </p:txBody>
      </p:sp>
      <p:sp>
        <p:nvSpPr>
          <p:cNvPr id="3" name="Content Placeholder 2"/>
          <p:cNvSpPr>
            <a:spLocks noGrp="1"/>
          </p:cNvSpPr>
          <p:nvPr>
            <p:ph idx="1"/>
          </p:nvPr>
        </p:nvSpPr>
        <p:spPr>
          <a:xfrm>
            <a:off x="684212" y="1052512"/>
            <a:ext cx="7920235" cy="4032672"/>
          </a:xfrm>
        </p:spPr>
        <p:txBody>
          <a:bodyPr>
            <a:normAutofit fontScale="85000" lnSpcReduction="20000"/>
          </a:bodyPr>
          <a:lstStyle/>
          <a:p>
            <a:pPr>
              <a:lnSpc>
                <a:spcPct val="120000"/>
              </a:lnSpc>
              <a:spcBef>
                <a:spcPts val="600"/>
              </a:spcBef>
              <a:spcAft>
                <a:spcPts val="600"/>
              </a:spcAft>
              <a:defRPr/>
            </a:pPr>
            <a:r>
              <a:rPr lang="en-GB" dirty="0" smtClean="0"/>
              <a:t>Diversity </a:t>
            </a:r>
            <a:r>
              <a:rPr lang="en-GB" dirty="0"/>
              <a:t>adds an extra dimension to equality of opportunity. It encompasses all types </a:t>
            </a:r>
            <a:r>
              <a:rPr lang="en-GB" dirty="0" smtClean="0"/>
              <a:t>of difference</a:t>
            </a:r>
            <a:r>
              <a:rPr lang="sl-SI" dirty="0" smtClean="0"/>
              <a:t>s</a:t>
            </a:r>
            <a:r>
              <a:rPr lang="en-GB" dirty="0" smtClean="0"/>
              <a:t> </a:t>
            </a:r>
            <a:r>
              <a:rPr lang="en-GB" dirty="0"/>
              <a:t>beyond those covered by the legislation, and focuses principally on the individual.</a:t>
            </a:r>
          </a:p>
          <a:p>
            <a:pPr>
              <a:lnSpc>
                <a:spcPct val="120000"/>
              </a:lnSpc>
              <a:spcBef>
                <a:spcPts val="600"/>
              </a:spcBef>
              <a:spcAft>
                <a:spcPts val="600"/>
              </a:spcAft>
              <a:defRPr/>
            </a:pPr>
            <a:r>
              <a:rPr lang="en-GB" dirty="0"/>
              <a:t>Diversity includes every kind of difference that makes each person unique and distinct.</a:t>
            </a:r>
          </a:p>
          <a:p>
            <a:pPr>
              <a:lnSpc>
                <a:spcPct val="120000"/>
              </a:lnSpc>
              <a:spcBef>
                <a:spcPts val="600"/>
              </a:spcBef>
              <a:spcAft>
                <a:spcPts val="600"/>
              </a:spcAft>
              <a:defRPr/>
            </a:pPr>
            <a:r>
              <a:rPr lang="en-GB" dirty="0"/>
              <a:t>Diversity seeks to increase people’s awareness, celebration and positive acceptance </a:t>
            </a:r>
            <a:r>
              <a:rPr lang="en-GB" dirty="0" smtClean="0"/>
              <a:t>of individuals </a:t>
            </a:r>
            <a:r>
              <a:rPr lang="en-GB" dirty="0"/>
              <a:t>and their differences. </a:t>
            </a:r>
            <a:endParaRPr lang="en-GB" dirty="0" smtClean="0"/>
          </a:p>
          <a:p>
            <a:pPr>
              <a:lnSpc>
                <a:spcPct val="120000"/>
              </a:lnSpc>
              <a:spcBef>
                <a:spcPts val="600"/>
              </a:spcBef>
              <a:spcAft>
                <a:spcPts val="600"/>
              </a:spcAft>
              <a:defRPr/>
            </a:pPr>
            <a:r>
              <a:rPr lang="en-GB" dirty="0" smtClean="0"/>
              <a:t>Valuing </a:t>
            </a:r>
            <a:r>
              <a:rPr lang="en-GB" dirty="0"/>
              <a:t>diversity involves the demonstrable inclusion </a:t>
            </a:r>
            <a:r>
              <a:rPr lang="en-GB" dirty="0" smtClean="0"/>
              <a:t>of </a:t>
            </a:r>
            <a:r>
              <a:rPr lang="en-GB" b="1" dirty="0" smtClean="0"/>
              <a:t>diverse </a:t>
            </a:r>
            <a:r>
              <a:rPr lang="en-GB" b="1" dirty="0"/>
              <a:t>employees </a:t>
            </a:r>
            <a:r>
              <a:rPr lang="en-GB" dirty="0"/>
              <a:t>and </a:t>
            </a:r>
            <a:r>
              <a:rPr lang="en-GB" b="1" dirty="0"/>
              <a:t>service users </a:t>
            </a:r>
            <a:r>
              <a:rPr lang="en-GB" dirty="0"/>
              <a:t>by having policies, procedures and practices that </a:t>
            </a:r>
            <a:r>
              <a:rPr lang="en-GB" dirty="0" smtClean="0"/>
              <a:t>take their </a:t>
            </a:r>
            <a:r>
              <a:rPr lang="en-GB" dirty="0"/>
              <a:t>diverse needs and preferences into account.</a:t>
            </a:r>
          </a:p>
        </p:txBody>
      </p:sp>
      <p:pic>
        <p:nvPicPr>
          <p:cNvPr id="41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64931"/>
            <a:ext cx="3740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91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sl-SI" dirty="0" smtClean="0"/>
              <a:t>LAYERS OF DIVERSITY</a:t>
            </a:r>
            <a:endParaRPr lang="sl-SI" dirty="0"/>
          </a:p>
        </p:txBody>
      </p:sp>
      <p:sp>
        <p:nvSpPr>
          <p:cNvPr id="4" name="Ograda vsebine 3"/>
          <p:cNvSpPr>
            <a:spLocks noGrp="1"/>
          </p:cNvSpPr>
          <p:nvPr>
            <p:ph idx="1"/>
          </p:nvPr>
        </p:nvSpPr>
        <p:spPr/>
        <p:txBody>
          <a:bodyPr/>
          <a:lstStyle/>
          <a:p>
            <a:endParaRPr lang="en-GB" dirty="0"/>
          </a:p>
        </p:txBody>
      </p:sp>
      <p:pic>
        <p:nvPicPr>
          <p:cNvPr id="1026" name="Picture 2" descr="d:\Users\Uporabnik\Desktop\why-lay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53134"/>
            <a:ext cx="5616624" cy="566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19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GOLDEN </a:t>
            </a:r>
            <a:r>
              <a:rPr lang="sl-SI" dirty="0" err="1"/>
              <a:t>vs</a:t>
            </a:r>
            <a:r>
              <a:rPr lang="sl-SI" dirty="0"/>
              <a:t>. PLATINUM </a:t>
            </a:r>
            <a:r>
              <a:rPr lang="sl-SI" dirty="0" err="1" smtClean="0"/>
              <a:t>rule</a:t>
            </a:r>
            <a:endParaRPr lang="en-GB" dirty="0"/>
          </a:p>
        </p:txBody>
      </p:sp>
      <p:sp>
        <p:nvSpPr>
          <p:cNvPr id="3" name="Ograda vsebine 2"/>
          <p:cNvSpPr>
            <a:spLocks noGrp="1"/>
          </p:cNvSpPr>
          <p:nvPr>
            <p:ph sz="quarter" idx="1"/>
          </p:nvPr>
        </p:nvSpPr>
        <p:spPr/>
        <p:txBody>
          <a:bodyPr>
            <a:normAutofit/>
          </a:bodyPr>
          <a:lstStyle/>
          <a:p>
            <a:endParaRPr lang="sl-SI" dirty="0"/>
          </a:p>
          <a:p>
            <a:endParaRPr lang="en-GB" dirty="0"/>
          </a:p>
        </p:txBody>
      </p:sp>
      <p:sp>
        <p:nvSpPr>
          <p:cNvPr id="4" name="PoljeZBesedilom 3"/>
          <p:cNvSpPr txBox="1"/>
          <p:nvPr/>
        </p:nvSpPr>
        <p:spPr>
          <a:xfrm>
            <a:off x="242522" y="6525542"/>
            <a:ext cx="8316416" cy="307777"/>
          </a:xfrm>
          <a:prstGeom prst="rect">
            <a:avLst/>
          </a:prstGeom>
          <a:noFill/>
        </p:spPr>
        <p:txBody>
          <a:bodyPr wrap="square" rtlCol="0">
            <a:spAutoFit/>
          </a:bodyPr>
          <a:lstStyle/>
          <a:p>
            <a:pPr algn="r"/>
            <a:r>
              <a:rPr lang="en-GB" sz="1400" dirty="0" smtClean="0"/>
              <a:t> </a:t>
            </a:r>
            <a:r>
              <a:rPr lang="en-GB" sz="1400" i="1" dirty="0"/>
              <a:t>Equality and Diversity UK Ltd </a:t>
            </a:r>
            <a:r>
              <a:rPr lang="sl-SI" sz="1400" i="1" dirty="0" smtClean="0"/>
              <a:t>, 2012</a:t>
            </a:r>
            <a:endParaRPr lang="en-GB" sz="1400" i="1" dirty="0"/>
          </a:p>
        </p:txBody>
      </p:sp>
      <p:pic>
        <p:nvPicPr>
          <p:cNvPr id="1026" name="Picture 2" descr="C:\Users\Admin\Desktop\pren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701" y="2276872"/>
            <a:ext cx="4502057" cy="337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156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260350"/>
            <a:ext cx="7772400" cy="865188"/>
          </a:xfrm>
        </p:spPr>
        <p:txBody>
          <a:bodyPr>
            <a:normAutofit/>
          </a:bodyPr>
          <a:lstStyle/>
          <a:p>
            <a:pPr>
              <a:defRPr/>
            </a:pPr>
            <a:r>
              <a:rPr lang="en-GB" sz="3600" dirty="0" smtClean="0"/>
              <a:t>The </a:t>
            </a:r>
            <a:r>
              <a:rPr lang="en-GB" sz="3600" dirty="0" smtClean="0">
                <a:solidFill>
                  <a:srgbClr val="0070C0"/>
                </a:solidFill>
              </a:rPr>
              <a:t>Business</a:t>
            </a:r>
            <a:r>
              <a:rPr lang="en-GB" sz="3600" dirty="0" smtClean="0">
                <a:solidFill>
                  <a:srgbClr val="FF0000"/>
                </a:solidFill>
              </a:rPr>
              <a:t> </a:t>
            </a:r>
            <a:r>
              <a:rPr lang="en-GB" sz="3600" dirty="0"/>
              <a:t>C</a:t>
            </a:r>
            <a:r>
              <a:rPr lang="en-GB" sz="3600" dirty="0" smtClean="0"/>
              <a:t>ase</a:t>
            </a:r>
            <a:endParaRPr lang="en-GB" sz="3600" dirty="0"/>
          </a:p>
        </p:txBody>
      </p:sp>
      <p:sp>
        <p:nvSpPr>
          <p:cNvPr id="3" name="Content Placeholder 2"/>
          <p:cNvSpPr>
            <a:spLocks noGrp="1"/>
          </p:cNvSpPr>
          <p:nvPr>
            <p:ph idx="1"/>
          </p:nvPr>
        </p:nvSpPr>
        <p:spPr>
          <a:xfrm>
            <a:off x="684213" y="1341438"/>
            <a:ext cx="7772400" cy="3671887"/>
          </a:xfrm>
        </p:spPr>
        <p:txBody>
          <a:bodyPr>
            <a:normAutofit/>
          </a:bodyPr>
          <a:lstStyle/>
          <a:p>
            <a:pPr>
              <a:defRPr/>
            </a:pPr>
            <a:endParaRPr lang="sl-SI" dirty="0" smtClean="0"/>
          </a:p>
          <a:p>
            <a:pPr>
              <a:defRPr/>
            </a:pPr>
            <a:r>
              <a:rPr lang="en-GB" dirty="0" smtClean="0"/>
              <a:t>Treating </a:t>
            </a:r>
            <a:r>
              <a:rPr lang="en-GB" dirty="0"/>
              <a:t>people fairly in </a:t>
            </a:r>
            <a:r>
              <a:rPr lang="en-GB" dirty="0" smtClean="0"/>
              <a:t/>
            </a:r>
            <a:br>
              <a:rPr lang="en-GB" dirty="0" smtClean="0"/>
            </a:br>
            <a:r>
              <a:rPr lang="en-GB" dirty="0" smtClean="0"/>
              <a:t>recruitment</a:t>
            </a:r>
            <a:r>
              <a:rPr lang="en-GB" dirty="0"/>
              <a:t>, training and </a:t>
            </a:r>
            <a:r>
              <a:rPr lang="en-GB" dirty="0" smtClean="0"/>
              <a:t/>
            </a:r>
            <a:br>
              <a:rPr lang="en-GB" dirty="0" smtClean="0"/>
            </a:br>
            <a:r>
              <a:rPr lang="en-GB" dirty="0" smtClean="0"/>
              <a:t>development </a:t>
            </a:r>
            <a:r>
              <a:rPr lang="en-GB" dirty="0"/>
              <a:t>and promotion </a:t>
            </a:r>
            <a:r>
              <a:rPr lang="en-GB" dirty="0" smtClean="0"/>
              <a:t>helps organisations </a:t>
            </a:r>
            <a:r>
              <a:rPr lang="en-GB" dirty="0"/>
              <a:t>to build a reputation for being </a:t>
            </a:r>
            <a:r>
              <a:rPr lang="sl-SI" dirty="0" smtClean="0"/>
              <a:t>a </a:t>
            </a:r>
            <a:r>
              <a:rPr lang="en-GB" dirty="0" smtClean="0"/>
              <a:t>good place </a:t>
            </a:r>
            <a:r>
              <a:rPr lang="en-GB" dirty="0"/>
              <a:t>to work</a:t>
            </a:r>
            <a:r>
              <a:rPr lang="en-GB" dirty="0" smtClean="0"/>
              <a:t>.</a:t>
            </a:r>
            <a:endParaRPr lang="sl-SI" dirty="0" smtClean="0"/>
          </a:p>
          <a:p>
            <a:pPr>
              <a:defRPr/>
            </a:pPr>
            <a:endParaRPr lang="en-GB" dirty="0" smtClean="0"/>
          </a:p>
          <a:p>
            <a:pPr>
              <a:defRPr/>
            </a:pPr>
            <a:r>
              <a:rPr lang="en-GB" dirty="0" smtClean="0"/>
              <a:t>This </a:t>
            </a:r>
            <a:r>
              <a:rPr lang="en-GB" dirty="0"/>
              <a:t>is an </a:t>
            </a:r>
            <a:r>
              <a:rPr lang="en-GB" dirty="0" smtClean="0"/>
              <a:t>important motivator </a:t>
            </a:r>
            <a:r>
              <a:rPr lang="en-GB" dirty="0"/>
              <a:t>for staff and volunteers choosing to work </a:t>
            </a:r>
            <a:r>
              <a:rPr lang="en-GB" dirty="0" smtClean="0"/>
              <a:t>for you.</a:t>
            </a:r>
            <a:endParaRPr lang="en-GB" dirty="0"/>
          </a:p>
        </p:txBody>
      </p:sp>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4806" y="25431"/>
            <a:ext cx="20907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17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na">
  <a:themeElements>
    <a:clrScheme name="Izvor">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ltan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2317</TotalTime>
  <Words>1642</Words>
  <Application>Microsoft Office PowerPoint</Application>
  <PresentationFormat>On-screen Show (4:3)</PresentationFormat>
  <Paragraphs>178</Paragraphs>
  <Slides>37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Schoolbook</vt:lpstr>
      <vt:lpstr>Tw Cen MT</vt:lpstr>
      <vt:lpstr>Wingdings</vt:lpstr>
      <vt:lpstr>Wingdings 2</vt:lpstr>
      <vt:lpstr>Altana</vt:lpstr>
      <vt:lpstr>Diversity meets csr</vt:lpstr>
      <vt:lpstr>PowerPoint Presentation</vt:lpstr>
      <vt:lpstr>PowerPoint Presentation</vt:lpstr>
      <vt:lpstr>WHAT WE MEAN WHEN WE TALK ABOUR EQUALITY AND DIVERSITY</vt:lpstr>
      <vt:lpstr>Equality</vt:lpstr>
      <vt:lpstr>Diversity</vt:lpstr>
      <vt:lpstr>LAYERS OF DIVERSITY</vt:lpstr>
      <vt:lpstr>GOLDEN vs. PLATINUM rule</vt:lpstr>
      <vt:lpstr>The Business Case</vt:lpstr>
      <vt:lpstr>BUSINESS CASE</vt:lpstr>
      <vt:lpstr>The Moral Case</vt:lpstr>
      <vt:lpstr>The Legal Case</vt:lpstr>
      <vt:lpstr>Types of Discrimination</vt:lpstr>
      <vt:lpstr>Types of discrimination</vt:lpstr>
      <vt:lpstr>Direct discrimination</vt:lpstr>
      <vt:lpstr>Indirect discrimination  </vt:lpstr>
      <vt:lpstr>Indirect discrimination</vt:lpstr>
      <vt:lpstr>Failure to provide reasonable accommodation</vt:lpstr>
      <vt:lpstr>Associative Discrimination</vt:lpstr>
      <vt:lpstr>Discrimination by association</vt:lpstr>
      <vt:lpstr>Perceptive discrimination</vt:lpstr>
      <vt:lpstr>Discrimination by perception</vt:lpstr>
      <vt:lpstr>Harassment</vt:lpstr>
      <vt:lpstr>Harassment </vt:lpstr>
      <vt:lpstr>Is positive discrimination still discrimination?</vt:lpstr>
      <vt:lpstr>DISCRIMINATION IN THE WORK FORCE</vt:lpstr>
      <vt:lpstr>Unconscious bias – can we change opinions?</vt:lpstr>
      <vt:lpstr>DIVERSITY MANAGEMENT IN ORGANISATION</vt:lpstr>
      <vt:lpstr>DIVERSITY MANAGEMENT</vt:lpstr>
      <vt:lpstr>DIVERSITY MANAGEMENT</vt:lpstr>
      <vt:lpstr>Diversity in the language of management?</vt:lpstr>
      <vt:lpstr>ISO 26000</vt:lpstr>
      <vt:lpstr>Labor Practices</vt:lpstr>
      <vt:lpstr>What companies are doing</vt:lpstr>
      <vt:lpstr>JC Penney debute mannequins with body diversity</vt:lpstr>
      <vt:lpstr>L'OREAL SWITZERLAND AND URBAN DECAY BRAND STEP UP RECRUITMENT OF PERSONS WITH DISABILITIES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Upravljanje z raznolikostjo</dc:title>
  <dc:creator>Uporabnik</dc:creator>
  <cp:lastModifiedBy>Windows User</cp:lastModifiedBy>
  <cp:revision>228</cp:revision>
  <cp:lastPrinted>2016-08-04T09:06:17Z</cp:lastPrinted>
  <dcterms:created xsi:type="dcterms:W3CDTF">2016-07-27T12:54:46Z</dcterms:created>
  <dcterms:modified xsi:type="dcterms:W3CDTF">2017-02-14T09:24:16Z</dcterms:modified>
</cp:coreProperties>
</file>