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7" r:id="rId1"/>
  </p:sldMasterIdLst>
  <p:notesMasterIdLst>
    <p:notesMasterId r:id="rId23"/>
  </p:notesMasterIdLst>
  <p:sldIdLst>
    <p:sldId id="257" r:id="rId2"/>
    <p:sldId id="287" r:id="rId3"/>
    <p:sldId id="308" r:id="rId4"/>
    <p:sldId id="309" r:id="rId5"/>
    <p:sldId id="319" r:id="rId6"/>
    <p:sldId id="311" r:id="rId7"/>
    <p:sldId id="312" r:id="rId8"/>
    <p:sldId id="310" r:id="rId9"/>
    <p:sldId id="313" r:id="rId10"/>
    <p:sldId id="314" r:id="rId11"/>
    <p:sldId id="315" r:id="rId12"/>
    <p:sldId id="316" r:id="rId13"/>
    <p:sldId id="317" r:id="rId14"/>
    <p:sldId id="318" r:id="rId15"/>
    <p:sldId id="320" r:id="rId16"/>
    <p:sldId id="323" r:id="rId17"/>
    <p:sldId id="321" r:id="rId18"/>
    <p:sldId id="322" r:id="rId19"/>
    <p:sldId id="324" r:id="rId20"/>
    <p:sldId id="304" r:id="rId21"/>
    <p:sldId id="307" r:id="rId2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9C4"/>
    <a:srgbClr val="ED3737"/>
    <a:srgbClr val="0DBBB7"/>
    <a:srgbClr val="EE8E00"/>
    <a:srgbClr val="F67B00"/>
    <a:srgbClr val="FA6050"/>
    <a:srgbClr val="1855DE"/>
    <a:srgbClr val="5987ED"/>
    <a:srgbClr val="CC6600"/>
    <a:srgbClr val="E28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6" autoAdjust="0"/>
    <p:restoredTop sz="94737" autoAdjust="0"/>
  </p:normalViewPr>
  <p:slideViewPr>
    <p:cSldViewPr>
      <p:cViewPr varScale="1">
        <p:scale>
          <a:sx n="110" d="100"/>
          <a:sy n="110"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70081-F597-49AA-8371-23F7DBE0F24A}" type="datetimeFigureOut">
              <a:rPr lang="hr-HR" smtClean="0"/>
              <a:pPr/>
              <a:t>14.2.2017.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6F441-525E-475B-9A2C-DEEB6EC47457}" type="slidenum">
              <a:rPr lang="hr-HR" smtClean="0"/>
              <a:pPr/>
              <a:t>‹#›</a:t>
            </a:fld>
            <a:endParaRPr lang="hr-HR"/>
          </a:p>
        </p:txBody>
      </p:sp>
    </p:spTree>
    <p:extLst>
      <p:ext uri="{BB962C8B-B14F-4D97-AF65-F5344CB8AC3E}">
        <p14:creationId xmlns:p14="http://schemas.microsoft.com/office/powerpoint/2010/main" val="29295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Naslov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r-HR"/>
              <a:t>Uredite stil naslova matrice</a:t>
            </a:r>
            <a:endParaRPr kumimoji="0"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Uredite stil podnaslova matrice</a:t>
            </a:r>
            <a:endParaRPr kumimoji="0" lang="en-US"/>
          </a:p>
        </p:txBody>
      </p:sp>
      <p:sp>
        <p:nvSpPr>
          <p:cNvPr id="28" name="Rezervirano mjesto datuma 27"/>
          <p:cNvSpPr>
            <a:spLocks noGrp="1"/>
          </p:cNvSpPr>
          <p:nvPr>
            <p:ph type="dt" sz="half" idx="10"/>
          </p:nvPr>
        </p:nvSpPr>
        <p:spPr>
          <a:xfrm>
            <a:off x="6400800" y="6355080"/>
            <a:ext cx="2286000" cy="365760"/>
          </a:xfrm>
        </p:spPr>
        <p:txBody>
          <a:bodyPr/>
          <a:lstStyle>
            <a:lvl1pPr>
              <a:defRPr sz="1400"/>
            </a:lvl1pPr>
          </a:lstStyle>
          <a:p>
            <a:endParaRPr lang="hr-HR"/>
          </a:p>
        </p:txBody>
      </p:sp>
      <p:sp>
        <p:nvSpPr>
          <p:cNvPr id="17" name="Rezervirano mjesto podnožja 16"/>
          <p:cNvSpPr>
            <a:spLocks noGrp="1"/>
          </p:cNvSpPr>
          <p:nvPr>
            <p:ph type="ftr" sz="quarter" idx="11"/>
          </p:nvPr>
        </p:nvSpPr>
        <p:spPr>
          <a:xfrm>
            <a:off x="2898648" y="6355080"/>
            <a:ext cx="3474720" cy="365760"/>
          </a:xfrm>
        </p:spPr>
        <p:txBody>
          <a:bodyPr/>
          <a:lstStyle/>
          <a:p>
            <a:endParaRPr lang="hr-HR"/>
          </a:p>
        </p:txBody>
      </p:sp>
      <p:sp>
        <p:nvSpPr>
          <p:cNvPr id="29" name="Rezervirano mjesto broja slajda 28"/>
          <p:cNvSpPr>
            <a:spLocks noGrp="1"/>
          </p:cNvSpPr>
          <p:nvPr>
            <p:ph type="sldNum" sz="quarter" idx="12"/>
          </p:nvPr>
        </p:nvSpPr>
        <p:spPr>
          <a:xfrm>
            <a:off x="1216152" y="6355080"/>
            <a:ext cx="1219200" cy="365760"/>
          </a:xfrm>
        </p:spPr>
        <p:txBody>
          <a:bodyPr/>
          <a:lstStyle/>
          <a:p>
            <a:fld id="{63C03A18-1BE2-487D-92D8-585057AF460F}" type="slidenum">
              <a:rPr lang="hr-HR" smtClean="0"/>
              <a:pPr/>
              <a:t>‹#›</a:t>
            </a:fld>
            <a:endParaRPr lang="hr-HR"/>
          </a:p>
        </p:txBody>
      </p:sp>
      <p:sp>
        <p:nvSpPr>
          <p:cNvPr id="21" name="Pravokutni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avokutni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avokutni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utni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7" name="Ravni poveznik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Jednakokračni troku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401836" y="928687"/>
            <a:ext cx="8340328" cy="2232422"/>
          </a:xfrm>
          <a:prstGeom prst="rect">
            <a:avLst/>
          </a:prstGeom>
        </p:spPr>
        <p:txBody>
          <a:bodyPr/>
          <a:lstStyle/>
          <a:p>
            <a:pPr lvl="0">
              <a:defRPr sz="1800"/>
            </a:pPr>
            <a:r>
              <a:rPr sz="3000"/>
              <a:t>Title Text</a:t>
            </a:r>
          </a:p>
        </p:txBody>
      </p:sp>
      <p:sp>
        <p:nvSpPr>
          <p:cNvPr id="8" name="Shape 8"/>
          <p:cNvSpPr>
            <a:spLocks noGrp="1"/>
          </p:cNvSpPr>
          <p:nvPr>
            <p:ph type="body" idx="1"/>
          </p:nvPr>
        </p:nvSpPr>
        <p:spPr>
          <a:xfrm>
            <a:off x="401836" y="3527227"/>
            <a:ext cx="8340328" cy="714375"/>
          </a:xfrm>
          <a:prstGeom prst="rect">
            <a:avLst/>
          </a:prstGeom>
        </p:spPr>
        <p:txBody>
          <a:bodyPr/>
          <a:lstStyle>
            <a:lvl1pPr marL="0" indent="0">
              <a:spcBef>
                <a:spcPts val="0"/>
              </a:spcBef>
              <a:buSzTx/>
              <a:buFontTx/>
              <a:buNone/>
              <a:defRPr sz="1800">
                <a:latin typeface="Helvetica Neue"/>
                <a:ea typeface="Helvetica Neue"/>
                <a:cs typeface="Helvetica Neue"/>
                <a:sym typeface="Helvetica Neue"/>
              </a:defRPr>
            </a:lvl1pPr>
            <a:lvl2pPr marL="0" indent="160729">
              <a:spcBef>
                <a:spcPts val="0"/>
              </a:spcBef>
              <a:buSzTx/>
              <a:buFontTx/>
              <a:buNone/>
              <a:defRPr sz="1800">
                <a:latin typeface="Helvetica Neue"/>
                <a:ea typeface="Helvetica Neue"/>
                <a:cs typeface="Helvetica Neue"/>
                <a:sym typeface="Helvetica Neue"/>
              </a:defRPr>
            </a:lvl2pPr>
            <a:lvl3pPr marL="0" indent="321457">
              <a:spcBef>
                <a:spcPts val="0"/>
              </a:spcBef>
              <a:buSzTx/>
              <a:buFontTx/>
              <a:buNone/>
              <a:defRPr sz="1800">
                <a:latin typeface="Helvetica Neue"/>
                <a:ea typeface="Helvetica Neue"/>
                <a:cs typeface="Helvetica Neue"/>
                <a:sym typeface="Helvetica Neue"/>
              </a:defRPr>
            </a:lvl3pPr>
            <a:lvl4pPr marL="0" indent="482186">
              <a:spcBef>
                <a:spcPts val="0"/>
              </a:spcBef>
              <a:buSzTx/>
              <a:buFontTx/>
              <a:buNone/>
              <a:defRPr sz="1800">
                <a:latin typeface="Helvetica Neue"/>
                <a:ea typeface="Helvetica Neue"/>
                <a:cs typeface="Helvetica Neue"/>
                <a:sym typeface="Helvetica Neue"/>
              </a:defRPr>
            </a:lvl4pPr>
            <a:lvl5pPr marL="0" indent="642915">
              <a:spcBef>
                <a:spcPts val="0"/>
              </a:spcBef>
              <a:buSzTx/>
              <a:buFontTx/>
              <a:buNone/>
              <a:defRPr sz="1800">
                <a:latin typeface="Helvetica Neue"/>
                <a:ea typeface="Helvetica Neue"/>
                <a:cs typeface="Helvetica Neue"/>
                <a:sym typeface="Helvetica Neue"/>
              </a:defRPr>
            </a:lvl5pPr>
          </a:lstStyle>
          <a:p>
            <a:pPr lvl="0">
              <a:defRPr sz="1800">
                <a:solidFill>
                  <a:srgbClr val="000000"/>
                </a:solidFill>
              </a:defRPr>
            </a:pPr>
            <a:r>
              <a:rPr sz="1800">
                <a:solidFill>
                  <a:srgbClr val="747474"/>
                </a:solidFill>
              </a:rPr>
              <a:t>Body Level One</a:t>
            </a:r>
          </a:p>
          <a:p>
            <a:pPr lvl="1">
              <a:defRPr sz="1800">
                <a:solidFill>
                  <a:srgbClr val="000000"/>
                </a:solidFill>
              </a:defRPr>
            </a:pPr>
            <a:r>
              <a:rPr sz="1800">
                <a:solidFill>
                  <a:srgbClr val="747474"/>
                </a:solidFill>
              </a:rPr>
              <a:t>Body Level Two</a:t>
            </a:r>
          </a:p>
          <a:p>
            <a:pPr lvl="2">
              <a:defRPr sz="1800">
                <a:solidFill>
                  <a:srgbClr val="000000"/>
                </a:solidFill>
              </a:defRPr>
            </a:pPr>
            <a:r>
              <a:rPr sz="1800">
                <a:solidFill>
                  <a:srgbClr val="747474"/>
                </a:solidFill>
              </a:rPr>
              <a:t>Body Level Three</a:t>
            </a:r>
          </a:p>
          <a:p>
            <a:pPr lvl="3">
              <a:defRPr sz="1800">
                <a:solidFill>
                  <a:srgbClr val="000000"/>
                </a:solidFill>
              </a:defRPr>
            </a:pPr>
            <a:r>
              <a:rPr sz="1800">
                <a:solidFill>
                  <a:srgbClr val="747474"/>
                </a:solidFill>
              </a:rPr>
              <a:t>Body Level Four</a:t>
            </a:r>
          </a:p>
          <a:p>
            <a:pPr lvl="4">
              <a:defRPr sz="1800">
                <a:solidFill>
                  <a:srgbClr val="000000"/>
                </a:solidFill>
              </a:defRPr>
            </a:pPr>
            <a:r>
              <a:rPr sz="1800">
                <a:solidFill>
                  <a:srgbClr val="747474"/>
                </a:solidFill>
              </a:rPr>
              <a:t>Body Level Five</a:t>
            </a:r>
          </a:p>
        </p:txBody>
      </p:sp>
    </p:spTree>
    <p:extLst>
      <p:ext uri="{BB962C8B-B14F-4D97-AF65-F5344CB8AC3E}">
        <p14:creationId xmlns:p14="http://schemas.microsoft.com/office/powerpoint/2010/main" val="18466096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8" name="Rezervirano mjesto sadržaja 7"/>
          <p:cNvSpPr>
            <a:spLocks noGrp="1"/>
          </p:cNvSpPr>
          <p:nvPr>
            <p:ph sz="quarter" idx="1"/>
          </p:nvPr>
        </p:nvSpPr>
        <p:spPr>
          <a:xfrm>
            <a:off x="457200" y="1219200"/>
            <a:ext cx="8229600"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r-HR"/>
              <a:t>Uredite stil naslova matrice</a:t>
            </a:r>
            <a:endParaRPr kumimoji="0" lang="en-US"/>
          </a:p>
        </p:txBody>
      </p:sp>
      <p:sp>
        <p:nvSpPr>
          <p:cNvPr id="3" name="Rezervirano mjesto teksta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Uredite stilove teksta matrice</a:t>
            </a:r>
          </a:p>
        </p:txBody>
      </p:sp>
      <p:sp>
        <p:nvSpPr>
          <p:cNvPr id="4" name="Rezervirano mjesto datuma 3"/>
          <p:cNvSpPr>
            <a:spLocks noGrp="1"/>
          </p:cNvSpPr>
          <p:nvPr>
            <p:ph type="dt" sz="half" idx="10"/>
          </p:nvPr>
        </p:nvSpPr>
        <p:spPr>
          <a:xfrm>
            <a:off x="6400800" y="6355080"/>
            <a:ext cx="2286000" cy="365760"/>
          </a:xfrm>
        </p:spPr>
        <p:txBody>
          <a:bodyPr/>
          <a:lstStyle/>
          <a:p>
            <a:endParaRPr lang="hr-HR"/>
          </a:p>
        </p:txBody>
      </p:sp>
      <p:sp>
        <p:nvSpPr>
          <p:cNvPr id="5" name="Rezervirano mjesto podnožja 4"/>
          <p:cNvSpPr>
            <a:spLocks noGrp="1"/>
          </p:cNvSpPr>
          <p:nvPr>
            <p:ph type="ftr" sz="quarter" idx="11"/>
          </p:nvPr>
        </p:nvSpPr>
        <p:spPr>
          <a:xfrm>
            <a:off x="2898648" y="6355080"/>
            <a:ext cx="3474720" cy="365760"/>
          </a:xfrm>
        </p:spPr>
        <p:txBody>
          <a:bodyPr/>
          <a:lstStyle/>
          <a:p>
            <a:endParaRPr lang="hr-HR"/>
          </a:p>
        </p:txBody>
      </p:sp>
      <p:sp>
        <p:nvSpPr>
          <p:cNvPr id="6" name="Rezervirano mjesto broja slajda 5"/>
          <p:cNvSpPr>
            <a:spLocks noGrp="1"/>
          </p:cNvSpPr>
          <p:nvPr>
            <p:ph type="sldNum" sz="quarter" idx="12"/>
          </p:nvPr>
        </p:nvSpPr>
        <p:spPr>
          <a:xfrm>
            <a:off x="1069848" y="6355080"/>
            <a:ext cx="1520952" cy="365760"/>
          </a:xfrm>
        </p:spPr>
        <p:txBody>
          <a:bodyPr/>
          <a:lstStyle/>
          <a:p>
            <a:fld id="{63C03A18-1BE2-487D-92D8-585057AF460F}" type="slidenum">
              <a:rPr lang="hr-HR" smtClean="0"/>
              <a:pPr/>
              <a:t>‹#›</a:t>
            </a:fld>
            <a:endParaRPr lang="hr-HR"/>
          </a:p>
        </p:txBody>
      </p:sp>
      <p:sp>
        <p:nvSpPr>
          <p:cNvPr id="7" name="Pravokutni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9" name="Rezervirano mjesto sadržaja 8"/>
          <p:cNvSpPr>
            <a:spLocks noGrp="1"/>
          </p:cNvSpPr>
          <p:nvPr>
            <p:ph sz="quarter" idx="1"/>
          </p:nvPr>
        </p:nvSpPr>
        <p:spPr>
          <a:xfrm>
            <a:off x="457200" y="1219200"/>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1" name="Rezervirano mjesto sadržaja 10"/>
          <p:cNvSpPr>
            <a:spLocks noGrp="1"/>
          </p:cNvSpPr>
          <p:nvPr>
            <p:ph sz="quarter" idx="2"/>
          </p:nvPr>
        </p:nvSpPr>
        <p:spPr>
          <a:xfrm>
            <a:off x="4632198" y="1216152"/>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kumimoji="0" lang="hr-HR"/>
              <a:t>Uredite stil naslova matrice</a:t>
            </a:r>
            <a:endParaRPr kumimoji="0" lang="en-US"/>
          </a:p>
        </p:txBody>
      </p:sp>
      <p:sp>
        <p:nvSpPr>
          <p:cNvPr id="3" name="Rezervirano mjesto teksta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7" name="Rezervirano mjesto datuma 6"/>
          <p:cNvSpPr>
            <a:spLocks noGrp="1"/>
          </p:cNvSpPr>
          <p:nvPr>
            <p:ph type="dt" sz="half" idx="10"/>
          </p:nvPr>
        </p:nvSpPr>
        <p:spPr/>
        <p:txBody>
          <a:bodyPr/>
          <a:lstStyle/>
          <a:p>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pPr/>
              <a:t>‹#›</a:t>
            </a:fld>
            <a:endParaRPr lang="hr-HR"/>
          </a:p>
        </p:txBody>
      </p:sp>
      <p:sp>
        <p:nvSpPr>
          <p:cNvPr id="11" name="Rezervirano mjesto sadržaja 10"/>
          <p:cNvSpPr>
            <a:spLocks noGrp="1"/>
          </p:cNvSpPr>
          <p:nvPr>
            <p:ph sz="quarter" idx="2"/>
          </p:nvPr>
        </p:nvSpPr>
        <p:spPr>
          <a:xfrm>
            <a:off x="457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3" name="Rezervirano mjesto sadržaja 12"/>
          <p:cNvSpPr>
            <a:spLocks noGrp="1"/>
          </p:cNvSpPr>
          <p:nvPr>
            <p:ph sz="quarter" idx="4"/>
          </p:nvPr>
        </p:nvSpPr>
        <p:spPr>
          <a:xfrm>
            <a:off x="4648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3" name="Rezervirano mjesto datuma 2"/>
          <p:cNvSpPr>
            <a:spLocks noGrp="1"/>
          </p:cNvSpPr>
          <p:nvPr>
            <p:ph type="dt" sz="half" idx="10"/>
          </p:nvPr>
        </p:nvSpPr>
        <p:spPr/>
        <p:txBody>
          <a:bodyPr/>
          <a:lstStyle/>
          <a:p>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pPr/>
              <a:t>‹#›</a:t>
            </a:fld>
            <a:endParaRPr lang="hr-HR"/>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pPr/>
              <a:t>‹#›</a:t>
            </a:fld>
            <a:endParaRPr lang="hr-HR"/>
          </a:p>
        </p:txBody>
      </p:sp>
      <p:sp>
        <p:nvSpPr>
          <p:cNvPr id="5" name="Ravni poveznik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r-HR"/>
              <a:t>Uredite stil naslova matrice</a:t>
            </a:r>
            <a:endParaRPr kumimoji="0" lang="en-US"/>
          </a:p>
        </p:txBody>
      </p:sp>
      <p:sp>
        <p:nvSpPr>
          <p:cNvPr id="3" name="Rezervirano mjesto tekst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avni poveznik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sadržaja 11"/>
          <p:cNvSpPr>
            <a:spLocks noGrp="1"/>
          </p:cNvSpPr>
          <p:nvPr>
            <p:ph sz="quarter" idx="1"/>
          </p:nvPr>
        </p:nvSpPr>
        <p:spPr>
          <a:xfrm>
            <a:off x="304800" y="304800"/>
            <a:ext cx="5715000" cy="57150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r-HR"/>
              <a:t>Uredite stil naslova matrice</a:t>
            </a:r>
            <a:endParaRPr kumimoji="0" lang="en-US"/>
          </a:p>
        </p:txBody>
      </p:sp>
      <p:sp>
        <p:nvSpPr>
          <p:cNvPr id="3" name="Rezervirano mjesto slik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r-HR"/>
              <a:t>Kliknite ikonu da biste dodali  sliku</a:t>
            </a:r>
            <a:endParaRPr kumimoji="0" lang="en-US" dirty="0"/>
          </a:p>
        </p:txBody>
      </p:sp>
      <p:sp>
        <p:nvSpPr>
          <p:cNvPr id="4" name="Rezervirano mjesto teksta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457200" y="152400"/>
            <a:ext cx="8229600" cy="990600"/>
          </a:xfrm>
          <a:prstGeom prst="rect">
            <a:avLst/>
          </a:prstGeom>
        </p:spPr>
        <p:txBody>
          <a:bodyPr vert="horz" anchor="b" anchorCtr="0">
            <a:normAutofit/>
          </a:bodyPr>
          <a:lstStyle/>
          <a:p>
            <a:r>
              <a:rPr kumimoji="0" lang="hr-HR"/>
              <a:t>Uredite stil naslova matrice</a:t>
            </a:r>
            <a:endParaRPr kumimoji="0" lang="en-US"/>
          </a:p>
        </p:txBody>
      </p:sp>
      <p:sp>
        <p:nvSpPr>
          <p:cNvPr id="13" name="Rezervirano mjesto teksta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4" name="Rezervirano mjesto datum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hr-HR"/>
          </a:p>
        </p:txBody>
      </p:sp>
      <p:sp>
        <p:nvSpPr>
          <p:cNvPr id="3" name="Rezervirano mjesto podnožj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3C03A18-1BE2-487D-92D8-585057AF460F}" type="slidenum">
              <a:rPr lang="hr-HR" smtClean="0"/>
              <a:pPr/>
              <a:t>‹#›</a:t>
            </a:fld>
            <a:endParaRPr lang="hr-HR"/>
          </a:p>
        </p:txBody>
      </p:sp>
      <p:sp>
        <p:nvSpPr>
          <p:cNvPr id="28" name="Ravni poveznik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avni poveznik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Jednakokračni troku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hyperlink" Target="https://www.accenture.com/t20161211T202534__w__/us-en/_acnmedia/PDF-1/Accenture-Persons-with-Disabilities-Fact-Sheet.pdf#zoom=5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www.accenture.com/t20161211T202534__w__/us-en/_acnmedia/PDF-1/Accenture-Persons-with-Disabilities-Fact-Sheet.pdf#zoom=5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hyperlink" Target="http://inclusion.s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346701" y="2492896"/>
            <a:ext cx="8340328" cy="1145413"/>
          </a:xfrm>
          <a:prstGeom prst="rect">
            <a:avLst/>
          </a:prstGeom>
        </p:spPr>
        <p:txBody>
          <a:bodyPr>
            <a:normAutofit fontScale="90000"/>
          </a:bodyPr>
          <a:lstStyle/>
          <a:p>
            <a:pPr defTabSz="336816">
              <a:defRPr sz="1800"/>
            </a:pPr>
            <a:endParaRPr sz="2100" dirty="0"/>
          </a:p>
          <a:p>
            <a:pPr algn="ctr" defTabSz="336816">
              <a:defRPr sz="1800"/>
            </a:pPr>
            <a:r>
              <a:rPr lang="sk-SK" sz="4400" b="1" dirty="0" err="1" smtClean="0">
                <a:solidFill>
                  <a:srgbClr val="1289C4"/>
                </a:solidFill>
              </a:rPr>
              <a:t>Diversity</a:t>
            </a:r>
            <a:r>
              <a:rPr lang="sk-SK" sz="4400" b="1" dirty="0" smtClean="0">
                <a:solidFill>
                  <a:srgbClr val="1289C4"/>
                </a:solidFill>
              </a:rPr>
              <a:t> </a:t>
            </a:r>
            <a:r>
              <a:rPr lang="sk-SK" sz="4400" b="1" dirty="0" err="1" smtClean="0">
                <a:solidFill>
                  <a:srgbClr val="1289C4"/>
                </a:solidFill>
              </a:rPr>
              <a:t>meets</a:t>
            </a:r>
            <a:r>
              <a:rPr lang="sk-SK" sz="4400" b="1" dirty="0" smtClean="0">
                <a:solidFill>
                  <a:srgbClr val="1289C4"/>
                </a:solidFill>
              </a:rPr>
              <a:t> CSR:</a:t>
            </a:r>
            <a:r>
              <a:rPr lang="sk-SK" b="1" dirty="0" smtClean="0">
                <a:solidFill>
                  <a:srgbClr val="1289C4"/>
                </a:solidFill>
              </a:rPr>
              <a:t/>
            </a:r>
            <a:br>
              <a:rPr lang="sk-SK" b="1" dirty="0" smtClean="0">
                <a:solidFill>
                  <a:srgbClr val="1289C4"/>
                </a:solidFill>
              </a:rPr>
            </a:br>
            <a:r>
              <a:rPr lang="sk-SK" sz="3200" b="1" dirty="0" smtClean="0"/>
              <a:t> </a:t>
            </a:r>
            <a:r>
              <a:rPr lang="sk-SK" sz="3200" b="1" dirty="0" err="1" smtClean="0"/>
              <a:t>Employment</a:t>
            </a:r>
            <a:r>
              <a:rPr lang="sk-SK" sz="3200" b="1" dirty="0" smtClean="0"/>
              <a:t> of </a:t>
            </a:r>
            <a:r>
              <a:rPr lang="sk-SK" sz="3200" b="1" dirty="0" err="1" smtClean="0"/>
              <a:t>persons</a:t>
            </a:r>
            <a:r>
              <a:rPr lang="sk-SK" sz="3200" b="1" dirty="0" smtClean="0"/>
              <a:t> </a:t>
            </a:r>
            <a:r>
              <a:rPr lang="sk-SK" sz="3200" b="1" dirty="0" err="1" smtClean="0"/>
              <a:t>with</a:t>
            </a:r>
            <a:r>
              <a:rPr lang="sk-SK" sz="3200" b="1" dirty="0" smtClean="0"/>
              <a:t> </a:t>
            </a:r>
            <a:r>
              <a:rPr lang="sk-SK" sz="3200" b="1" dirty="0" err="1" smtClean="0"/>
              <a:t>disabilities</a:t>
            </a:r>
            <a:r>
              <a:rPr lang="sk-SK" sz="3200" b="1" dirty="0" smtClean="0"/>
              <a:t/>
            </a:r>
            <a:br>
              <a:rPr lang="sk-SK" sz="3200" b="1" dirty="0" smtClean="0"/>
            </a:br>
            <a:r>
              <a:rPr lang="sk-SK" sz="2700" b="1" dirty="0" smtClean="0">
                <a:solidFill>
                  <a:srgbClr val="ED3737"/>
                </a:solidFill>
              </a:rPr>
              <a:t>SLOVAKIA</a:t>
            </a:r>
            <a:endParaRPr sz="4400" b="1" dirty="0">
              <a:solidFill>
                <a:srgbClr val="ED3737"/>
              </a:solidFill>
            </a:endParaRPr>
          </a:p>
        </p:txBody>
      </p:sp>
      <p:sp>
        <p:nvSpPr>
          <p:cNvPr id="45" name="Shape 45"/>
          <p:cNvSpPr>
            <a:spLocks noGrp="1"/>
          </p:cNvSpPr>
          <p:nvPr>
            <p:ph type="body" idx="1"/>
          </p:nvPr>
        </p:nvSpPr>
        <p:spPr>
          <a:xfrm>
            <a:off x="324106" y="3717032"/>
            <a:ext cx="8058596" cy="1494789"/>
          </a:xfrm>
          <a:prstGeom prst="rect">
            <a:avLst/>
          </a:prstGeom>
        </p:spPr>
        <p:txBody>
          <a:bodyPr>
            <a:normAutofit/>
          </a:bodyPr>
          <a:lstStyle>
            <a:lvl1pPr algn="ctr"/>
          </a:lstStyle>
          <a:p>
            <a:pPr lvl="0">
              <a:defRPr sz="1800">
                <a:solidFill>
                  <a:srgbClr val="000000"/>
                </a:solidFill>
              </a:defRPr>
            </a:pPr>
            <a:r>
              <a:rPr lang="hr-HR" sz="2000" dirty="0" smtClean="0">
                <a:solidFill>
                  <a:srgbClr val="747474"/>
                </a:solidFill>
              </a:rPr>
              <a:t>Tatiana Čaplová / Pontis Foundation</a:t>
            </a:r>
          </a:p>
          <a:p>
            <a:pPr lvl="0">
              <a:defRPr sz="1800">
                <a:solidFill>
                  <a:srgbClr val="000000"/>
                </a:solidFill>
              </a:defRPr>
            </a:pPr>
            <a:r>
              <a:rPr lang="hr-HR" sz="1400" dirty="0" smtClean="0">
                <a:solidFill>
                  <a:srgbClr val="747474"/>
                </a:solidFill>
                <a:hlinkClick r:id="rId2"/>
              </a:rPr>
              <a:t>tatiana.caplova@pontisfoundation.sk</a:t>
            </a:r>
            <a:endParaRPr lang="hr-HR" sz="1400" dirty="0" smtClean="0">
              <a:solidFill>
                <a:srgbClr val="747474"/>
              </a:solidFill>
            </a:endParaRPr>
          </a:p>
          <a:p>
            <a:pPr lvl="0">
              <a:defRPr sz="1800">
                <a:solidFill>
                  <a:srgbClr val="000000"/>
                </a:solidFill>
              </a:defRPr>
            </a:pPr>
            <a:endParaRPr lang="hr-HR" sz="1300" dirty="0" smtClean="0">
              <a:solidFill>
                <a:srgbClr val="747474"/>
              </a:solidFill>
            </a:endParaRPr>
          </a:p>
          <a:p>
            <a:pPr lvl="0" algn="r">
              <a:defRPr sz="1800">
                <a:solidFill>
                  <a:srgbClr val="000000"/>
                </a:solidFill>
              </a:defRPr>
            </a:pPr>
            <a:endParaRPr lang="hr-HR" sz="1300" dirty="0">
              <a:solidFill>
                <a:srgbClr val="747474"/>
              </a:solidFill>
            </a:endParaRPr>
          </a:p>
          <a:p>
            <a:pPr lvl="0" algn="r">
              <a:defRPr sz="1800">
                <a:solidFill>
                  <a:srgbClr val="000000"/>
                </a:solidFill>
              </a:defRPr>
            </a:pPr>
            <a:r>
              <a:rPr lang="hr-HR" dirty="0" smtClean="0">
                <a:solidFill>
                  <a:srgbClr val="747474"/>
                </a:solidFill>
              </a:rPr>
              <a:t>FEBRUARY 1 / 2017 / Zagreb </a:t>
            </a:r>
            <a:endParaRPr dirty="0">
              <a:solidFill>
                <a:srgbClr val="747474"/>
              </a:solidFill>
            </a:endParaRPr>
          </a:p>
        </p:txBody>
      </p:sp>
      <p:sp>
        <p:nvSpPr>
          <p:cNvPr id="46" name="Shape 46"/>
          <p:cNvSpPr/>
          <p:nvPr/>
        </p:nvSpPr>
        <p:spPr>
          <a:xfrm>
            <a:off x="324106" y="4676969"/>
            <a:ext cx="8340329" cy="442020"/>
          </a:xfrm>
          <a:prstGeom prst="rect">
            <a:avLst/>
          </a:prstGeom>
          <a:ln w="12700">
            <a:miter lim="400000"/>
          </a:ln>
        </p:spPr>
        <p:txBody>
          <a:bodyPr lIns="0" tIns="0" rIns="0" bIns="0"/>
          <a:lstStyle/>
          <a:p>
            <a:pPr lvl="0">
              <a:defRPr sz="2600">
                <a:solidFill>
                  <a:srgbClr val="747474"/>
                </a:solidFill>
                <a:latin typeface="Helvetica Neue"/>
                <a:ea typeface="Helvetica Neue"/>
                <a:cs typeface="Helvetica Neue"/>
                <a:sym typeface="Helvetica Neue"/>
              </a:defRPr>
            </a:pPr>
            <a:endParaRPr/>
          </a:p>
        </p:txBody>
      </p:sp>
      <p:pic>
        <p:nvPicPr>
          <p:cNvPr id="6"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b="43300"/>
          <a:stretch/>
        </p:blipFill>
        <p:spPr>
          <a:xfrm>
            <a:off x="2220377" y="182455"/>
            <a:ext cx="4521778" cy="1833241"/>
          </a:xfrm>
          <a:prstGeom prst="rect">
            <a:avLst/>
          </a:prstGeom>
        </p:spPr>
      </p:pic>
      <p:pic>
        <p:nvPicPr>
          <p:cNvPr id="7" name="Picture 6"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64692"/>
          <a:stretch/>
        </p:blipFill>
        <p:spPr>
          <a:xfrm>
            <a:off x="1403648" y="5118989"/>
            <a:ext cx="6264696" cy="1336451"/>
          </a:xfrm>
          <a:prstGeom prst="rect">
            <a:avLst/>
          </a:prstGeom>
        </p:spPr>
      </p:pic>
    </p:spTree>
    <p:extLst>
      <p:ext uri="{BB962C8B-B14F-4D97-AF65-F5344CB8AC3E}">
        <p14:creationId xmlns:p14="http://schemas.microsoft.com/office/powerpoint/2010/main" val="223290026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STATISTICS - PWD</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272061"/>
            <a:ext cx="8633157" cy="461665"/>
          </a:xfrm>
          <a:prstGeom prst="rect">
            <a:avLst/>
          </a:prstGeom>
          <a:noFill/>
        </p:spPr>
        <p:txBody>
          <a:bodyPr wrap="square" rtlCol="0">
            <a:spAutoFit/>
          </a:bodyPr>
          <a:lstStyle/>
          <a:p>
            <a:r>
              <a:rPr lang="en-GB" sz="2400" b="1" dirty="0">
                <a:solidFill>
                  <a:srgbClr val="1289C4"/>
                </a:solidFill>
                <a:latin typeface="Helvetica Neue"/>
              </a:rPr>
              <a:t>Most recent unemployment data, aged 20-64</a:t>
            </a:r>
            <a:r>
              <a:rPr lang="sk-SK" sz="2400" b="1" dirty="0" smtClean="0">
                <a:solidFill>
                  <a:srgbClr val="1289C4"/>
                </a:solidFill>
                <a:latin typeface="Helvetica Neue"/>
              </a:rPr>
              <a:t>:</a:t>
            </a:r>
            <a:r>
              <a:rPr lang="en-GB" sz="2400" b="1" dirty="0">
                <a:solidFill>
                  <a:srgbClr val="1289C4"/>
                </a:solidFill>
                <a:latin typeface="Helvetica Neue"/>
              </a:rPr>
              <a:t> </a:t>
            </a:r>
            <a:endParaRPr lang="sk-SK" sz="2400" b="1" dirty="0">
              <a:solidFill>
                <a:srgbClr val="1289C4"/>
              </a:solidFill>
              <a:latin typeface="Helvetica Neue"/>
            </a:endParaRPr>
          </a:p>
        </p:txBody>
      </p:sp>
      <p:sp>
        <p:nvSpPr>
          <p:cNvPr id="11" name="BlokTextu 10"/>
          <p:cNvSpPr txBox="1"/>
          <p:nvPr/>
        </p:nvSpPr>
        <p:spPr>
          <a:xfrm>
            <a:off x="448156" y="6210524"/>
            <a:ext cx="8408809" cy="523220"/>
          </a:xfrm>
          <a:prstGeom prst="rect">
            <a:avLst/>
          </a:prstGeom>
          <a:noFill/>
        </p:spPr>
        <p:txBody>
          <a:bodyPr wrap="square" rtlCol="0">
            <a:spAutoFit/>
          </a:bodyPr>
          <a:lstStyle/>
          <a:p>
            <a:r>
              <a:rPr lang="sk-SK" sz="1400" i="1" dirty="0" err="1" smtClean="0">
                <a:latin typeface="Helvetica Neue"/>
              </a:rPr>
              <a:t>Data</a:t>
            </a:r>
            <a:r>
              <a:rPr lang="sk-SK" sz="1400" i="1" dirty="0" smtClean="0">
                <a:latin typeface="Helvetica Neue"/>
              </a:rPr>
              <a:t>: </a:t>
            </a:r>
            <a:r>
              <a:rPr lang="en-GB" sz="1400" i="1" dirty="0"/>
              <a:t>EUSILC UDB 2013 – version 2 of August </a:t>
            </a:r>
            <a:r>
              <a:rPr lang="en-GB" sz="1400" i="1" dirty="0" smtClean="0"/>
              <a:t>2015</a:t>
            </a:r>
            <a:endParaRPr lang="sk-SK" sz="1400" i="1" dirty="0" smtClean="0">
              <a:latin typeface="Helvetica Neue"/>
            </a:endParaRPr>
          </a:p>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graphicFrame>
        <p:nvGraphicFramePr>
          <p:cNvPr id="9" name="Objekt 8"/>
          <p:cNvGraphicFramePr>
            <a:graphicFrameLocks/>
          </p:cNvGraphicFramePr>
          <p:nvPr>
            <p:extLst>
              <p:ext uri="{D42A27DB-BD31-4B8C-83A1-F6EECF244321}">
                <p14:modId xmlns:p14="http://schemas.microsoft.com/office/powerpoint/2010/main" val="235861757"/>
              </p:ext>
            </p:extLst>
          </p:nvPr>
        </p:nvGraphicFramePr>
        <p:xfrm>
          <a:off x="647564" y="1850954"/>
          <a:ext cx="7884876" cy="4359570"/>
        </p:xfrm>
        <a:graphic>
          <a:graphicData uri="http://schemas.openxmlformats.org/presentationml/2006/ole">
            <mc:AlternateContent xmlns:mc="http://schemas.openxmlformats.org/markup-compatibility/2006">
              <mc:Choice xmlns:v="urn:schemas-microsoft-com:vml" Requires="v">
                <p:oleObj spid="_x0000_s10264" name="Graf" r:id="rId6" imgW="5596613" imgH="2609314" progId="Excel.Chart.8">
                  <p:embed/>
                </p:oleObj>
              </mc:Choice>
              <mc:Fallback>
                <p:oleObj name="Graf" r:id="rId6" imgW="5596613" imgH="2609314" progId="Excel.Chart.8">
                  <p:embed/>
                  <p:pic>
                    <p:nvPicPr>
                      <p:cNvPr id="0" name="Chart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564" y="1850954"/>
                        <a:ext cx="7884876" cy="4359570"/>
                      </a:xfrm>
                      <a:prstGeom prst="rect">
                        <a:avLst/>
                      </a:prstGeom>
                      <a:noFill/>
                    </p:spPr>
                  </p:pic>
                </p:oleObj>
              </mc:Fallback>
            </mc:AlternateContent>
          </a:graphicData>
        </a:graphic>
      </p:graphicFrame>
      <p:sp>
        <p:nvSpPr>
          <p:cNvPr id="12" name="Rectangle 3"/>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Tree>
    <p:extLst>
      <p:ext uri="{BB962C8B-B14F-4D97-AF65-F5344CB8AC3E}">
        <p14:creationId xmlns:p14="http://schemas.microsoft.com/office/powerpoint/2010/main" val="181041372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STATISTICS - </a:t>
            </a:r>
            <a:r>
              <a:rPr lang="sk-SK" sz="2400" b="1" dirty="0" err="1" smtClean="0">
                <a:solidFill>
                  <a:srgbClr val="1289C4"/>
                </a:solidFill>
                <a:latin typeface="Helvetica Neue"/>
              </a:rPr>
              <a:t>PWDs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272061"/>
            <a:ext cx="8633157" cy="830997"/>
          </a:xfrm>
          <a:prstGeom prst="rect">
            <a:avLst/>
          </a:prstGeom>
          <a:noFill/>
        </p:spPr>
        <p:txBody>
          <a:bodyPr wrap="square" rtlCol="0">
            <a:spAutoFit/>
          </a:bodyPr>
          <a:lstStyle/>
          <a:p>
            <a:r>
              <a:rPr lang="en-GB" sz="2400" b="1" dirty="0">
                <a:solidFill>
                  <a:srgbClr val="1289C4"/>
                </a:solidFill>
                <a:latin typeface="Helvetica Neue"/>
              </a:rPr>
              <a:t>Average number of registered </a:t>
            </a:r>
            <a:r>
              <a:rPr lang="en-GB" sz="2400" b="1" dirty="0" smtClean="0">
                <a:solidFill>
                  <a:srgbClr val="1289C4"/>
                </a:solidFill>
                <a:latin typeface="Helvetica Neue"/>
              </a:rPr>
              <a:t>job-seekers</a:t>
            </a:r>
            <a:r>
              <a:rPr lang="sk-SK" sz="2400" b="1" dirty="0" smtClean="0">
                <a:solidFill>
                  <a:srgbClr val="1289C4"/>
                </a:solidFill>
                <a:latin typeface="Helvetica Neue"/>
              </a:rPr>
              <a:t> in Slovakia:</a:t>
            </a:r>
            <a:r>
              <a:rPr lang="en-GB" sz="2400" b="1" dirty="0" smtClean="0">
                <a:solidFill>
                  <a:srgbClr val="1289C4"/>
                </a:solidFill>
                <a:latin typeface="Helvetica Neue"/>
              </a:rPr>
              <a:t> </a:t>
            </a:r>
            <a:endParaRPr lang="sk-SK" sz="2400" dirty="0">
              <a:solidFill>
                <a:srgbClr val="1289C4"/>
              </a:solidFill>
              <a:latin typeface="Helvetica Neue"/>
            </a:endParaRPr>
          </a:p>
          <a:p>
            <a:endParaRPr lang="sk-SK" sz="2400" b="1" dirty="0">
              <a:solidFill>
                <a:srgbClr val="1289C4"/>
              </a:solidFill>
              <a:latin typeface="Helvetica Neue"/>
            </a:endParaRPr>
          </a:p>
        </p:txBody>
      </p:sp>
      <p:sp>
        <p:nvSpPr>
          <p:cNvPr id="11" name="BlokTextu 10"/>
          <p:cNvSpPr txBox="1"/>
          <p:nvPr/>
        </p:nvSpPr>
        <p:spPr>
          <a:xfrm>
            <a:off x="448156" y="6210524"/>
            <a:ext cx="8408809" cy="523220"/>
          </a:xfrm>
          <a:prstGeom prst="rect">
            <a:avLst/>
          </a:prstGeom>
          <a:noFill/>
        </p:spPr>
        <p:txBody>
          <a:bodyPr wrap="square" rtlCol="0">
            <a:spAutoFit/>
          </a:bodyPr>
          <a:lstStyle/>
          <a:p>
            <a:r>
              <a:rPr lang="sk-SK" sz="1400" i="1" dirty="0" err="1" smtClean="0">
                <a:latin typeface="Helvetica Neue"/>
              </a:rPr>
              <a:t>Data</a:t>
            </a:r>
            <a:r>
              <a:rPr lang="sk-SK" sz="1400" i="1" dirty="0" smtClean="0">
                <a:latin typeface="Helvetica Neue"/>
              </a:rPr>
              <a:t>: </a:t>
            </a:r>
            <a:r>
              <a:rPr lang="sk-SK" sz="1400" i="1" dirty="0"/>
              <a:t>2014 </a:t>
            </a:r>
            <a:r>
              <a:rPr lang="sk-SK" sz="1400" i="1" dirty="0" err="1"/>
              <a:t>Annual</a:t>
            </a:r>
            <a:r>
              <a:rPr lang="sk-SK" sz="1400" i="1" dirty="0"/>
              <a:t> </a:t>
            </a:r>
            <a:r>
              <a:rPr lang="sk-SK" sz="1400" i="1" dirty="0" smtClean="0"/>
              <a:t>Report  on </a:t>
            </a:r>
            <a:r>
              <a:rPr lang="sk-SK" sz="1400" i="1" dirty="0" err="1" smtClean="0"/>
              <a:t>the</a:t>
            </a:r>
            <a:r>
              <a:rPr lang="sk-SK" sz="1400" i="1" dirty="0" smtClean="0"/>
              <a:t> </a:t>
            </a:r>
            <a:r>
              <a:rPr lang="sk-SK" sz="1400" i="1" dirty="0" err="1" smtClean="0"/>
              <a:t>Social</a:t>
            </a:r>
            <a:r>
              <a:rPr lang="sk-SK" sz="1400" i="1" dirty="0" smtClean="0"/>
              <a:t> </a:t>
            </a:r>
            <a:r>
              <a:rPr lang="sk-SK" sz="1400" i="1" dirty="0" err="1" smtClean="0"/>
              <a:t>Situation</a:t>
            </a:r>
            <a:r>
              <a:rPr lang="sk-SK" sz="1400" i="1" dirty="0" smtClean="0"/>
              <a:t> </a:t>
            </a:r>
            <a:r>
              <a:rPr lang="sk-SK" sz="1400" i="1" dirty="0" err="1" smtClean="0"/>
              <a:t>of</a:t>
            </a:r>
            <a:r>
              <a:rPr lang="sk-SK" sz="1400" i="1" dirty="0" smtClean="0"/>
              <a:t> </a:t>
            </a:r>
            <a:r>
              <a:rPr lang="sk-SK" sz="1400" i="1" dirty="0" err="1" smtClean="0"/>
              <a:t>Citizens</a:t>
            </a:r>
            <a:r>
              <a:rPr lang="sk-SK" sz="1400" i="1" dirty="0" smtClean="0"/>
              <a:t> </a:t>
            </a:r>
          </a:p>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k-SK" sz="1200" b="1" i="0" u="none" strike="noStrike" cap="none" normalizeH="0" baseline="0" smtClean="0">
                <a:ln>
                  <a:noFill/>
                </a:ln>
                <a:solidFill>
                  <a:schemeClr val="tx1"/>
                </a:solidFill>
                <a:effectLst/>
                <a:latin typeface="Arial" pitchFamily="34" charset="0"/>
                <a:ea typeface="Calibri" pitchFamily="34" charset="0"/>
                <a:cs typeface="Arial" pitchFamily="34" charset="0"/>
              </a:rPr>
              <a:t>Table 3: Most recent employment data, aged 20-64</a:t>
            </a:r>
            <a:endParaRPr kumimoji="0" lang="en-GB" altLang="sk-SK"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uľka 2"/>
          <p:cNvGraphicFramePr>
            <a:graphicFrameLocks noGrp="1"/>
          </p:cNvGraphicFramePr>
          <p:nvPr>
            <p:extLst>
              <p:ext uri="{D42A27DB-BD31-4B8C-83A1-F6EECF244321}">
                <p14:modId xmlns:p14="http://schemas.microsoft.com/office/powerpoint/2010/main" val="2002581337"/>
              </p:ext>
            </p:extLst>
          </p:nvPr>
        </p:nvGraphicFramePr>
        <p:xfrm>
          <a:off x="448155" y="2348880"/>
          <a:ext cx="8174556" cy="1763157"/>
        </p:xfrm>
        <a:graphic>
          <a:graphicData uri="http://schemas.openxmlformats.org/drawingml/2006/table">
            <a:tbl>
              <a:tblPr firstRow="1" firstCol="1" bandRow="1">
                <a:tableStyleId>{5C22544A-7EE6-4342-B048-85BDC9FD1C3A}</a:tableStyleId>
              </a:tblPr>
              <a:tblGrid>
                <a:gridCol w="2047266"/>
                <a:gridCol w="2042732"/>
                <a:gridCol w="2038199"/>
                <a:gridCol w="2046359"/>
              </a:tblGrid>
              <a:tr h="440789">
                <a:tc>
                  <a:txBody>
                    <a:bodyPr/>
                    <a:lstStyle/>
                    <a:p>
                      <a:pPr>
                        <a:spcAft>
                          <a:spcPts val="0"/>
                        </a:spcAft>
                      </a:pPr>
                      <a:r>
                        <a:rPr lang="en-GB" sz="2000" dirty="0">
                          <a:effectLst/>
                          <a:latin typeface="Helvetica Neue"/>
                        </a:rPr>
                        <a:t> </a:t>
                      </a:r>
                      <a:endParaRPr lang="sk-SK" sz="2000" dirty="0">
                        <a:effectLst/>
                        <a:latin typeface="Helvetica Neue"/>
                        <a:ea typeface="Calibri"/>
                      </a:endParaRPr>
                    </a:p>
                  </a:txBody>
                  <a:tcPr marL="68580" marR="68580" marT="0" marB="0">
                    <a:solidFill>
                      <a:srgbClr val="1289C4"/>
                    </a:solidFill>
                  </a:tcPr>
                </a:tc>
                <a:tc>
                  <a:txBody>
                    <a:bodyPr/>
                    <a:lstStyle/>
                    <a:p>
                      <a:pPr>
                        <a:spcAft>
                          <a:spcPts val="0"/>
                        </a:spcAft>
                      </a:pPr>
                      <a:r>
                        <a:rPr lang="en-GB" sz="2000">
                          <a:effectLst/>
                          <a:latin typeface="Helvetica Neue"/>
                        </a:rPr>
                        <a:t>2013</a:t>
                      </a:r>
                      <a:endParaRPr lang="sk-SK" sz="2000">
                        <a:effectLst/>
                        <a:latin typeface="Helvetica Neue"/>
                        <a:ea typeface="Calibri"/>
                      </a:endParaRPr>
                    </a:p>
                  </a:txBody>
                  <a:tcPr marL="68580" marR="68580" marT="0" marB="0">
                    <a:solidFill>
                      <a:srgbClr val="1289C4"/>
                    </a:solidFill>
                  </a:tcPr>
                </a:tc>
                <a:tc>
                  <a:txBody>
                    <a:bodyPr/>
                    <a:lstStyle/>
                    <a:p>
                      <a:pPr>
                        <a:spcAft>
                          <a:spcPts val="0"/>
                        </a:spcAft>
                      </a:pPr>
                      <a:r>
                        <a:rPr lang="en-GB" sz="2000">
                          <a:effectLst/>
                          <a:latin typeface="Helvetica Neue"/>
                        </a:rPr>
                        <a:t>2014</a:t>
                      </a:r>
                      <a:endParaRPr lang="sk-SK" sz="2000">
                        <a:effectLst/>
                        <a:latin typeface="Helvetica Neue"/>
                        <a:ea typeface="Calibri"/>
                      </a:endParaRPr>
                    </a:p>
                  </a:txBody>
                  <a:tcPr marL="68580" marR="68580" marT="0" marB="0">
                    <a:solidFill>
                      <a:srgbClr val="1289C4"/>
                    </a:solidFill>
                  </a:tcPr>
                </a:tc>
                <a:tc>
                  <a:txBody>
                    <a:bodyPr/>
                    <a:lstStyle/>
                    <a:p>
                      <a:pPr>
                        <a:spcAft>
                          <a:spcPts val="0"/>
                        </a:spcAft>
                      </a:pPr>
                      <a:r>
                        <a:rPr lang="en-GB" sz="2000" dirty="0">
                          <a:effectLst/>
                          <a:latin typeface="Helvetica Neue"/>
                        </a:rPr>
                        <a:t>Change in %</a:t>
                      </a:r>
                      <a:endParaRPr lang="sk-SK" sz="2000" dirty="0">
                        <a:effectLst/>
                        <a:latin typeface="Helvetica Neue"/>
                        <a:ea typeface="Calibri"/>
                      </a:endParaRPr>
                    </a:p>
                  </a:txBody>
                  <a:tcPr marL="68580" marR="68580" marT="0" marB="0">
                    <a:solidFill>
                      <a:srgbClr val="1289C4"/>
                    </a:solidFill>
                  </a:tcPr>
                </a:tc>
              </a:tr>
              <a:tr h="440789">
                <a:tc>
                  <a:txBody>
                    <a:bodyPr/>
                    <a:lstStyle/>
                    <a:p>
                      <a:pPr>
                        <a:spcAft>
                          <a:spcPts val="0"/>
                        </a:spcAft>
                      </a:pPr>
                      <a:r>
                        <a:rPr lang="en-GB" sz="2000">
                          <a:effectLst/>
                          <a:latin typeface="Helvetica Neue"/>
                        </a:rPr>
                        <a:t>All job-seekers</a:t>
                      </a:r>
                      <a:endParaRPr lang="sk-SK" sz="2000">
                        <a:effectLst/>
                        <a:latin typeface="Helvetica Neue"/>
                        <a:ea typeface="Calibri"/>
                      </a:endParaRPr>
                    </a:p>
                  </a:txBody>
                  <a:tcPr marL="68580" marR="68580" marT="0" marB="0" anchor="ctr">
                    <a:solidFill>
                      <a:srgbClr val="1289C4"/>
                    </a:solidFill>
                  </a:tcPr>
                </a:tc>
                <a:tc>
                  <a:txBody>
                    <a:bodyPr/>
                    <a:lstStyle/>
                    <a:p>
                      <a:pPr>
                        <a:spcAft>
                          <a:spcPts val="0"/>
                        </a:spcAft>
                      </a:pPr>
                      <a:r>
                        <a:rPr lang="en-GB" sz="2000">
                          <a:effectLst/>
                          <a:latin typeface="Helvetica Neue"/>
                        </a:rPr>
                        <a:t>415 006</a:t>
                      </a:r>
                      <a:endParaRPr lang="sk-SK" sz="2000">
                        <a:effectLst/>
                        <a:latin typeface="Helvetica Neue"/>
                        <a:ea typeface="Calibri"/>
                      </a:endParaRPr>
                    </a:p>
                  </a:txBody>
                  <a:tcPr marL="68580" marR="68580" marT="0" marB="0" anchor="ctr"/>
                </a:tc>
                <a:tc>
                  <a:txBody>
                    <a:bodyPr/>
                    <a:lstStyle/>
                    <a:p>
                      <a:pPr>
                        <a:spcAft>
                          <a:spcPts val="0"/>
                        </a:spcAft>
                      </a:pPr>
                      <a:r>
                        <a:rPr lang="en-GB" sz="2000">
                          <a:effectLst/>
                          <a:latin typeface="Helvetica Neue"/>
                        </a:rPr>
                        <a:t>385 661</a:t>
                      </a:r>
                      <a:endParaRPr lang="sk-SK" sz="2000">
                        <a:effectLst/>
                        <a:latin typeface="Helvetica Neue"/>
                        <a:ea typeface="Calibri"/>
                      </a:endParaRPr>
                    </a:p>
                  </a:txBody>
                  <a:tcPr marL="68580" marR="68580" marT="0" marB="0" anchor="ctr"/>
                </a:tc>
                <a:tc>
                  <a:txBody>
                    <a:bodyPr/>
                    <a:lstStyle/>
                    <a:p>
                      <a:pPr>
                        <a:spcAft>
                          <a:spcPts val="0"/>
                        </a:spcAft>
                      </a:pPr>
                      <a:r>
                        <a:rPr lang="en-GB" sz="2000" dirty="0">
                          <a:effectLst/>
                          <a:latin typeface="Helvetica Neue"/>
                        </a:rPr>
                        <a:t>-7,07 %</a:t>
                      </a:r>
                      <a:endParaRPr lang="sk-SK" sz="2000" dirty="0">
                        <a:effectLst/>
                        <a:latin typeface="Helvetica Neue"/>
                        <a:ea typeface="Calibri"/>
                      </a:endParaRPr>
                    </a:p>
                  </a:txBody>
                  <a:tcPr marL="68580" marR="68580" marT="0" marB="0" anchor="ctr"/>
                </a:tc>
              </a:tr>
              <a:tr h="881579">
                <a:tc>
                  <a:txBody>
                    <a:bodyPr/>
                    <a:lstStyle/>
                    <a:p>
                      <a:pPr>
                        <a:spcAft>
                          <a:spcPts val="0"/>
                        </a:spcAft>
                      </a:pPr>
                      <a:r>
                        <a:rPr lang="en-GB" sz="2000" dirty="0">
                          <a:effectLst/>
                          <a:latin typeface="Helvetica Neue"/>
                        </a:rPr>
                        <a:t>Disabled job-seekers</a:t>
                      </a:r>
                      <a:endParaRPr lang="sk-SK" sz="2000" dirty="0">
                        <a:effectLst/>
                        <a:latin typeface="Helvetica Neue"/>
                        <a:ea typeface="Calibri"/>
                      </a:endParaRPr>
                    </a:p>
                  </a:txBody>
                  <a:tcPr marL="68580" marR="68580" marT="0" marB="0" anchor="ctr">
                    <a:solidFill>
                      <a:srgbClr val="1289C4"/>
                    </a:solidFill>
                  </a:tcPr>
                </a:tc>
                <a:tc>
                  <a:txBody>
                    <a:bodyPr/>
                    <a:lstStyle/>
                    <a:p>
                      <a:pPr>
                        <a:spcAft>
                          <a:spcPts val="0"/>
                        </a:spcAft>
                      </a:pPr>
                      <a:r>
                        <a:rPr lang="en-GB" sz="2000">
                          <a:effectLst/>
                          <a:latin typeface="Helvetica Neue"/>
                        </a:rPr>
                        <a:t>11 659</a:t>
                      </a:r>
                      <a:endParaRPr lang="sk-SK" sz="2000">
                        <a:effectLst/>
                        <a:latin typeface="Helvetica Neue"/>
                        <a:ea typeface="Calibri"/>
                      </a:endParaRPr>
                    </a:p>
                  </a:txBody>
                  <a:tcPr marL="68580" marR="68580" marT="0" marB="0" anchor="ctr"/>
                </a:tc>
                <a:tc>
                  <a:txBody>
                    <a:bodyPr/>
                    <a:lstStyle/>
                    <a:p>
                      <a:pPr>
                        <a:spcAft>
                          <a:spcPts val="0"/>
                        </a:spcAft>
                      </a:pPr>
                      <a:r>
                        <a:rPr lang="en-GB" sz="2000">
                          <a:effectLst/>
                          <a:latin typeface="Helvetica Neue"/>
                        </a:rPr>
                        <a:t>12 800</a:t>
                      </a:r>
                      <a:endParaRPr lang="sk-SK" sz="2000">
                        <a:effectLst/>
                        <a:latin typeface="Helvetica Neue"/>
                        <a:ea typeface="Calibri"/>
                      </a:endParaRPr>
                    </a:p>
                  </a:txBody>
                  <a:tcPr marL="68580" marR="68580" marT="0" marB="0" anchor="ctr"/>
                </a:tc>
                <a:tc>
                  <a:txBody>
                    <a:bodyPr/>
                    <a:lstStyle/>
                    <a:p>
                      <a:pPr>
                        <a:spcAft>
                          <a:spcPts val="0"/>
                        </a:spcAft>
                      </a:pPr>
                      <a:r>
                        <a:rPr lang="en-GB" sz="2000" dirty="0">
                          <a:effectLst/>
                          <a:latin typeface="Helvetica Neue"/>
                        </a:rPr>
                        <a:t>+9,78 %</a:t>
                      </a:r>
                      <a:endParaRPr lang="sk-SK" sz="2000" dirty="0">
                        <a:effectLst/>
                        <a:latin typeface="Helvetica Neue"/>
                        <a:ea typeface="Calibri"/>
                      </a:endParaRPr>
                    </a:p>
                  </a:txBody>
                  <a:tcPr marL="68580" marR="68580" marT="0" marB="0" anchor="ctr"/>
                </a:tc>
              </a:tr>
            </a:tbl>
          </a:graphicData>
        </a:graphic>
      </p:graphicFrame>
    </p:spTree>
    <p:extLst>
      <p:ext uri="{BB962C8B-B14F-4D97-AF65-F5344CB8AC3E}">
        <p14:creationId xmlns:p14="http://schemas.microsoft.com/office/powerpoint/2010/main" val="266815144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STATISTICS - PWD</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272061"/>
            <a:ext cx="8633157" cy="4893647"/>
          </a:xfrm>
          <a:prstGeom prst="rect">
            <a:avLst/>
          </a:prstGeom>
          <a:noFill/>
        </p:spPr>
        <p:txBody>
          <a:bodyPr wrap="square" rtlCol="0">
            <a:spAutoFit/>
          </a:bodyPr>
          <a:lstStyle/>
          <a:p>
            <a:r>
              <a:rPr lang="sk-SK" sz="2400" b="1" dirty="0" smtClean="0">
                <a:solidFill>
                  <a:srgbClr val="1289C4"/>
                </a:solidFill>
                <a:latin typeface="Helvetica Neue"/>
              </a:rPr>
              <a:t>In a </a:t>
            </a:r>
            <a:r>
              <a:rPr lang="sk-SK" sz="2400" b="1" dirty="0" err="1" smtClean="0">
                <a:solidFill>
                  <a:srgbClr val="1289C4"/>
                </a:solidFill>
                <a:latin typeface="Helvetica Neue"/>
              </a:rPr>
              <a:t>nutshell</a:t>
            </a:r>
            <a:r>
              <a:rPr lang="sk-SK" sz="2400" b="1" dirty="0" smtClean="0">
                <a:solidFill>
                  <a:srgbClr val="1289C4"/>
                </a:solidFill>
                <a:latin typeface="Helvetica Neue"/>
              </a:rPr>
              <a:t>:</a:t>
            </a:r>
          </a:p>
          <a:p>
            <a:endParaRPr lang="sk-SK" sz="2800" b="1" dirty="0">
              <a:solidFill>
                <a:srgbClr val="1289C4"/>
              </a:solidFill>
              <a:latin typeface="Helvetica Neue"/>
            </a:endParaRPr>
          </a:p>
          <a:p>
            <a:pPr marL="285750" indent="-285750">
              <a:buFont typeface="Arial" panose="020B0604020202020204" pitchFamily="34" charset="0"/>
              <a:buChar char="•"/>
            </a:pPr>
            <a:r>
              <a:rPr lang="en-GB" sz="2000" dirty="0"/>
              <a:t>Based on these data it is unrealistic to expect that with the current employment rate of PWD (at about 32%) the national 2020 target (72% according to the SIA) could be achieved for the population as a whole. </a:t>
            </a:r>
            <a:endParaRPr lang="sk-SK" sz="2000" dirty="0"/>
          </a:p>
          <a:p>
            <a:endParaRPr lang="sk-SK" sz="2000" dirty="0"/>
          </a:p>
          <a:p>
            <a:pPr marL="285750" indent="-285750">
              <a:buFont typeface="Arial" panose="020B0604020202020204" pitchFamily="34" charset="0"/>
              <a:buChar char="•"/>
            </a:pPr>
            <a:r>
              <a:rPr lang="en-GB" sz="2000" b="1" dirty="0"/>
              <a:t>It is also to be highlighted that the number of persons receiving disability pension, as well as the number of registered disabled job-seekers, has risen in 2014.</a:t>
            </a:r>
            <a:r>
              <a:rPr lang="en-GB" sz="2000" dirty="0"/>
              <a:t> In fact, whereas number of non-disabled job-seekers has fallen by 7.07% in 2014, it has risen by 9.78 % in case of disabled job-seekers. One of the explanations for the increased number of registered disabled job-seekers is reduced funding of active labour market measures for persons with disabilities as a consequence of legislation change in 2013, as well as reduced funding for ALMPs to support employment of people with </a:t>
            </a:r>
            <a:r>
              <a:rPr lang="en-GB" sz="2000" dirty="0" smtClean="0"/>
              <a:t>disabilities</a:t>
            </a:r>
            <a:r>
              <a:rPr lang="sk-SK" sz="2000" dirty="0" smtClean="0"/>
              <a:t>.</a:t>
            </a:r>
            <a:endParaRPr lang="sk-SK" sz="2800" b="1" dirty="0">
              <a:solidFill>
                <a:srgbClr val="1289C4"/>
              </a:solidFill>
              <a:latin typeface="Helvetica Neue"/>
            </a:endParaRPr>
          </a:p>
        </p:txBody>
      </p:sp>
      <p:sp>
        <p:nvSpPr>
          <p:cNvPr id="11" name="BlokTextu 10"/>
          <p:cNvSpPr txBox="1"/>
          <p:nvPr/>
        </p:nvSpPr>
        <p:spPr>
          <a:xfrm>
            <a:off x="448156" y="6210524"/>
            <a:ext cx="8408809" cy="523220"/>
          </a:xfrm>
          <a:prstGeom prst="rect">
            <a:avLst/>
          </a:prstGeom>
          <a:noFill/>
        </p:spPr>
        <p:txBody>
          <a:bodyPr wrap="square" rtlCol="0">
            <a:spAutoFit/>
          </a:bodyPr>
          <a:lstStyle/>
          <a:p>
            <a:r>
              <a:rPr lang="sk-SK" sz="1400" i="1" dirty="0" err="1" smtClean="0">
                <a:latin typeface="Helvetica Neue"/>
              </a:rPr>
              <a:t>Data</a:t>
            </a:r>
            <a:r>
              <a:rPr lang="sk-SK" sz="1400" i="1" dirty="0" smtClean="0">
                <a:latin typeface="Helvetica Neue"/>
              </a:rPr>
              <a:t>: </a:t>
            </a:r>
            <a:r>
              <a:rPr lang="sk-SK" sz="1400" i="1" dirty="0"/>
              <a:t>2014 </a:t>
            </a:r>
            <a:r>
              <a:rPr lang="sk-SK" sz="1400" i="1" dirty="0" err="1"/>
              <a:t>Annual</a:t>
            </a:r>
            <a:r>
              <a:rPr lang="sk-SK" sz="1400" i="1" dirty="0"/>
              <a:t> Report  on </a:t>
            </a:r>
            <a:r>
              <a:rPr lang="sk-SK" sz="1400" i="1" dirty="0" err="1"/>
              <a:t>the</a:t>
            </a:r>
            <a:r>
              <a:rPr lang="sk-SK" sz="1400" i="1" dirty="0"/>
              <a:t> </a:t>
            </a:r>
            <a:r>
              <a:rPr lang="sk-SK" sz="1400" i="1" dirty="0" err="1"/>
              <a:t>Social</a:t>
            </a:r>
            <a:r>
              <a:rPr lang="sk-SK" sz="1400" i="1" dirty="0"/>
              <a:t> </a:t>
            </a:r>
            <a:r>
              <a:rPr lang="sk-SK" sz="1400" i="1" dirty="0" err="1"/>
              <a:t>Situation</a:t>
            </a:r>
            <a:r>
              <a:rPr lang="sk-SK" sz="1400" i="1" dirty="0"/>
              <a:t> </a:t>
            </a:r>
            <a:r>
              <a:rPr lang="sk-SK" sz="1400" i="1" dirty="0" err="1"/>
              <a:t>of</a:t>
            </a:r>
            <a:r>
              <a:rPr lang="sk-SK" sz="1400" i="1" dirty="0"/>
              <a:t> </a:t>
            </a:r>
            <a:r>
              <a:rPr lang="sk-SK" sz="1400" i="1" dirty="0" err="1"/>
              <a:t>Citizens</a:t>
            </a:r>
            <a:r>
              <a:rPr lang="sk-SK" sz="1400" i="1" dirty="0"/>
              <a:t> </a:t>
            </a:r>
          </a:p>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spTree>
    <p:extLst>
      <p:ext uri="{BB962C8B-B14F-4D97-AF65-F5344CB8AC3E}">
        <p14:creationId xmlns:p14="http://schemas.microsoft.com/office/powerpoint/2010/main" val="350169506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LEGISLATIVE - </a:t>
            </a:r>
            <a:r>
              <a:rPr lang="sk-SK" sz="2400" b="1" dirty="0" err="1" smtClean="0">
                <a:solidFill>
                  <a:srgbClr val="1289C4"/>
                </a:solidFill>
                <a:latin typeface="Helvetica Neue"/>
              </a:rPr>
              <a:t>PWDs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272061"/>
            <a:ext cx="8633157" cy="3662541"/>
          </a:xfrm>
          <a:prstGeom prst="rect">
            <a:avLst/>
          </a:prstGeom>
          <a:noFill/>
        </p:spPr>
        <p:txBody>
          <a:bodyPr wrap="square" rtlCol="0">
            <a:spAutoFit/>
          </a:bodyPr>
          <a:lstStyle/>
          <a:p>
            <a:r>
              <a:rPr lang="sk-SK" sz="2400" b="1" dirty="0">
                <a:solidFill>
                  <a:srgbClr val="1289C4"/>
                </a:solidFill>
                <a:latin typeface="Helvetica Neue"/>
              </a:rPr>
              <a:t>D</a:t>
            </a:r>
            <a:r>
              <a:rPr lang="en-GB" sz="2400" b="1" dirty="0" err="1" smtClean="0">
                <a:solidFill>
                  <a:srgbClr val="1289C4"/>
                </a:solidFill>
                <a:latin typeface="Helvetica Neue"/>
              </a:rPr>
              <a:t>isability</a:t>
            </a:r>
            <a:r>
              <a:rPr lang="sk-SK" sz="2400" b="1" dirty="0" smtClean="0">
                <a:solidFill>
                  <a:srgbClr val="1289C4"/>
                </a:solidFill>
                <a:latin typeface="Helvetica Neue"/>
              </a:rPr>
              <a:t> </a:t>
            </a:r>
            <a:r>
              <a:rPr lang="en-GB" sz="2400" b="1" dirty="0" smtClean="0">
                <a:solidFill>
                  <a:srgbClr val="1289C4"/>
                </a:solidFill>
                <a:latin typeface="Helvetica Neue"/>
              </a:rPr>
              <a:t>quota </a:t>
            </a:r>
            <a:r>
              <a:rPr lang="en-GB" sz="2400" b="1" dirty="0">
                <a:solidFill>
                  <a:srgbClr val="1289C4"/>
                </a:solidFill>
                <a:latin typeface="Helvetica Neue"/>
              </a:rPr>
              <a:t>in employment of PWD</a:t>
            </a:r>
            <a:r>
              <a:rPr lang="sk-SK" sz="2400" b="1" dirty="0">
                <a:solidFill>
                  <a:srgbClr val="1289C4"/>
                </a:solidFill>
                <a:latin typeface="Helvetica Neue"/>
              </a:rPr>
              <a:t> </a:t>
            </a:r>
            <a:r>
              <a:rPr lang="sk-SK" sz="2400" b="1" dirty="0" smtClean="0">
                <a:solidFill>
                  <a:srgbClr val="1289C4"/>
                </a:solidFill>
                <a:latin typeface="Helvetica Neue"/>
              </a:rPr>
              <a:t>(Slovakia)</a:t>
            </a:r>
          </a:p>
          <a:p>
            <a:r>
              <a:rPr lang="sk-SK" sz="2800" dirty="0"/>
              <a:t>	</a:t>
            </a:r>
          </a:p>
          <a:p>
            <a:pPr marL="285750" indent="-285750">
              <a:buFont typeface="Arial" panose="020B0604020202020204" pitchFamily="34" charset="0"/>
              <a:buChar char="•"/>
            </a:pPr>
            <a:r>
              <a:rPr lang="pl-PL" dirty="0"/>
              <a:t>§ </a:t>
            </a:r>
            <a:r>
              <a:rPr lang="pl-PL" dirty="0" smtClean="0"/>
              <a:t>63 </a:t>
            </a:r>
            <a:r>
              <a:rPr lang="en-US" dirty="0"/>
              <a:t>Act No. 5/2004 on Employment Services</a:t>
            </a:r>
            <a:endParaRPr lang="sk-SK" dirty="0" smtClean="0"/>
          </a:p>
          <a:p>
            <a:pPr marL="285750" indent="-285750">
              <a:buFont typeface="Arial" panose="020B0604020202020204" pitchFamily="34" charset="0"/>
              <a:buChar char="•"/>
            </a:pPr>
            <a:r>
              <a:rPr lang="sk-SK" b="1" dirty="0" err="1" smtClean="0"/>
              <a:t>Disability</a:t>
            </a:r>
            <a:r>
              <a:rPr lang="sk-SK" b="1" dirty="0" smtClean="0"/>
              <a:t> </a:t>
            </a:r>
            <a:r>
              <a:rPr lang="sk-SK" b="1" dirty="0" err="1" smtClean="0"/>
              <a:t>quota</a:t>
            </a:r>
            <a:r>
              <a:rPr lang="sk-SK" b="1" dirty="0" smtClean="0"/>
              <a:t> </a:t>
            </a:r>
            <a:r>
              <a:rPr lang="sk-SK" b="1" dirty="0" err="1" smtClean="0"/>
              <a:t>is</a:t>
            </a:r>
            <a:r>
              <a:rPr lang="sk-SK" b="1" dirty="0" smtClean="0"/>
              <a:t> </a:t>
            </a:r>
            <a:r>
              <a:rPr lang="en-GB" b="1" dirty="0" smtClean="0"/>
              <a:t>set </a:t>
            </a:r>
            <a:r>
              <a:rPr lang="en-GB" b="1" dirty="0"/>
              <a:t>at 3.2% of employees for employers employing more than 20 </a:t>
            </a:r>
            <a:r>
              <a:rPr lang="en-GB" b="1" dirty="0" smtClean="0"/>
              <a:t>people</a:t>
            </a:r>
            <a:r>
              <a:rPr lang="sk-SK" b="1" dirty="0"/>
              <a:t> </a:t>
            </a:r>
            <a:endParaRPr lang="sk-SK" b="1" dirty="0" smtClean="0"/>
          </a:p>
          <a:p>
            <a:pPr marL="285750" indent="-285750">
              <a:buFont typeface="Arial" panose="020B0604020202020204" pitchFamily="34" charset="0"/>
              <a:buChar char="•"/>
            </a:pPr>
            <a:r>
              <a:rPr lang="en-GB" dirty="0"/>
              <a:t>The positive development is seen in relative terms rather than absolute numbers. </a:t>
            </a:r>
            <a:r>
              <a:rPr lang="en-GB" b="1" dirty="0"/>
              <a:t>In particular, whereas in 2012, 57.3% of employers has met the quota by employing PWD, in 2014, the proportion has increased up to 63.74%. </a:t>
            </a:r>
            <a:r>
              <a:rPr lang="en-GB" dirty="0"/>
              <a:t>However, since the total number of employers employing more than 20 people has decreased (from 11,946 in 2012 to 10,545 in 2014), there has also been decrease in total number of employers meeting the quota (from 6,850 in 2012 to 6,721 in 2014).</a:t>
            </a:r>
            <a:endParaRPr lang="sk-SK" b="1" dirty="0">
              <a:solidFill>
                <a:srgbClr val="1289C4"/>
              </a:solidFill>
              <a:latin typeface="Helvetica Neue"/>
            </a:endParaRPr>
          </a:p>
        </p:txBody>
      </p:sp>
      <p:sp>
        <p:nvSpPr>
          <p:cNvPr id="11" name="BlokTextu 10"/>
          <p:cNvSpPr txBox="1"/>
          <p:nvPr/>
        </p:nvSpPr>
        <p:spPr>
          <a:xfrm>
            <a:off x="448156" y="6210524"/>
            <a:ext cx="8408809" cy="523220"/>
          </a:xfrm>
          <a:prstGeom prst="rect">
            <a:avLst/>
          </a:prstGeom>
          <a:noFill/>
        </p:spPr>
        <p:txBody>
          <a:bodyPr wrap="square" rtlCol="0">
            <a:spAutoFit/>
          </a:bodyPr>
          <a:lstStyle/>
          <a:p>
            <a:r>
              <a:rPr lang="sk-SK" sz="1400" i="1" dirty="0" err="1" smtClean="0">
                <a:latin typeface="Helvetica Neue"/>
              </a:rPr>
              <a:t>Data</a:t>
            </a:r>
            <a:r>
              <a:rPr lang="sk-SK" sz="1400" i="1" dirty="0" smtClean="0">
                <a:latin typeface="Helvetica Neue"/>
              </a:rPr>
              <a:t>: </a:t>
            </a:r>
            <a:r>
              <a:rPr lang="sk-SK" sz="1400" i="1" dirty="0"/>
              <a:t>2014 </a:t>
            </a:r>
            <a:r>
              <a:rPr lang="sk-SK" sz="1400" i="1" dirty="0" err="1"/>
              <a:t>Annual</a:t>
            </a:r>
            <a:r>
              <a:rPr lang="sk-SK" sz="1400" i="1" dirty="0"/>
              <a:t> Report  on </a:t>
            </a:r>
            <a:r>
              <a:rPr lang="sk-SK" sz="1400" i="1" dirty="0" err="1"/>
              <a:t>the</a:t>
            </a:r>
            <a:r>
              <a:rPr lang="sk-SK" sz="1400" i="1" dirty="0"/>
              <a:t> </a:t>
            </a:r>
            <a:r>
              <a:rPr lang="sk-SK" sz="1400" i="1" dirty="0" err="1"/>
              <a:t>Social</a:t>
            </a:r>
            <a:r>
              <a:rPr lang="sk-SK" sz="1400" i="1" dirty="0"/>
              <a:t> </a:t>
            </a:r>
            <a:r>
              <a:rPr lang="sk-SK" sz="1400" i="1" dirty="0" err="1"/>
              <a:t>Situation</a:t>
            </a:r>
            <a:r>
              <a:rPr lang="sk-SK" sz="1400" i="1" dirty="0"/>
              <a:t> </a:t>
            </a:r>
            <a:r>
              <a:rPr lang="sk-SK" sz="1400" i="1" dirty="0" err="1"/>
              <a:t>of</a:t>
            </a:r>
            <a:r>
              <a:rPr lang="sk-SK" sz="1400" i="1" dirty="0"/>
              <a:t> </a:t>
            </a:r>
            <a:r>
              <a:rPr lang="sk-SK" sz="1400" i="1" dirty="0" err="1"/>
              <a:t>Citizens</a:t>
            </a:r>
            <a:r>
              <a:rPr lang="sk-SK" sz="1400" i="1" dirty="0"/>
              <a:t> </a:t>
            </a:r>
            <a:endParaRPr lang="sk-SK" sz="1400" i="1" dirty="0" smtClean="0">
              <a:latin typeface="Helvetica Neue"/>
            </a:endParaRPr>
          </a:p>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spTree>
    <p:extLst>
      <p:ext uri="{BB962C8B-B14F-4D97-AF65-F5344CB8AC3E}">
        <p14:creationId xmlns:p14="http://schemas.microsoft.com/office/powerpoint/2010/main" val="428349278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LEGISLATIVE - PWD</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117724"/>
            <a:ext cx="8633157" cy="6401753"/>
          </a:xfrm>
          <a:prstGeom prst="rect">
            <a:avLst/>
          </a:prstGeom>
          <a:noFill/>
        </p:spPr>
        <p:txBody>
          <a:bodyPr wrap="square" rtlCol="0">
            <a:spAutoFit/>
          </a:bodyPr>
          <a:lstStyle/>
          <a:p>
            <a:r>
              <a:rPr lang="sk-SK" sz="2400" b="1" dirty="0">
                <a:solidFill>
                  <a:srgbClr val="1289C4"/>
                </a:solidFill>
                <a:latin typeface="Helvetica Neue"/>
              </a:rPr>
              <a:t>D</a:t>
            </a:r>
            <a:r>
              <a:rPr lang="en-GB" sz="2400" b="1" dirty="0" err="1" smtClean="0">
                <a:solidFill>
                  <a:srgbClr val="1289C4"/>
                </a:solidFill>
                <a:latin typeface="Helvetica Neue"/>
              </a:rPr>
              <a:t>isability</a:t>
            </a:r>
            <a:r>
              <a:rPr lang="sk-SK" sz="2400" b="1" dirty="0" smtClean="0">
                <a:solidFill>
                  <a:srgbClr val="1289C4"/>
                </a:solidFill>
                <a:latin typeface="Helvetica Neue"/>
              </a:rPr>
              <a:t> </a:t>
            </a:r>
            <a:r>
              <a:rPr lang="en-GB" sz="2400" b="1" dirty="0" smtClean="0">
                <a:solidFill>
                  <a:srgbClr val="1289C4"/>
                </a:solidFill>
                <a:latin typeface="Helvetica Neue"/>
              </a:rPr>
              <a:t>quota </a:t>
            </a:r>
            <a:r>
              <a:rPr lang="en-GB" sz="2400" b="1" dirty="0">
                <a:solidFill>
                  <a:srgbClr val="1289C4"/>
                </a:solidFill>
                <a:latin typeface="Helvetica Neue"/>
              </a:rPr>
              <a:t>in employment of PWD</a:t>
            </a:r>
            <a:r>
              <a:rPr lang="sk-SK" sz="2400" b="1" dirty="0">
                <a:solidFill>
                  <a:srgbClr val="1289C4"/>
                </a:solidFill>
                <a:latin typeface="Helvetica Neue"/>
              </a:rPr>
              <a:t> </a:t>
            </a:r>
            <a:r>
              <a:rPr lang="sk-SK" sz="2400" b="1" dirty="0" smtClean="0">
                <a:solidFill>
                  <a:srgbClr val="1289C4"/>
                </a:solidFill>
                <a:latin typeface="Helvetica Neue"/>
              </a:rPr>
              <a:t>(Slovakia)</a:t>
            </a:r>
          </a:p>
          <a:p>
            <a:endParaRPr lang="sk-SK" sz="1200" b="1" dirty="0">
              <a:solidFill>
                <a:srgbClr val="1289C4"/>
              </a:solidFill>
              <a:latin typeface="Helvetica Neue"/>
            </a:endParaRPr>
          </a:p>
          <a:p>
            <a:r>
              <a:rPr lang="en-GB" sz="1600" b="1" i="1" dirty="0"/>
              <a:t>Disability quota in employment of PWD (Slovakia)</a:t>
            </a:r>
            <a:endParaRPr lang="sk-SK" sz="1600" dirty="0"/>
          </a:p>
          <a:p>
            <a:r>
              <a:rPr lang="en-GB" sz="1600" i="1" dirty="0"/>
              <a:t>According to the Act No. 5 of 2004 on Employment Services and </a:t>
            </a:r>
            <a:r>
              <a:rPr lang="sk-SK" sz="1600" i="1" dirty="0" smtClean="0"/>
              <a:t> </a:t>
            </a:r>
            <a:r>
              <a:rPr lang="sk-SK" sz="1600" i="1" dirty="0" err="1" smtClean="0"/>
              <a:t>its</a:t>
            </a:r>
            <a:r>
              <a:rPr lang="sk-SK" sz="1600" i="1" dirty="0" smtClean="0"/>
              <a:t> </a:t>
            </a:r>
            <a:r>
              <a:rPr lang="en-GB" sz="1600" i="1" dirty="0" smtClean="0"/>
              <a:t>later </a:t>
            </a:r>
            <a:r>
              <a:rPr lang="en-GB" sz="1600" i="1" dirty="0"/>
              <a:t>amendments and additions to certain acts (only “the Act”), an employer giving work to a person with disabilities is bound to:</a:t>
            </a:r>
            <a:endParaRPr lang="sk-SK" sz="1600" dirty="0"/>
          </a:p>
          <a:p>
            <a:pPr marL="285750" lvl="0" indent="-285750">
              <a:buFont typeface="Arial" panose="020B0604020202020204" pitchFamily="34" charset="0"/>
              <a:buChar char="•"/>
            </a:pPr>
            <a:r>
              <a:rPr lang="en-GB" sz="1600" i="1" dirty="0"/>
              <a:t>ensure adequate working conditions to perform the job,</a:t>
            </a:r>
            <a:endParaRPr lang="sk-SK" sz="1600" dirty="0"/>
          </a:p>
          <a:p>
            <a:pPr marL="285750" lvl="0" indent="-285750">
              <a:buFont typeface="Arial" panose="020B0604020202020204" pitchFamily="34" charset="0"/>
              <a:buChar char="•"/>
            </a:pPr>
            <a:r>
              <a:rPr lang="en-GB" sz="1600" i="1" dirty="0"/>
              <a:t>provide initial training and preparation needed for a satisfactory job performance and make the effort  to increase qualification of the employee with disabilities while performing their job,</a:t>
            </a:r>
            <a:endParaRPr lang="sk-SK" sz="1600" dirty="0"/>
          </a:p>
          <a:p>
            <a:pPr marL="285750" lvl="0" indent="-285750">
              <a:buFont typeface="Arial" panose="020B0604020202020204" pitchFamily="34" charset="0"/>
              <a:buChar char="•"/>
            </a:pPr>
            <a:r>
              <a:rPr lang="en-GB" sz="1600" i="1" dirty="0"/>
              <a:t>keep a record of persons with disabilities,</a:t>
            </a:r>
            <a:endParaRPr lang="sk-SK" sz="1600" dirty="0"/>
          </a:p>
          <a:p>
            <a:pPr marL="285750" lvl="0" indent="-285750">
              <a:buFont typeface="Arial" panose="020B0604020202020204" pitchFamily="34" charset="0"/>
              <a:buChar char="•"/>
            </a:pPr>
            <a:r>
              <a:rPr lang="en-GB" sz="1600" b="1" i="1" dirty="0"/>
              <a:t>employ persons with disabilities </a:t>
            </a:r>
            <a:r>
              <a:rPr lang="sk-SK" sz="1600" b="1" i="1" dirty="0" smtClean="0"/>
              <a:t>in a set </a:t>
            </a:r>
            <a:r>
              <a:rPr lang="sk-SK" sz="1600" b="1" i="1" dirty="0" err="1" smtClean="0"/>
              <a:t>quota</a:t>
            </a:r>
            <a:r>
              <a:rPr lang="sk-SK" sz="1600" b="1" i="1" dirty="0" smtClean="0"/>
              <a:t> </a:t>
            </a:r>
            <a:r>
              <a:rPr lang="sk-SK" sz="1600" b="1" i="1" dirty="0" err="1" smtClean="0"/>
              <a:t>of</a:t>
            </a:r>
            <a:r>
              <a:rPr lang="sk-SK" sz="1600" b="1" i="1" dirty="0" smtClean="0"/>
              <a:t> </a:t>
            </a:r>
            <a:r>
              <a:rPr lang="en-GB" sz="1600" b="1" i="1" dirty="0" smtClean="0"/>
              <a:t>3.2</a:t>
            </a:r>
            <a:r>
              <a:rPr lang="en-GB" sz="1600" b="1" i="1" dirty="0"/>
              <a:t>% of the total workforce if this exceeds 20 employees, and if the local Labour Office keeps a record of persons with disabilities in the job seekers register</a:t>
            </a:r>
            <a:r>
              <a:rPr lang="en-GB" sz="1600" i="1" dirty="0"/>
              <a:t>.</a:t>
            </a:r>
            <a:endParaRPr lang="sk-SK" sz="1600" dirty="0"/>
          </a:p>
          <a:p>
            <a:r>
              <a:rPr lang="en-GB" sz="1600" i="1" dirty="0"/>
              <a:t> </a:t>
            </a:r>
            <a:endParaRPr lang="sk-SK" sz="1600" dirty="0"/>
          </a:p>
          <a:p>
            <a:r>
              <a:rPr lang="en-GB" sz="1600" b="1" i="1" dirty="0"/>
              <a:t>The Act authorizes employers to compensate for the compulsory share of employed disabled workers in any of the following ways:</a:t>
            </a:r>
            <a:endParaRPr lang="sk-SK" sz="1600" dirty="0"/>
          </a:p>
          <a:p>
            <a:pPr marL="285750" lvl="0" indent="-285750">
              <a:buFont typeface="Arial" panose="020B0604020202020204" pitchFamily="34" charset="0"/>
              <a:buChar char="•"/>
            </a:pPr>
            <a:r>
              <a:rPr lang="en-GB" sz="1600" i="1" dirty="0"/>
              <a:t>providing a job that falls within the limits of persons with disabilities,</a:t>
            </a:r>
            <a:endParaRPr lang="sk-SK" sz="1600" dirty="0"/>
          </a:p>
          <a:p>
            <a:pPr marL="285750" lvl="0" indent="-285750">
              <a:buFont typeface="Arial" panose="020B0604020202020204" pitchFamily="34" charset="0"/>
              <a:buChar char="•"/>
            </a:pPr>
            <a:r>
              <a:rPr lang="en-GB" sz="1600" i="1" dirty="0"/>
              <a:t>providing payment of social contributions,</a:t>
            </a:r>
            <a:endParaRPr lang="sk-SK" sz="1600" dirty="0"/>
          </a:p>
          <a:p>
            <a:pPr marL="285750" lvl="0" indent="-285750">
              <a:buFont typeface="Arial" panose="020B0604020202020204" pitchFamily="34" charset="0"/>
              <a:buChar char="•"/>
            </a:pPr>
            <a:r>
              <a:rPr lang="en-GB" sz="1600" i="1" dirty="0"/>
              <a:t>a combination of the above stated ways of employment in accordance with the § 63 art. 1 letter d) of the Act.</a:t>
            </a:r>
            <a:r>
              <a:rPr lang="en-GB" sz="1600" b="1" i="1" dirty="0"/>
              <a:t>  </a:t>
            </a:r>
            <a:endParaRPr lang="sk-SK" sz="1600" b="1" i="1" dirty="0" smtClean="0"/>
          </a:p>
          <a:p>
            <a:pPr lvl="0"/>
            <a:endParaRPr lang="sk-SK" sz="1600" b="1" i="1" dirty="0"/>
          </a:p>
          <a:p>
            <a:pPr lvl="0"/>
            <a:endParaRPr lang="sk-SK" sz="1600" dirty="0"/>
          </a:p>
          <a:p>
            <a:r>
              <a:rPr lang="sk-SK" sz="1400" dirty="0"/>
              <a:t> </a:t>
            </a:r>
            <a:r>
              <a:rPr lang="sk-SK" sz="1400" b="1" dirty="0"/>
              <a:t>  </a:t>
            </a:r>
            <a:endParaRPr lang="sk-SK" sz="1400" dirty="0"/>
          </a:p>
          <a:p>
            <a:endParaRPr lang="sk-SK" sz="2800" dirty="0"/>
          </a:p>
        </p:txBody>
      </p:sp>
      <p:sp>
        <p:nvSpPr>
          <p:cNvPr id="11" name="BlokTextu 10"/>
          <p:cNvSpPr txBox="1"/>
          <p:nvPr/>
        </p:nvSpPr>
        <p:spPr>
          <a:xfrm>
            <a:off x="3175907" y="6334780"/>
            <a:ext cx="8408809" cy="523220"/>
          </a:xfrm>
          <a:prstGeom prst="rect">
            <a:avLst/>
          </a:prstGeom>
          <a:noFill/>
        </p:spPr>
        <p:txBody>
          <a:bodyPr wrap="square" rtlCol="0">
            <a:spAutoFit/>
          </a:bodyPr>
          <a:lstStyle/>
          <a:p>
            <a:r>
              <a:rPr lang="sk-SK" sz="1400" i="1" dirty="0" err="1" smtClean="0">
                <a:latin typeface="Helvetica Neue"/>
              </a:rPr>
              <a:t>Data</a:t>
            </a:r>
            <a:r>
              <a:rPr lang="sk-SK" sz="1400" i="1" dirty="0" smtClean="0">
                <a:latin typeface="Helvetica Neue"/>
              </a:rPr>
              <a:t>: </a:t>
            </a:r>
            <a:r>
              <a:rPr lang="en-GB" sz="1400" i="1" dirty="0" smtClean="0"/>
              <a:t>2014</a:t>
            </a:r>
            <a:r>
              <a:rPr lang="sk-SK" sz="1400" i="1" dirty="0" smtClean="0"/>
              <a:t> </a:t>
            </a:r>
            <a:r>
              <a:rPr lang="sk-SK" sz="1400" i="1" dirty="0" smtClean="0">
                <a:latin typeface="Helvetica Neue"/>
              </a:rPr>
              <a:t> </a:t>
            </a:r>
            <a:r>
              <a:rPr lang="sk-SK" sz="1400" i="1" dirty="0" err="1" smtClean="0">
                <a:latin typeface="Helvetica Neue"/>
              </a:rPr>
              <a:t>Annual</a:t>
            </a:r>
            <a:r>
              <a:rPr lang="sk-SK" sz="1400" i="1" dirty="0" smtClean="0">
                <a:latin typeface="Helvetica Neue"/>
              </a:rPr>
              <a:t> Report on </a:t>
            </a:r>
            <a:r>
              <a:rPr lang="sk-SK" sz="1400" i="1" dirty="0" err="1" smtClean="0">
                <a:latin typeface="Helvetica Neue"/>
              </a:rPr>
              <a:t>the</a:t>
            </a:r>
            <a:r>
              <a:rPr lang="sk-SK" sz="1400" i="1" dirty="0" smtClean="0">
                <a:latin typeface="Helvetica Neue"/>
              </a:rPr>
              <a:t> </a:t>
            </a:r>
            <a:r>
              <a:rPr lang="sk-SK" sz="1400" i="1" dirty="0" err="1" smtClean="0">
                <a:latin typeface="Helvetica Neue"/>
              </a:rPr>
              <a:t>Social</a:t>
            </a:r>
            <a:r>
              <a:rPr lang="sk-SK" sz="1400" i="1" dirty="0" smtClean="0">
                <a:latin typeface="Helvetica Neue"/>
              </a:rPr>
              <a:t> </a:t>
            </a:r>
            <a:r>
              <a:rPr lang="sk-SK" sz="1400" i="1" dirty="0" err="1" smtClean="0">
                <a:latin typeface="Helvetica Neue"/>
              </a:rPr>
              <a:t>Situation</a:t>
            </a:r>
            <a:r>
              <a:rPr lang="sk-SK" sz="1400" i="1" dirty="0" smtClean="0">
                <a:latin typeface="Helvetica Neue"/>
              </a:rPr>
              <a:t> </a:t>
            </a:r>
            <a:r>
              <a:rPr lang="sk-SK" sz="1400" i="1" dirty="0" err="1" smtClean="0">
                <a:latin typeface="Helvetica Neue"/>
              </a:rPr>
              <a:t>of</a:t>
            </a:r>
            <a:r>
              <a:rPr lang="sk-SK" sz="1400" i="1" dirty="0" smtClean="0">
                <a:latin typeface="Helvetica Neue"/>
              </a:rPr>
              <a:t> </a:t>
            </a:r>
            <a:r>
              <a:rPr lang="sk-SK" sz="1400" i="1" dirty="0" err="1" smtClean="0">
                <a:latin typeface="Helvetica Neue"/>
              </a:rPr>
              <a:t>Citizens</a:t>
            </a:r>
            <a:endParaRPr lang="sk-SK" sz="1400" i="1" dirty="0" smtClean="0">
              <a:latin typeface="Helvetica Neue"/>
            </a:endParaRPr>
          </a:p>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spTree>
    <p:extLst>
      <p:ext uri="{BB962C8B-B14F-4D97-AF65-F5344CB8AC3E}">
        <p14:creationId xmlns:p14="http://schemas.microsoft.com/office/powerpoint/2010/main" val="173847438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EXAMPLES OF GOOD PRACTICE</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272061"/>
            <a:ext cx="8723850" cy="1508105"/>
          </a:xfrm>
          <a:prstGeom prst="rect">
            <a:avLst/>
          </a:prstGeom>
          <a:noFill/>
        </p:spPr>
        <p:txBody>
          <a:bodyPr wrap="square" rtlCol="0">
            <a:spAutoFit/>
          </a:bodyPr>
          <a:lstStyle/>
          <a:p>
            <a:r>
              <a:rPr lang="sk-SK" sz="2400" b="1" dirty="0" smtClean="0">
                <a:solidFill>
                  <a:srgbClr val="1289C4"/>
                </a:solidFill>
                <a:latin typeface="Helvetica Neue"/>
              </a:rPr>
              <a:t>ACCENTURE</a:t>
            </a:r>
          </a:p>
          <a:p>
            <a:endParaRPr lang="sk-SK" sz="2400" b="1" dirty="0">
              <a:solidFill>
                <a:srgbClr val="1289C4"/>
              </a:solidFill>
              <a:latin typeface="Helvetica Neue"/>
            </a:endParaRPr>
          </a:p>
          <a:p>
            <a:pPr marL="285750" indent="-285750">
              <a:buFont typeface="Arial" panose="020B0604020202020204" pitchFamily="34" charset="0"/>
              <a:buChar char="•"/>
            </a:pPr>
            <a:r>
              <a:rPr lang="sk-SK" sz="2000" dirty="0" err="1" smtClean="0"/>
              <a:t>Global</a:t>
            </a:r>
            <a:r>
              <a:rPr lang="sk-SK" sz="2000" dirty="0" smtClean="0"/>
              <a:t> program: </a:t>
            </a:r>
            <a:r>
              <a:rPr lang="sk-SK" sz="2400" b="1" dirty="0" err="1" smtClean="0"/>
              <a:t>Persons</a:t>
            </a:r>
            <a:r>
              <a:rPr lang="sk-SK" sz="2400" b="1" dirty="0" smtClean="0"/>
              <a:t> </a:t>
            </a:r>
            <a:r>
              <a:rPr lang="sk-SK" sz="2400" b="1" dirty="0" err="1" smtClean="0"/>
              <a:t>with</a:t>
            </a:r>
            <a:r>
              <a:rPr lang="sk-SK" sz="2400" b="1" dirty="0" smtClean="0"/>
              <a:t> </a:t>
            </a:r>
            <a:r>
              <a:rPr lang="sk-SK" sz="2400" b="1" dirty="0" err="1" smtClean="0"/>
              <a:t>disabilities</a:t>
            </a:r>
            <a:endParaRPr lang="sk-SK" sz="2400" b="1" dirty="0" smtClean="0"/>
          </a:p>
          <a:p>
            <a:endParaRPr lang="sk-SK" sz="2000" b="1" dirty="0" smtClean="0"/>
          </a:p>
        </p:txBody>
      </p:sp>
      <p:sp>
        <p:nvSpPr>
          <p:cNvPr id="11" name="BlokTextu 10"/>
          <p:cNvSpPr txBox="1"/>
          <p:nvPr/>
        </p:nvSpPr>
        <p:spPr>
          <a:xfrm>
            <a:off x="448156" y="6210524"/>
            <a:ext cx="8408809" cy="523220"/>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a:latin typeface="Helvetica Neue"/>
                <a:hlinkClick r:id="rId4"/>
              </a:rPr>
              <a:t>https://www.accenture.com/t20161211T202534__w__/us-en/_</a:t>
            </a:r>
            <a:r>
              <a:rPr lang="sk-SK" sz="1400" i="1" dirty="0" smtClean="0">
                <a:latin typeface="Helvetica Neue"/>
                <a:hlinkClick r:id="rId4"/>
              </a:rPr>
              <a:t>acnmedia/PDF-1/Accenture-Persons-with-Disabilities-Fact-Sheet.pdf#zoom=50</a:t>
            </a:r>
            <a:r>
              <a:rPr lang="sk-SK" sz="1400" i="1" dirty="0" smtClean="0">
                <a:latin typeface="Helvetica Neue"/>
              </a:rPr>
              <a:t> </a:t>
            </a:r>
            <a:endParaRPr lang="sk-SK" sz="1400" i="1" dirty="0">
              <a:latin typeface="Helvetica Neue"/>
            </a:endParaRPr>
          </a:p>
        </p:txBody>
      </p:sp>
      <p:sp>
        <p:nvSpPr>
          <p:cNvPr id="3" name="BlokTextu 2"/>
          <p:cNvSpPr txBox="1"/>
          <p:nvPr/>
        </p:nvSpPr>
        <p:spPr>
          <a:xfrm>
            <a:off x="3851920" y="2499477"/>
            <a:ext cx="5195458" cy="4247317"/>
          </a:xfrm>
          <a:prstGeom prst="rect">
            <a:avLst/>
          </a:prstGeom>
          <a:noFill/>
        </p:spPr>
        <p:txBody>
          <a:bodyPr wrap="square" rtlCol="0">
            <a:spAutoFit/>
          </a:bodyPr>
          <a:lstStyle/>
          <a:p>
            <a:r>
              <a:rPr lang="en-US" i="1" dirty="0"/>
              <a:t>“At Accenture, we believe each person has unique skills, talent and strengths to contribute. Our focus is to attract, retain, develop and advance the best talent in the world. We are committed to ensuring an inclusive environment that supports our people with disabilities and provides reasonable accommodations and accessibility so they can each perform at their full potential.” </a:t>
            </a:r>
            <a:endParaRPr lang="sk-SK" i="1" dirty="0"/>
          </a:p>
          <a:p>
            <a:endParaRPr lang="sk-SK" i="1" dirty="0"/>
          </a:p>
          <a:p>
            <a:pPr algn="r"/>
            <a:r>
              <a:rPr lang="sk-SK" b="1" i="1" dirty="0" err="1" smtClean="0"/>
              <a:t>Nellie</a:t>
            </a:r>
            <a:r>
              <a:rPr lang="sk-SK" b="1" i="1" dirty="0" smtClean="0"/>
              <a:t> </a:t>
            </a:r>
            <a:r>
              <a:rPr lang="sk-SK" b="1" i="1" dirty="0" err="1" smtClean="0"/>
              <a:t>Borrero</a:t>
            </a:r>
            <a:endParaRPr lang="sk-SK" b="1" i="1" dirty="0" smtClean="0"/>
          </a:p>
          <a:p>
            <a:pPr algn="r"/>
            <a:r>
              <a:rPr lang="sk-SK" i="1" dirty="0" err="1" smtClean="0"/>
              <a:t>Managing</a:t>
            </a:r>
            <a:r>
              <a:rPr lang="sk-SK" i="1" dirty="0" smtClean="0"/>
              <a:t> </a:t>
            </a:r>
            <a:r>
              <a:rPr lang="sk-SK" i="1" dirty="0" err="1"/>
              <a:t>Director</a:t>
            </a:r>
            <a:r>
              <a:rPr lang="sk-SK" i="1" dirty="0"/>
              <a:t>, </a:t>
            </a:r>
            <a:endParaRPr lang="sk-SK" i="1" dirty="0" smtClean="0"/>
          </a:p>
          <a:p>
            <a:pPr algn="r"/>
            <a:r>
              <a:rPr lang="sk-SK" i="1" dirty="0" err="1" smtClean="0"/>
              <a:t>Global</a:t>
            </a:r>
            <a:r>
              <a:rPr lang="sk-SK" i="1" dirty="0" smtClean="0"/>
              <a:t> </a:t>
            </a:r>
            <a:r>
              <a:rPr lang="sk-SK" i="1" dirty="0" err="1"/>
              <a:t>Inclusion</a:t>
            </a:r>
            <a:r>
              <a:rPr lang="sk-SK" i="1" dirty="0"/>
              <a:t> &amp; </a:t>
            </a:r>
            <a:r>
              <a:rPr lang="sk-SK" i="1" dirty="0" err="1"/>
              <a:t>Diversity</a:t>
            </a:r>
            <a:r>
              <a:rPr lang="sk-SK" i="1" dirty="0"/>
              <a:t> Center of </a:t>
            </a:r>
            <a:r>
              <a:rPr lang="sk-SK" i="1" dirty="0" err="1"/>
              <a:t>Expertise</a:t>
            </a:r>
            <a:endParaRPr lang="en-US" i="1" dirty="0"/>
          </a:p>
          <a:p>
            <a:pPr marL="285750" indent="-285750">
              <a:buFont typeface="Arial" panose="020B0604020202020204" pitchFamily="34" charset="0"/>
              <a:buChar char="•"/>
            </a:pPr>
            <a:endParaRPr lang="sk-SK" b="1" dirty="0"/>
          </a:p>
          <a:p>
            <a:endParaRPr lang="sk-SK" dirty="0"/>
          </a:p>
        </p:txBody>
      </p:sp>
      <p:pic>
        <p:nvPicPr>
          <p:cNvPr id="12290" name="Picture 2" descr="C:\Users\tatiana.caplova\Desktop\NB.jpg"/>
          <p:cNvPicPr>
            <a:picLocks noChangeAspect="1" noChangeArrowheads="1"/>
          </p:cNvPicPr>
          <p:nvPr/>
        </p:nvPicPr>
        <p:blipFill rotWithShape="1">
          <a:blip r:embed="rId5">
            <a:extLst>
              <a:ext uri="{28A0092B-C50C-407E-A947-70E740481C1C}">
                <a14:useLocalDpi xmlns:a14="http://schemas.microsoft.com/office/drawing/2010/main" val="0"/>
              </a:ext>
            </a:extLst>
          </a:blip>
          <a:srcRect l="17898" r="11070"/>
          <a:stretch/>
        </p:blipFill>
        <p:spPr bwMode="auto">
          <a:xfrm>
            <a:off x="427645" y="2778351"/>
            <a:ext cx="3324658" cy="336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1344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EXAMPLES OF GOOD PRACTICE</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272061"/>
            <a:ext cx="8723850" cy="1200329"/>
          </a:xfrm>
          <a:prstGeom prst="rect">
            <a:avLst/>
          </a:prstGeom>
          <a:noFill/>
        </p:spPr>
        <p:txBody>
          <a:bodyPr wrap="square" rtlCol="0">
            <a:spAutoFit/>
          </a:bodyPr>
          <a:lstStyle/>
          <a:p>
            <a:r>
              <a:rPr lang="sk-SK" sz="2400" b="1" dirty="0" smtClean="0">
                <a:solidFill>
                  <a:srgbClr val="1289C4"/>
                </a:solidFill>
                <a:latin typeface="Helvetica Neue"/>
              </a:rPr>
              <a:t>ACCENTURE</a:t>
            </a:r>
          </a:p>
          <a:p>
            <a:endParaRPr lang="sk-SK" sz="2400" b="1" dirty="0">
              <a:solidFill>
                <a:srgbClr val="1289C4"/>
              </a:solidFill>
              <a:latin typeface="Helvetica Neue"/>
            </a:endParaRPr>
          </a:p>
          <a:p>
            <a:pPr marL="285750" indent="-285750">
              <a:buFont typeface="Arial" panose="020B0604020202020204" pitchFamily="34" charset="0"/>
              <a:buChar char="•"/>
            </a:pPr>
            <a:r>
              <a:rPr lang="sk-SK" sz="2000" dirty="0" err="1" smtClean="0"/>
              <a:t>Global</a:t>
            </a:r>
            <a:r>
              <a:rPr lang="sk-SK" sz="2000" dirty="0" smtClean="0"/>
              <a:t> program: </a:t>
            </a:r>
            <a:r>
              <a:rPr lang="sk-SK" sz="2400" b="1" dirty="0" err="1" smtClean="0"/>
              <a:t>Persons</a:t>
            </a:r>
            <a:r>
              <a:rPr lang="sk-SK" sz="2400" b="1" dirty="0" smtClean="0"/>
              <a:t> </a:t>
            </a:r>
            <a:r>
              <a:rPr lang="sk-SK" sz="2400" b="1" dirty="0" err="1" smtClean="0"/>
              <a:t>with</a:t>
            </a:r>
            <a:r>
              <a:rPr lang="sk-SK" sz="2400" b="1" dirty="0" smtClean="0"/>
              <a:t> </a:t>
            </a:r>
            <a:r>
              <a:rPr lang="sk-SK" sz="2400" b="1" dirty="0" err="1" smtClean="0"/>
              <a:t>disabilities</a:t>
            </a:r>
            <a:endParaRPr lang="sk-SK" sz="2000" b="1" dirty="0" smtClean="0"/>
          </a:p>
        </p:txBody>
      </p:sp>
      <p:sp>
        <p:nvSpPr>
          <p:cNvPr id="11" name="BlokTextu 10"/>
          <p:cNvSpPr txBox="1"/>
          <p:nvPr/>
        </p:nvSpPr>
        <p:spPr>
          <a:xfrm>
            <a:off x="448156" y="6210524"/>
            <a:ext cx="8408809" cy="523220"/>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a:latin typeface="Helvetica Neue"/>
                <a:hlinkClick r:id="rId4"/>
              </a:rPr>
              <a:t>https://www.accenture.com/t20161211T202534__w__/us-en/_</a:t>
            </a:r>
            <a:r>
              <a:rPr lang="sk-SK" sz="1400" i="1" dirty="0" smtClean="0">
                <a:latin typeface="Helvetica Neue"/>
                <a:hlinkClick r:id="rId4"/>
              </a:rPr>
              <a:t>acnmedia/PDF-1/Accenture-Persons-with-Disabilities-Fact-Sheet.pdf#zoom=50</a:t>
            </a:r>
            <a:r>
              <a:rPr lang="sk-SK" sz="1400" i="1" dirty="0" smtClean="0">
                <a:latin typeface="Helvetica Neue"/>
              </a:rPr>
              <a:t> </a:t>
            </a:r>
            <a:endParaRPr lang="sk-SK" sz="1400" i="1" dirty="0">
              <a:latin typeface="Helvetica Neue"/>
            </a:endParaRPr>
          </a:p>
        </p:txBody>
      </p:sp>
      <p:pic>
        <p:nvPicPr>
          <p:cNvPr id="13314" name="Picture 2" descr="C:\Users\tatiana.caplova\Desktop\w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408" y="1210555"/>
            <a:ext cx="2472557" cy="499996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tatiana.caplova\Desktop\Disabil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563443"/>
            <a:ext cx="5832648" cy="3581451"/>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p:cNvSpPr txBox="1"/>
          <p:nvPr/>
        </p:nvSpPr>
        <p:spPr>
          <a:xfrm>
            <a:off x="647564" y="3068960"/>
            <a:ext cx="2520280" cy="2215991"/>
          </a:xfrm>
          <a:prstGeom prst="rect">
            <a:avLst/>
          </a:prstGeom>
          <a:noFill/>
        </p:spPr>
        <p:txBody>
          <a:bodyPr wrap="square" rtlCol="0">
            <a:spAutoFit/>
          </a:bodyPr>
          <a:lstStyle/>
          <a:p>
            <a:pPr marL="285750" indent="-285750">
              <a:buFont typeface="Arial" panose="020B0604020202020204" pitchFamily="34" charset="0"/>
              <a:buChar char="•"/>
            </a:pPr>
            <a:r>
              <a:rPr lang="sk-SK" sz="2400" dirty="0" err="1" smtClean="0">
                <a:latin typeface="Helvetica Neue"/>
              </a:rPr>
              <a:t>Reasonable</a:t>
            </a:r>
            <a:r>
              <a:rPr lang="sk-SK" sz="2400" dirty="0" smtClean="0">
                <a:latin typeface="Helvetica Neue"/>
              </a:rPr>
              <a:t> </a:t>
            </a:r>
            <a:r>
              <a:rPr lang="sk-SK" sz="2400" dirty="0" err="1" smtClean="0">
                <a:latin typeface="Helvetica Neue"/>
              </a:rPr>
              <a:t>accomodation</a:t>
            </a:r>
            <a:endParaRPr lang="sk-SK" sz="2400" dirty="0" smtClean="0">
              <a:latin typeface="Helvetica Neue"/>
            </a:endParaRPr>
          </a:p>
          <a:p>
            <a:pPr marL="285750" indent="-285750">
              <a:buFont typeface="Arial" panose="020B0604020202020204" pitchFamily="34" charset="0"/>
              <a:buChar char="•"/>
            </a:pPr>
            <a:r>
              <a:rPr lang="sk-SK" sz="2400" dirty="0" err="1" smtClean="0">
                <a:latin typeface="Helvetica Neue"/>
              </a:rPr>
              <a:t>Assistive</a:t>
            </a:r>
            <a:r>
              <a:rPr lang="sk-SK" sz="2400" dirty="0" smtClean="0">
                <a:latin typeface="Helvetica Neue"/>
              </a:rPr>
              <a:t> </a:t>
            </a:r>
            <a:r>
              <a:rPr lang="sk-SK" sz="2400" dirty="0" err="1" smtClean="0">
                <a:latin typeface="Helvetica Neue"/>
              </a:rPr>
              <a:t>technologies</a:t>
            </a:r>
            <a:endParaRPr lang="sk-SK" sz="2400" dirty="0" smtClean="0">
              <a:latin typeface="Helvetica Neue"/>
            </a:endParaRPr>
          </a:p>
          <a:p>
            <a:pPr marL="285750" indent="-285750">
              <a:buFont typeface="Arial" panose="020B0604020202020204" pitchFamily="34" charset="0"/>
              <a:buChar char="•"/>
            </a:pPr>
            <a:r>
              <a:rPr lang="sk-SK" sz="2400" dirty="0" err="1" smtClean="0">
                <a:latin typeface="Helvetica Neue"/>
              </a:rPr>
              <a:t>Training</a:t>
            </a:r>
            <a:endParaRPr lang="sk-SK" sz="2400" dirty="0" smtClean="0">
              <a:latin typeface="Helvetica Neue"/>
            </a:endParaRPr>
          </a:p>
          <a:p>
            <a:pPr marL="285750" indent="-285750">
              <a:buFont typeface="Arial" panose="020B0604020202020204" pitchFamily="34" charset="0"/>
              <a:buChar char="•"/>
            </a:pPr>
            <a:endParaRPr lang="sk-SK" dirty="0"/>
          </a:p>
        </p:txBody>
      </p:sp>
    </p:spTree>
    <p:extLst>
      <p:ext uri="{BB962C8B-B14F-4D97-AF65-F5344CB8AC3E}">
        <p14:creationId xmlns:p14="http://schemas.microsoft.com/office/powerpoint/2010/main" val="5000254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EXAMPLES OF GOOD PRACTICE</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089847"/>
            <a:ext cx="8723850" cy="4308872"/>
          </a:xfrm>
          <a:prstGeom prst="rect">
            <a:avLst/>
          </a:prstGeom>
          <a:noFill/>
        </p:spPr>
        <p:txBody>
          <a:bodyPr wrap="square" rtlCol="0">
            <a:spAutoFit/>
          </a:bodyPr>
          <a:lstStyle/>
          <a:p>
            <a:r>
              <a:rPr lang="sk-SK" sz="2400" b="1" dirty="0" smtClean="0">
                <a:solidFill>
                  <a:srgbClr val="1289C4"/>
                </a:solidFill>
                <a:latin typeface="Helvetica Neue"/>
              </a:rPr>
              <a:t>ACCENTURE SLOVAKIA</a:t>
            </a:r>
          </a:p>
          <a:p>
            <a:endParaRPr lang="sk-SK" sz="2400" b="1" dirty="0" smtClean="0"/>
          </a:p>
          <a:p>
            <a:r>
              <a:rPr lang="en-US" sz="2400" b="1" dirty="0"/>
              <a:t>Strategic project “Work integration of people with Autism</a:t>
            </a:r>
            <a:r>
              <a:rPr lang="en-US" sz="2400" b="1" dirty="0" smtClean="0"/>
              <a:t>”</a:t>
            </a:r>
            <a:endParaRPr lang="sk-SK" sz="2400" b="1" dirty="0" smtClean="0"/>
          </a:p>
          <a:p>
            <a:endParaRPr lang="sk-SK" sz="2000" b="1" dirty="0"/>
          </a:p>
          <a:p>
            <a:pPr marL="214398" indent="-214398">
              <a:buFont typeface="Arial"/>
              <a:buChar char="•"/>
            </a:pPr>
            <a:r>
              <a:rPr lang="en-US" dirty="0"/>
              <a:t>Aim: to involve people with autism in the work process</a:t>
            </a:r>
          </a:p>
          <a:p>
            <a:pPr marL="214398" indent="-214398">
              <a:buFont typeface="Arial"/>
              <a:buChar char="•"/>
            </a:pPr>
            <a:r>
              <a:rPr lang="en-US" dirty="0"/>
              <a:t>22 persons with Autism employed during 7 months</a:t>
            </a:r>
          </a:p>
          <a:p>
            <a:pPr marL="214398" indent="-214398">
              <a:buFont typeface="Arial"/>
              <a:buChar char="•"/>
            </a:pPr>
            <a:r>
              <a:rPr lang="en-US" dirty="0" smtClean="0"/>
              <a:t>3,407</a:t>
            </a:r>
            <a:r>
              <a:rPr lang="sk-SK" dirty="0" smtClean="0"/>
              <a:t> </a:t>
            </a:r>
            <a:r>
              <a:rPr lang="en-US" dirty="0" smtClean="0"/>
              <a:t>hours </a:t>
            </a:r>
            <a:r>
              <a:rPr lang="en-US" dirty="0"/>
              <a:t>worked</a:t>
            </a:r>
          </a:p>
          <a:p>
            <a:pPr marL="214398" indent="-214398">
              <a:buFont typeface="Arial"/>
              <a:buChar char="•"/>
            </a:pPr>
            <a:r>
              <a:rPr lang="en-US" dirty="0"/>
              <a:t>Tasks performed: classification of registry entries, control of scanned registry entries</a:t>
            </a:r>
          </a:p>
          <a:p>
            <a:pPr marL="214398" indent="-214398">
              <a:buFont typeface="Arial"/>
              <a:buChar char="•"/>
            </a:pPr>
            <a:r>
              <a:rPr lang="en-US" dirty="0"/>
              <a:t>Setting up good practice for preparation of autistic people for professional life</a:t>
            </a:r>
          </a:p>
          <a:p>
            <a:pPr marL="214398" indent="-214398">
              <a:buFont typeface="Arial"/>
              <a:buChar char="•"/>
            </a:pPr>
            <a:r>
              <a:rPr lang="en-US" dirty="0"/>
              <a:t>Creating a database of applicants with autistic for potential future orders</a:t>
            </a:r>
          </a:p>
          <a:p>
            <a:pPr marL="214398" indent="-214398">
              <a:buFont typeface="Arial"/>
              <a:buChar char="•"/>
            </a:pPr>
            <a:r>
              <a:rPr lang="en-US" dirty="0"/>
              <a:t>In partnership with 3Lobit, </a:t>
            </a:r>
            <a:r>
              <a:rPr lang="en-US" dirty="0">
                <a:hlinkClick r:id="rId4"/>
              </a:rPr>
              <a:t>http://inclusion.sk/</a:t>
            </a:r>
            <a:r>
              <a:rPr lang="en-US" dirty="0"/>
              <a:t> </a:t>
            </a:r>
          </a:p>
          <a:p>
            <a:pPr marL="214398" indent="-214398">
              <a:buFont typeface="Arial"/>
              <a:buChar char="•"/>
            </a:pPr>
            <a:r>
              <a:rPr lang="en-US" dirty="0"/>
              <a:t>Budget: 20,000 €</a:t>
            </a:r>
          </a:p>
          <a:p>
            <a:endParaRPr lang="sk-SK" sz="2000" b="1" dirty="0" smtClean="0"/>
          </a:p>
        </p:txBody>
      </p:sp>
      <p:pic>
        <p:nvPicPr>
          <p:cNvPr id="10" name="Picture 1"/>
          <p:cNvPicPr>
            <a:picLocks noChangeAspect="1"/>
          </p:cNvPicPr>
          <p:nvPr/>
        </p:nvPicPr>
        <p:blipFill rotWithShape="1">
          <a:blip r:embed="rId5"/>
          <a:srcRect t="6149"/>
          <a:stretch/>
        </p:blipFill>
        <p:spPr>
          <a:xfrm>
            <a:off x="356890" y="5013176"/>
            <a:ext cx="8430220" cy="1621675"/>
          </a:xfrm>
          <a:prstGeom prst="rect">
            <a:avLst/>
          </a:prstGeom>
        </p:spPr>
      </p:pic>
      <p:sp>
        <p:nvSpPr>
          <p:cNvPr id="3" name="BlokTextu 2"/>
          <p:cNvSpPr txBox="1"/>
          <p:nvPr/>
        </p:nvSpPr>
        <p:spPr>
          <a:xfrm>
            <a:off x="1763688" y="6488668"/>
            <a:ext cx="6660232" cy="307777"/>
          </a:xfrm>
          <a:prstGeom prst="rect">
            <a:avLst/>
          </a:prstGeom>
          <a:noFill/>
        </p:spPr>
        <p:txBody>
          <a:bodyPr wrap="square" rtlCol="0">
            <a:spAutoFit/>
          </a:bodyPr>
          <a:lstStyle/>
          <a:p>
            <a:r>
              <a:rPr lang="sk-SK" sz="1400" dirty="0" err="1" smtClean="0"/>
              <a:t>Source</a:t>
            </a:r>
            <a:r>
              <a:rPr lang="sk-SK" sz="1400" dirty="0" smtClean="0"/>
              <a:t>: </a:t>
            </a:r>
            <a:r>
              <a:rPr lang="sk-SK" sz="1400" dirty="0" err="1" smtClean="0"/>
              <a:t>Accenture</a:t>
            </a:r>
            <a:r>
              <a:rPr lang="sk-SK" sz="1400" dirty="0" smtClean="0"/>
              <a:t> Slovakia</a:t>
            </a:r>
            <a:endParaRPr lang="sk-SK" sz="1400" dirty="0"/>
          </a:p>
        </p:txBody>
      </p:sp>
    </p:spTree>
    <p:extLst>
      <p:ext uri="{BB962C8B-B14F-4D97-AF65-F5344CB8AC3E}">
        <p14:creationId xmlns:p14="http://schemas.microsoft.com/office/powerpoint/2010/main" val="378415150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EXAMPLES OF GOOD PRACTICE</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089847"/>
            <a:ext cx="8723850" cy="1077218"/>
          </a:xfrm>
          <a:prstGeom prst="rect">
            <a:avLst/>
          </a:prstGeom>
          <a:noFill/>
        </p:spPr>
        <p:txBody>
          <a:bodyPr wrap="square" rtlCol="0">
            <a:spAutoFit/>
          </a:bodyPr>
          <a:lstStyle/>
          <a:p>
            <a:r>
              <a:rPr lang="sk-SK" sz="2400" b="1" dirty="0" smtClean="0">
                <a:solidFill>
                  <a:srgbClr val="1289C4"/>
                </a:solidFill>
                <a:latin typeface="Helvetica Neue"/>
              </a:rPr>
              <a:t>ACCENTURE SLOVAKIA</a:t>
            </a:r>
          </a:p>
          <a:p>
            <a:r>
              <a:rPr lang="en-US" sz="2000" b="1" dirty="0" smtClean="0"/>
              <a:t>Examples </a:t>
            </a:r>
            <a:r>
              <a:rPr lang="en-US" sz="2000" b="1" dirty="0"/>
              <a:t>of Projects through Employees’ Grant </a:t>
            </a:r>
            <a:r>
              <a:rPr lang="en-US" sz="2000" b="1" dirty="0" smtClean="0"/>
              <a:t>Program</a:t>
            </a:r>
            <a:r>
              <a:rPr lang="sk-SK" sz="2000" b="1" dirty="0" smtClean="0"/>
              <a:t>:</a:t>
            </a:r>
            <a:r>
              <a:rPr lang="en-US" sz="2000" b="1" dirty="0" smtClean="0"/>
              <a:t> </a:t>
            </a:r>
            <a:r>
              <a:rPr lang="en-US" sz="2000" b="1" dirty="0"/>
              <a:t/>
            </a:r>
            <a:br>
              <a:rPr lang="en-US" sz="2000" b="1" dirty="0"/>
            </a:br>
            <a:endParaRPr lang="sk-SK" sz="2000" b="1" dirty="0" smtClean="0"/>
          </a:p>
        </p:txBody>
      </p:sp>
      <p:cxnSp>
        <p:nvCxnSpPr>
          <p:cNvPr id="7" name="Rovná spojnica 6"/>
          <p:cNvCxnSpPr/>
          <p:nvPr/>
        </p:nvCxnSpPr>
        <p:spPr>
          <a:xfrm>
            <a:off x="4530555" y="1988840"/>
            <a:ext cx="0" cy="4320480"/>
          </a:xfrm>
          <a:prstGeom prst="line">
            <a:avLst/>
          </a:prstGeom>
        </p:spPr>
        <p:style>
          <a:lnRef idx="1">
            <a:schemeClr val="dk1"/>
          </a:lnRef>
          <a:fillRef idx="0">
            <a:schemeClr val="dk1"/>
          </a:fillRef>
          <a:effectRef idx="0">
            <a:schemeClr val="dk1"/>
          </a:effectRef>
          <a:fontRef idx="minor">
            <a:schemeClr val="tx1"/>
          </a:fontRef>
        </p:style>
      </p:cxnSp>
      <p:pic>
        <p:nvPicPr>
          <p:cNvPr id="11" name="Picture 4"/>
          <p:cNvPicPr>
            <a:picLocks noChangeAspect="1"/>
          </p:cNvPicPr>
          <p:nvPr/>
        </p:nvPicPr>
        <p:blipFill rotWithShape="1">
          <a:blip r:embed="rId4"/>
          <a:srcRect t="55136"/>
          <a:stretch/>
        </p:blipFill>
        <p:spPr>
          <a:xfrm>
            <a:off x="467544" y="1988840"/>
            <a:ext cx="3816424" cy="1891919"/>
          </a:xfrm>
          <a:prstGeom prst="rect">
            <a:avLst/>
          </a:prstGeom>
        </p:spPr>
      </p:pic>
      <p:sp>
        <p:nvSpPr>
          <p:cNvPr id="8" name="BlokTextu 7"/>
          <p:cNvSpPr txBox="1"/>
          <p:nvPr/>
        </p:nvSpPr>
        <p:spPr>
          <a:xfrm>
            <a:off x="168630" y="4016715"/>
            <a:ext cx="4115338" cy="2862322"/>
          </a:xfrm>
          <a:prstGeom prst="rect">
            <a:avLst/>
          </a:prstGeom>
          <a:noFill/>
        </p:spPr>
        <p:txBody>
          <a:bodyPr wrap="square" rtlCol="0">
            <a:spAutoFit/>
          </a:bodyPr>
          <a:lstStyle/>
          <a:p>
            <a:r>
              <a:rPr lang="en-US" i="1" dirty="0"/>
              <a:t>EDUMA, NGO</a:t>
            </a:r>
          </a:p>
          <a:p>
            <a:r>
              <a:rPr lang="en-US" b="1" dirty="0"/>
              <a:t>From emotions to knowledge</a:t>
            </a:r>
          </a:p>
          <a:p>
            <a:r>
              <a:rPr lang="en-US" dirty="0"/>
              <a:t>This project is based on the idea that a disability can be used as an advantage in access to employment in a position of a mystery shopper. Thirteen people with various disabilities were employed as a result of the project. </a:t>
            </a:r>
            <a:endParaRPr lang="en-US" sz="1600" i="1" dirty="0"/>
          </a:p>
          <a:p>
            <a:endParaRPr lang="sk-SK" dirty="0"/>
          </a:p>
        </p:txBody>
      </p:sp>
      <p:pic>
        <p:nvPicPr>
          <p:cNvPr id="13" name="Picture 2" descr="http://www.darca.sk/files/albums/9c23f156a2bc7df76b689b7d66f45c0d/12559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60032" y="1988840"/>
            <a:ext cx="3672407" cy="1891919"/>
          </a:xfrm>
          <a:prstGeom prst="rect">
            <a:avLst/>
          </a:prstGeom>
          <a:noFill/>
          <a:extLst>
            <a:ext uri="{909E8E84-426E-40DD-AFC4-6F175D3DCCD1}">
              <a14:hiddenFill xmlns:a14="http://schemas.microsoft.com/office/drawing/2010/main">
                <a:solidFill>
                  <a:srgbClr val="FFFFFF"/>
                </a:solidFill>
              </a14:hiddenFill>
            </a:ext>
          </a:extLst>
        </p:spPr>
      </p:pic>
      <p:sp>
        <p:nvSpPr>
          <p:cNvPr id="12" name="BlokTextu 11"/>
          <p:cNvSpPr txBox="1"/>
          <p:nvPr/>
        </p:nvSpPr>
        <p:spPr>
          <a:xfrm>
            <a:off x="4835464" y="4016715"/>
            <a:ext cx="4024645" cy="2862322"/>
          </a:xfrm>
          <a:prstGeom prst="rect">
            <a:avLst/>
          </a:prstGeom>
          <a:noFill/>
        </p:spPr>
        <p:txBody>
          <a:bodyPr wrap="square" rtlCol="0">
            <a:spAutoFit/>
          </a:bodyPr>
          <a:lstStyle/>
          <a:p>
            <a:r>
              <a:rPr lang="en-US" i="1" dirty="0"/>
              <a:t>OZ </a:t>
            </a:r>
            <a:r>
              <a:rPr lang="en-US" i="1" dirty="0" err="1"/>
              <a:t>Barlička</a:t>
            </a:r>
            <a:endParaRPr lang="en-US" i="1" dirty="0"/>
          </a:p>
          <a:p>
            <a:r>
              <a:rPr lang="en-US" b="1" dirty="0"/>
              <a:t>Work makes noble</a:t>
            </a:r>
            <a:endParaRPr lang="en-US" dirty="0"/>
          </a:p>
          <a:p>
            <a:r>
              <a:rPr lang="en-US" dirty="0"/>
              <a:t>Work internships for 18 young people with health disabilities in </a:t>
            </a:r>
            <a:r>
              <a:rPr lang="en-US" dirty="0" err="1"/>
              <a:t>Prešov</a:t>
            </a:r>
            <a:r>
              <a:rPr lang="en-US" dirty="0"/>
              <a:t> region (Eastern Slovakia). Participants worked and gained important new skills in three groups (food preparation, ironing and laundry processing).</a:t>
            </a:r>
          </a:p>
          <a:p>
            <a:endParaRPr lang="sk-SK" dirty="0"/>
          </a:p>
        </p:txBody>
      </p:sp>
      <p:sp>
        <p:nvSpPr>
          <p:cNvPr id="14" name="BlokTextu 13"/>
          <p:cNvSpPr txBox="1"/>
          <p:nvPr/>
        </p:nvSpPr>
        <p:spPr>
          <a:xfrm>
            <a:off x="1763688" y="6488668"/>
            <a:ext cx="6660232" cy="307777"/>
          </a:xfrm>
          <a:prstGeom prst="rect">
            <a:avLst/>
          </a:prstGeom>
          <a:noFill/>
        </p:spPr>
        <p:txBody>
          <a:bodyPr wrap="square" rtlCol="0">
            <a:spAutoFit/>
          </a:bodyPr>
          <a:lstStyle/>
          <a:p>
            <a:r>
              <a:rPr lang="sk-SK" sz="1400" dirty="0" err="1" smtClean="0"/>
              <a:t>Source</a:t>
            </a:r>
            <a:r>
              <a:rPr lang="sk-SK" sz="1400" dirty="0" smtClean="0"/>
              <a:t>: </a:t>
            </a:r>
            <a:r>
              <a:rPr lang="sk-SK" sz="1400" dirty="0" err="1" smtClean="0"/>
              <a:t>Accenture</a:t>
            </a:r>
            <a:r>
              <a:rPr lang="sk-SK" sz="1400" dirty="0" smtClean="0"/>
              <a:t> Slovakia</a:t>
            </a:r>
            <a:endParaRPr lang="sk-SK" sz="1400" dirty="0"/>
          </a:p>
        </p:txBody>
      </p:sp>
    </p:spTree>
    <p:extLst>
      <p:ext uri="{BB962C8B-B14F-4D97-AF65-F5344CB8AC3E}">
        <p14:creationId xmlns:p14="http://schemas.microsoft.com/office/powerpoint/2010/main" val="344736750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EXAMPLES OF GOOD PRACTICE</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089847"/>
            <a:ext cx="8723850" cy="1446550"/>
          </a:xfrm>
          <a:prstGeom prst="rect">
            <a:avLst/>
          </a:prstGeom>
          <a:noFill/>
        </p:spPr>
        <p:txBody>
          <a:bodyPr wrap="square" rtlCol="0">
            <a:spAutoFit/>
          </a:bodyPr>
          <a:lstStyle/>
          <a:p>
            <a:r>
              <a:rPr lang="sk-SK" sz="2400" b="1" dirty="0" smtClean="0">
                <a:solidFill>
                  <a:srgbClr val="1289C4"/>
                </a:solidFill>
                <a:latin typeface="Helvetica Neue"/>
              </a:rPr>
              <a:t>ADIENT SLOVAKIA</a:t>
            </a:r>
          </a:p>
          <a:p>
            <a:endParaRPr lang="sk-SK" sz="2000" b="1" dirty="0"/>
          </a:p>
          <a:p>
            <a:r>
              <a:rPr lang="sk-SK" sz="2400" b="1" dirty="0" err="1" smtClean="0"/>
              <a:t>Sheltered</a:t>
            </a:r>
            <a:r>
              <a:rPr lang="sk-SK" sz="2400" b="1" dirty="0" smtClean="0"/>
              <a:t> </a:t>
            </a:r>
            <a:r>
              <a:rPr lang="sk-SK" sz="2400" b="1" dirty="0" err="1" smtClean="0"/>
              <a:t>workshops</a:t>
            </a:r>
            <a:r>
              <a:rPr lang="sk-SK" sz="2400" b="1" dirty="0" smtClean="0"/>
              <a:t> </a:t>
            </a:r>
            <a:r>
              <a:rPr lang="en-US" sz="2400" b="1" dirty="0" smtClean="0"/>
              <a:t> </a:t>
            </a:r>
            <a:r>
              <a:rPr lang="en-US" sz="2000" b="1" dirty="0"/>
              <a:t/>
            </a:r>
            <a:br>
              <a:rPr lang="en-US" sz="2000" b="1" dirty="0"/>
            </a:br>
            <a:endParaRPr lang="sk-SK" sz="2000" b="1" dirty="0" smtClean="0"/>
          </a:p>
        </p:txBody>
      </p:sp>
      <p:sp>
        <p:nvSpPr>
          <p:cNvPr id="8" name="BlokTextu 7"/>
          <p:cNvSpPr txBox="1"/>
          <p:nvPr/>
        </p:nvSpPr>
        <p:spPr>
          <a:xfrm>
            <a:off x="225217" y="2852936"/>
            <a:ext cx="4547386" cy="3016210"/>
          </a:xfrm>
          <a:prstGeom prst="rect">
            <a:avLst/>
          </a:prstGeom>
          <a:noFill/>
        </p:spPr>
        <p:txBody>
          <a:bodyPr wrap="square" rtlCol="0">
            <a:spAutoFit/>
          </a:bodyPr>
          <a:lstStyle/>
          <a:p>
            <a:pPr marL="542925" lvl="3" indent="260350" defTabSz="914354">
              <a:lnSpc>
                <a:spcPct val="110000"/>
              </a:lnSpc>
              <a:buFont typeface="Arial" panose="020B0604020202020204" pitchFamily="34" charset="0"/>
              <a:buChar char="•"/>
              <a:defRPr/>
            </a:pPr>
            <a:r>
              <a:rPr lang="sk-SK" sz="2000" dirty="0" err="1">
                <a:latin typeface="Helvetica Neue"/>
                <a:cs typeface="Arial" panose="020B0604020202020204" pitchFamily="34" charset="0"/>
              </a:rPr>
              <a:t>T</a:t>
            </a:r>
            <a:r>
              <a:rPr lang="sk-SK" sz="2000" dirty="0" err="1" smtClean="0">
                <a:latin typeface="Helvetica Neue"/>
                <a:cs typeface="Arial" panose="020B0604020202020204" pitchFamily="34" charset="0"/>
              </a:rPr>
              <a:t>hey</a:t>
            </a:r>
            <a:r>
              <a:rPr lang="en-US" sz="2000" dirty="0" smtClean="0">
                <a:latin typeface="Helvetica Neue"/>
                <a:cs typeface="Arial" panose="020B0604020202020204" pitchFamily="34" charset="0"/>
              </a:rPr>
              <a:t> </a:t>
            </a:r>
            <a:r>
              <a:rPr lang="en-US" sz="2000" dirty="0">
                <a:latin typeface="Helvetica Neue"/>
                <a:cs typeface="Arial" panose="020B0604020202020204" pitchFamily="34" charset="0"/>
              </a:rPr>
              <a:t>host since beginning sheltered workshops in </a:t>
            </a:r>
            <a:r>
              <a:rPr lang="sk-SK" sz="2000" dirty="0" err="1" smtClean="0">
                <a:latin typeface="Helvetica Neue"/>
                <a:cs typeface="Arial" panose="020B0604020202020204" pitchFamily="34" charset="0"/>
              </a:rPr>
              <a:t>their</a:t>
            </a:r>
            <a:r>
              <a:rPr lang="en-US" sz="2000" dirty="0" smtClean="0">
                <a:latin typeface="Helvetica Neue"/>
                <a:cs typeface="Arial" panose="020B0604020202020204" pitchFamily="34" charset="0"/>
              </a:rPr>
              <a:t> premises</a:t>
            </a:r>
            <a:r>
              <a:rPr lang="sk-SK" sz="2000" dirty="0" smtClean="0">
                <a:latin typeface="Helvetica Neue"/>
                <a:cs typeface="Arial" panose="020B0604020202020204" pitchFamily="34" charset="0"/>
              </a:rPr>
              <a:t> (</a:t>
            </a:r>
            <a:r>
              <a:rPr lang="en-US" sz="2000" dirty="0" smtClean="0">
                <a:latin typeface="Helvetica Neue"/>
                <a:cs typeface="Arial" panose="020B0604020202020204" pitchFamily="34" charset="0"/>
              </a:rPr>
              <a:t>sheltered workshops</a:t>
            </a:r>
            <a:r>
              <a:rPr lang="sk-SK" sz="2000" dirty="0" smtClean="0">
                <a:latin typeface="Helvetica Neue"/>
                <a:cs typeface="Arial" panose="020B0604020202020204" pitchFamily="34" charset="0"/>
              </a:rPr>
              <a:t> = </a:t>
            </a:r>
            <a:r>
              <a:rPr lang="en-US" sz="2000" dirty="0" smtClean="0">
                <a:latin typeface="Helvetica Neue"/>
                <a:cs typeface="Arial" panose="020B0604020202020204" pitchFamily="34" charset="0"/>
              </a:rPr>
              <a:t>employed </a:t>
            </a:r>
            <a:r>
              <a:rPr lang="en-US" sz="2000" dirty="0">
                <a:latin typeface="Helvetica Neue"/>
                <a:cs typeface="Arial" panose="020B0604020202020204" pitchFamily="34" charset="0"/>
              </a:rPr>
              <a:t>disabled </a:t>
            </a:r>
            <a:r>
              <a:rPr lang="en-US" sz="2000" dirty="0" smtClean="0">
                <a:latin typeface="Helvetica Neue"/>
                <a:cs typeface="Arial" panose="020B0604020202020204" pitchFamily="34" charset="0"/>
              </a:rPr>
              <a:t>persons</a:t>
            </a:r>
            <a:r>
              <a:rPr lang="sk-SK" sz="2000" dirty="0" smtClean="0">
                <a:latin typeface="Helvetica Neue"/>
                <a:cs typeface="Arial" panose="020B0604020202020204" pitchFamily="34" charset="0"/>
              </a:rPr>
              <a:t>)</a:t>
            </a:r>
            <a:endParaRPr lang="sk-SK" sz="2000" dirty="0">
              <a:latin typeface="Helvetica Neue"/>
              <a:cs typeface="Arial" panose="020B0604020202020204" pitchFamily="34" charset="0"/>
            </a:endParaRPr>
          </a:p>
          <a:p>
            <a:pPr marL="542925" lvl="3" indent="260350" defTabSz="914354">
              <a:lnSpc>
                <a:spcPct val="110000"/>
              </a:lnSpc>
              <a:buFont typeface="Arial" panose="020B0604020202020204" pitchFamily="34" charset="0"/>
              <a:buChar char="•"/>
              <a:defRPr/>
            </a:pPr>
            <a:endParaRPr lang="sk-SK" sz="2000" dirty="0">
              <a:latin typeface="Helvetica Neue"/>
              <a:cs typeface="Arial" panose="020B0604020202020204" pitchFamily="34" charset="0"/>
            </a:endParaRPr>
          </a:p>
          <a:p>
            <a:pPr marL="542925" lvl="3" indent="260350" defTabSz="914354">
              <a:lnSpc>
                <a:spcPct val="110000"/>
              </a:lnSpc>
              <a:buFont typeface="Arial" panose="020B0604020202020204" pitchFamily="34" charset="0"/>
              <a:buChar char="•"/>
              <a:defRPr/>
            </a:pPr>
            <a:r>
              <a:rPr lang="en-US" sz="2000" dirty="0">
                <a:latin typeface="Helvetica Neue"/>
                <a:cs typeface="Arial" panose="020B0604020202020204" pitchFamily="34" charset="0"/>
              </a:rPr>
              <a:t>Christmas and Eastern markets</a:t>
            </a:r>
            <a:r>
              <a:rPr lang="sk-SK" sz="2000" dirty="0">
                <a:latin typeface="Helvetica Neue"/>
                <a:cs typeface="Arial" panose="020B0604020202020204" pitchFamily="34" charset="0"/>
              </a:rPr>
              <a:t> </a:t>
            </a:r>
            <a:r>
              <a:rPr lang="en-US" sz="2000" dirty="0">
                <a:latin typeface="Helvetica Neue"/>
                <a:cs typeface="Arial" panose="020B0604020202020204" pitchFamily="34" charset="0"/>
              </a:rPr>
              <a:t>in offices</a:t>
            </a:r>
            <a:endParaRPr lang="sk-SK" sz="2000" dirty="0">
              <a:latin typeface="Helvetica Neue"/>
              <a:cs typeface="Arial" panose="020B0604020202020204" pitchFamily="34" charset="0"/>
            </a:endParaRPr>
          </a:p>
          <a:p>
            <a:endParaRPr lang="sk-SK" dirty="0"/>
          </a:p>
          <a:p>
            <a:endParaRPr lang="sk-SK"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412776"/>
            <a:ext cx="3278173" cy="52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6458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CONTENT</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34690" y="1268760"/>
            <a:ext cx="8274620" cy="4680519"/>
          </a:xfrm>
        </p:spPr>
        <p:txBody>
          <a:bodyPr>
            <a:normAutofit/>
          </a:bodyPr>
          <a:lstStyle/>
          <a:p>
            <a:pPr marL="342900" indent="-342900">
              <a:buFont typeface="Arial" panose="020B0604020202020204" pitchFamily="34" charset="0"/>
              <a:buChar char="•"/>
            </a:pPr>
            <a:r>
              <a:rPr lang="hr-HR" sz="2800" dirty="0" smtClean="0">
                <a:latin typeface="Calibri" panose="020F0502020204030204" pitchFamily="34" charset="0"/>
              </a:rPr>
              <a:t>Context</a:t>
            </a:r>
          </a:p>
          <a:p>
            <a:pPr marL="342900" indent="-342900">
              <a:buFont typeface="Arial" panose="020B0604020202020204" pitchFamily="34" charset="0"/>
              <a:buChar char="•"/>
            </a:pPr>
            <a:r>
              <a:rPr lang="hr-HR" sz="2800" dirty="0" smtClean="0">
                <a:latin typeface="Calibri" panose="020F0502020204030204" pitchFamily="34" charset="0"/>
              </a:rPr>
              <a:t>Slovak Statistics on Employment of PWDs</a:t>
            </a:r>
          </a:p>
          <a:p>
            <a:pPr marL="342900" indent="-342900">
              <a:buFont typeface="Arial" panose="020B0604020202020204" pitchFamily="34" charset="0"/>
              <a:buChar char="•"/>
            </a:pPr>
            <a:r>
              <a:rPr lang="hr-HR" sz="2800" dirty="0" smtClean="0">
                <a:latin typeface="Calibri" panose="020F0502020204030204" pitchFamily="34" charset="0"/>
              </a:rPr>
              <a:t>Slovak Legislative on Employment of PWDs</a:t>
            </a:r>
          </a:p>
          <a:p>
            <a:pPr marL="342900" indent="-342900">
              <a:buFont typeface="Arial" panose="020B0604020202020204" pitchFamily="34" charset="0"/>
              <a:buChar char="•"/>
            </a:pPr>
            <a:r>
              <a:rPr lang="hr-HR" sz="2800" dirty="0" smtClean="0">
                <a:latin typeface="Calibri" panose="020F0502020204030204" pitchFamily="34" charset="0"/>
              </a:rPr>
              <a:t>Examples of Good Practice </a:t>
            </a:r>
          </a:p>
          <a:p>
            <a:pPr marL="342900" indent="-342900">
              <a:buFont typeface="Arial" panose="020B0604020202020204" pitchFamily="34" charset="0"/>
              <a:buChar char="•"/>
            </a:pPr>
            <a:r>
              <a:rPr lang="hr-HR" sz="2800" dirty="0" smtClean="0">
                <a:latin typeface="Calibri" panose="020F0502020204030204" pitchFamily="34" charset="0"/>
              </a:rPr>
              <a:t>Conclusion</a:t>
            </a:r>
            <a:endParaRPr lang="hr-HR" sz="28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tatiana.caplova\Desktop\Diversity_Persons_with_disabilities_Diversity_and_Inclusion_CS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645024"/>
            <a:ext cx="8590400" cy="202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059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259632" y="1556792"/>
            <a:ext cx="7344816" cy="1080120"/>
          </a:xfrm>
        </p:spPr>
        <p:txBody>
          <a:bodyPr>
            <a:normAutofit/>
          </a:bodyPr>
          <a:lstStyle/>
          <a:p>
            <a:r>
              <a:rPr lang="sk-SK" sz="5400" b="1" dirty="0" smtClean="0">
                <a:solidFill>
                  <a:srgbClr val="1289C4"/>
                </a:solidFill>
              </a:rPr>
              <a:t>ANY QUESTIONS ?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atiana.caplova\Desktop\20151125105751-questions-1014060-192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628" y="2708920"/>
            <a:ext cx="6696744" cy="376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5616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THANK YOU</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115616" y="3645024"/>
            <a:ext cx="7344816" cy="2664296"/>
          </a:xfrm>
        </p:spPr>
        <p:txBody>
          <a:bodyPr>
            <a:normAutofit lnSpcReduction="10000"/>
          </a:bodyPr>
          <a:lstStyle/>
          <a:p>
            <a:pPr algn="ctr"/>
            <a:r>
              <a:rPr lang="sk-SK" sz="4200" b="1" dirty="0" smtClean="0">
                <a:solidFill>
                  <a:srgbClr val="1289C4"/>
                </a:solidFill>
              </a:rPr>
              <a:t>....</a:t>
            </a:r>
            <a:r>
              <a:rPr lang="sk-SK" sz="4200" b="1" dirty="0" err="1" smtClean="0">
                <a:solidFill>
                  <a:srgbClr val="1289C4"/>
                </a:solidFill>
              </a:rPr>
              <a:t>for</a:t>
            </a:r>
            <a:r>
              <a:rPr lang="sk-SK" sz="4200" b="1" dirty="0" smtClean="0">
                <a:solidFill>
                  <a:srgbClr val="1289C4"/>
                </a:solidFill>
              </a:rPr>
              <a:t> </a:t>
            </a:r>
            <a:r>
              <a:rPr lang="sk-SK" sz="4200" b="1" dirty="0" err="1" smtClean="0">
                <a:solidFill>
                  <a:srgbClr val="1289C4"/>
                </a:solidFill>
              </a:rPr>
              <a:t>your</a:t>
            </a:r>
            <a:r>
              <a:rPr lang="sk-SK" sz="4200" b="1" dirty="0" smtClean="0">
                <a:solidFill>
                  <a:srgbClr val="1289C4"/>
                </a:solidFill>
              </a:rPr>
              <a:t> </a:t>
            </a:r>
            <a:r>
              <a:rPr lang="sk-SK" sz="4200" b="1" dirty="0" err="1" smtClean="0">
                <a:solidFill>
                  <a:srgbClr val="1289C4"/>
                </a:solidFill>
              </a:rPr>
              <a:t>attention</a:t>
            </a:r>
            <a:r>
              <a:rPr lang="sk-SK" sz="4200" b="1" dirty="0" smtClean="0">
                <a:solidFill>
                  <a:srgbClr val="1289C4"/>
                </a:solidFill>
              </a:rPr>
              <a:t>.</a:t>
            </a:r>
          </a:p>
          <a:p>
            <a:endParaRPr lang="sk-SK" sz="5200" b="1" dirty="0">
              <a:solidFill>
                <a:srgbClr val="1289C4"/>
              </a:solidFill>
            </a:endParaRPr>
          </a:p>
          <a:p>
            <a:r>
              <a:rPr lang="sk-SK" sz="2200" b="1" dirty="0" smtClean="0"/>
              <a:t>Tatiana </a:t>
            </a:r>
            <a:r>
              <a:rPr lang="sk-SK" sz="2200" b="1" dirty="0" err="1" smtClean="0"/>
              <a:t>Čaplová</a:t>
            </a:r>
            <a:endParaRPr lang="sk-SK" sz="2200" b="1" dirty="0" smtClean="0"/>
          </a:p>
          <a:p>
            <a:r>
              <a:rPr lang="sk-SK" sz="2200" b="1" dirty="0" smtClean="0"/>
              <a:t>Program </a:t>
            </a:r>
            <a:r>
              <a:rPr lang="sk-SK" sz="2200" b="1" dirty="0" err="1" smtClean="0"/>
              <a:t>Coordinator</a:t>
            </a:r>
            <a:endParaRPr lang="sk-SK" sz="2200" b="1" dirty="0" smtClean="0"/>
          </a:p>
          <a:p>
            <a:r>
              <a:rPr lang="sk-SK" sz="2200" b="1" dirty="0" smtClean="0"/>
              <a:t>Pontis </a:t>
            </a:r>
            <a:r>
              <a:rPr lang="sk-SK" sz="2200" b="1" dirty="0" err="1" smtClean="0"/>
              <a:t>Foundation</a:t>
            </a:r>
            <a:r>
              <a:rPr lang="sk-SK" sz="2200" b="1" dirty="0" smtClean="0"/>
              <a:t> / </a:t>
            </a:r>
            <a:r>
              <a:rPr lang="sk-SK" sz="2200" b="1" dirty="0" err="1" smtClean="0"/>
              <a:t>Business</a:t>
            </a:r>
            <a:r>
              <a:rPr lang="sk-SK" sz="2200" b="1" dirty="0" smtClean="0"/>
              <a:t> </a:t>
            </a:r>
            <a:r>
              <a:rPr lang="sk-SK" sz="2200" b="1" dirty="0" err="1" smtClean="0"/>
              <a:t>Leaders</a:t>
            </a:r>
            <a:r>
              <a:rPr lang="sk-SK" sz="2200" b="1" dirty="0" smtClean="0"/>
              <a:t> </a:t>
            </a:r>
            <a:r>
              <a:rPr lang="sk-SK" sz="2200" b="1" dirty="0" err="1" smtClean="0"/>
              <a:t>Forum</a:t>
            </a:r>
            <a:endParaRPr lang="sk-SK" sz="2200" b="1" dirty="0" smtClean="0"/>
          </a:p>
          <a:p>
            <a:r>
              <a:rPr lang="sk-SK" sz="2200" b="1" dirty="0" err="1">
                <a:solidFill>
                  <a:srgbClr val="1289C4"/>
                </a:solidFill>
                <a:hlinkClick r:id="rId2"/>
              </a:rPr>
              <a:t>t</a:t>
            </a:r>
            <a:r>
              <a:rPr lang="sk-SK" sz="2200" b="1" dirty="0" err="1" smtClean="0">
                <a:solidFill>
                  <a:srgbClr val="1289C4"/>
                </a:solidFill>
                <a:hlinkClick r:id="rId2"/>
              </a:rPr>
              <a:t>atiana.caplova@pontisfoundation.sk</a:t>
            </a:r>
            <a:r>
              <a:rPr lang="sk-SK" sz="2200" b="1" dirty="0" smtClean="0">
                <a:solidFill>
                  <a:srgbClr val="1289C4"/>
                </a:solidFill>
              </a:rPr>
              <a:t>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atiana.caplova\Desktop\thank-you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547" b="21417"/>
          <a:stretch/>
        </p:blipFill>
        <p:spPr bwMode="auto">
          <a:xfrm>
            <a:off x="899592" y="1484784"/>
            <a:ext cx="7560840" cy="192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364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 </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4" y="1700808"/>
            <a:ext cx="4929398" cy="4680519"/>
          </a:xfrm>
        </p:spPr>
        <p:txBody>
          <a:bodyPr>
            <a:normAutofit/>
          </a:bodyPr>
          <a:lstStyle/>
          <a:p>
            <a:r>
              <a:rPr lang="en-GB" sz="2400" i="1" dirty="0" smtClean="0"/>
              <a:t>„The best way toward social integration is to provide work that gives status and dignity to a man, work that enables a person with disabilities to live a full and </a:t>
            </a:r>
            <a:r>
              <a:rPr lang="en-GB" sz="2400" i="1" dirty="0" err="1" smtClean="0"/>
              <a:t>indepe</a:t>
            </a:r>
            <a:r>
              <a:rPr lang="sk-SK" sz="2400" i="1" dirty="0" smtClean="0"/>
              <a:t>n</a:t>
            </a:r>
            <a:r>
              <a:rPr lang="en-GB" sz="2400" i="1" dirty="0" smtClean="0"/>
              <a:t>dent live with an adequate income.“</a:t>
            </a:r>
            <a:endParaRPr lang="en-GB" sz="2400" dirty="0" smtClean="0"/>
          </a:p>
          <a:p>
            <a:r>
              <a:rPr lang="sk-SK" sz="2400" dirty="0"/>
              <a:t>			</a:t>
            </a:r>
            <a:endParaRPr lang="sk-SK" sz="2400" dirty="0" smtClean="0"/>
          </a:p>
          <a:p>
            <a:endParaRPr lang="sk-SK" sz="2400" b="1" dirty="0"/>
          </a:p>
          <a:p>
            <a:pPr algn="r"/>
            <a:r>
              <a:rPr lang="sk-SK" sz="2000" b="1" dirty="0" err="1" smtClean="0"/>
              <a:t>Wallis</a:t>
            </a:r>
            <a:r>
              <a:rPr lang="sk-SK" sz="2000" b="1" dirty="0" smtClean="0"/>
              <a:t> </a:t>
            </a:r>
            <a:r>
              <a:rPr lang="sk-SK" sz="2000" b="1" dirty="0" err="1" smtClean="0"/>
              <a:t>Goelen</a:t>
            </a:r>
            <a:endParaRPr lang="sk-SK" sz="2000" b="1" dirty="0" smtClean="0"/>
          </a:p>
          <a:p>
            <a:pPr algn="r"/>
            <a:r>
              <a:rPr lang="en-US" sz="2000" dirty="0"/>
              <a:t>DG Employment and Social </a:t>
            </a:r>
            <a:r>
              <a:rPr lang="en-US" sz="2000" dirty="0" smtClean="0"/>
              <a:t>Affairs </a:t>
            </a:r>
            <a:r>
              <a:rPr lang="en-US" sz="2000" dirty="0"/>
              <a:t>European Commission</a:t>
            </a:r>
            <a:endParaRPr lang="sk-SK" sz="2000" b="1" dirty="0"/>
          </a:p>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atiana.caplova\Desktop\Picture 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294" y="1988840"/>
            <a:ext cx="326876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1770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CONTEXT</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2160240"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1077218"/>
          </a:xfrm>
          <a:prstGeom prst="rect">
            <a:avLst/>
          </a:prstGeom>
          <a:noFill/>
        </p:spPr>
        <p:txBody>
          <a:bodyPr wrap="square" rtlCol="0">
            <a:spAutoFit/>
          </a:bodyPr>
          <a:lstStyle/>
          <a:p>
            <a:pPr lvl="0"/>
            <a:r>
              <a:rPr lang="en-GB" sz="2800" b="1" dirty="0">
                <a:solidFill>
                  <a:srgbClr val="1289C4"/>
                </a:solidFill>
                <a:latin typeface="Helvetica Neue"/>
              </a:rPr>
              <a:t>Summary of the overall situation </a:t>
            </a:r>
            <a:r>
              <a:rPr lang="sk-SK" sz="2800" b="1" dirty="0" smtClean="0">
                <a:solidFill>
                  <a:srgbClr val="1289C4"/>
                </a:solidFill>
                <a:latin typeface="Helvetica Neue"/>
              </a:rPr>
              <a:t>(</a:t>
            </a:r>
            <a:r>
              <a:rPr lang="sk-SK" sz="2800" b="1" dirty="0" err="1" smtClean="0">
                <a:solidFill>
                  <a:srgbClr val="1289C4"/>
                </a:solidFill>
                <a:latin typeface="Helvetica Neue"/>
              </a:rPr>
              <a:t>PWDs</a:t>
            </a:r>
            <a:r>
              <a:rPr lang="sk-SK" sz="2800" b="1" dirty="0" smtClean="0">
                <a:solidFill>
                  <a:srgbClr val="1289C4"/>
                </a:solidFill>
                <a:latin typeface="Helvetica Neue"/>
              </a:rPr>
              <a:t>)</a:t>
            </a:r>
          </a:p>
          <a:p>
            <a:pPr lvl="0"/>
            <a:endParaRPr lang="sk-SK" b="1" dirty="0" smtClean="0">
              <a:latin typeface="Helvetica Neue"/>
            </a:endParaRPr>
          </a:p>
          <a:p>
            <a:endParaRPr lang="sk-SK" dirty="0"/>
          </a:p>
        </p:txBody>
      </p:sp>
      <p:sp>
        <p:nvSpPr>
          <p:cNvPr id="11" name="BlokTextu 10"/>
          <p:cNvSpPr txBox="1"/>
          <p:nvPr/>
        </p:nvSpPr>
        <p:spPr>
          <a:xfrm>
            <a:off x="475866" y="6459906"/>
            <a:ext cx="3952118" cy="307777"/>
          </a:xfrm>
          <a:prstGeom prst="rect">
            <a:avLst/>
          </a:prstGeom>
          <a:noFill/>
        </p:spPr>
        <p:txBody>
          <a:bodyPr wrap="square" rtlCol="0">
            <a:spAutoFit/>
          </a:bodyPr>
          <a:lstStyle/>
          <a:p>
            <a:r>
              <a:rPr lang="sk-SK" sz="1400" i="1" dirty="0" err="1" smtClean="0">
                <a:latin typeface="Helvetica Neue"/>
              </a:rPr>
              <a:t>Source</a:t>
            </a:r>
            <a:r>
              <a:rPr lang="sk-SK" sz="1400" i="1" dirty="0" smtClean="0">
                <a:latin typeface="Helvetica Neue"/>
              </a:rPr>
              <a:t>: </a:t>
            </a:r>
            <a:r>
              <a:rPr lang="sk-SK" sz="1400" i="1" dirty="0" err="1" smtClean="0">
                <a:latin typeface="Helvetica Neue"/>
              </a:rPr>
              <a:t>The</a:t>
            </a:r>
            <a:r>
              <a:rPr lang="sk-SK" sz="1400" i="1" dirty="0" smtClean="0">
                <a:latin typeface="Helvetica Neue"/>
              </a:rPr>
              <a:t> </a:t>
            </a:r>
            <a:r>
              <a:rPr lang="sk-SK" sz="1400" i="1" dirty="0" err="1" smtClean="0">
                <a:latin typeface="Helvetica Neue"/>
              </a:rPr>
              <a:t>World</a:t>
            </a:r>
            <a:r>
              <a:rPr lang="sk-SK" sz="1400" i="1" dirty="0" smtClean="0">
                <a:latin typeface="Helvetica Neue"/>
              </a:rPr>
              <a:t> Bank, 2017</a:t>
            </a:r>
            <a:endParaRPr lang="sk-SK" sz="1400" i="1" dirty="0">
              <a:latin typeface="Helvetica Neue"/>
            </a:endParaRPr>
          </a:p>
        </p:txBody>
      </p:sp>
      <p:cxnSp>
        <p:nvCxnSpPr>
          <p:cNvPr id="13" name="Rovná spojnica 12"/>
          <p:cNvCxnSpPr/>
          <p:nvPr/>
        </p:nvCxnSpPr>
        <p:spPr>
          <a:xfrm>
            <a:off x="4568096" y="1916832"/>
            <a:ext cx="3904" cy="4176464"/>
          </a:xfrm>
          <a:prstGeom prst="line">
            <a:avLst/>
          </a:prstGeom>
        </p:spPr>
        <p:style>
          <a:lnRef idx="1">
            <a:schemeClr val="dk1"/>
          </a:lnRef>
          <a:fillRef idx="0">
            <a:schemeClr val="dk1"/>
          </a:fillRef>
          <a:effectRef idx="0">
            <a:schemeClr val="dk1"/>
          </a:effectRef>
          <a:fontRef idx="minor">
            <a:schemeClr val="tx1"/>
          </a:fontRef>
        </p:style>
      </p:cxnSp>
      <p:pic>
        <p:nvPicPr>
          <p:cNvPr id="5124" name="Picture 4" descr="C:\Users\tatiana.caplova\Desktop\16907-illustration-of-a-globe-p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79" y="4941168"/>
            <a:ext cx="1296143" cy="129614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tatiana.caplova\Desktop\3d-slovak-flag-85477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810043"/>
            <a:ext cx="1728192" cy="1298173"/>
          </a:xfrm>
          <a:prstGeom prst="rect">
            <a:avLst/>
          </a:prstGeom>
          <a:noFill/>
          <a:extLst>
            <a:ext uri="{909E8E84-426E-40DD-AFC4-6F175D3DCCD1}">
              <a14:hiddenFill xmlns:a14="http://schemas.microsoft.com/office/drawing/2010/main">
                <a:solidFill>
                  <a:srgbClr val="FFFFFF"/>
                </a:solidFill>
              </a14:hiddenFill>
            </a:ext>
          </a:extLst>
        </p:spPr>
      </p:pic>
      <p:sp>
        <p:nvSpPr>
          <p:cNvPr id="14" name="BlokTextu 13"/>
          <p:cNvSpPr txBox="1"/>
          <p:nvPr/>
        </p:nvSpPr>
        <p:spPr>
          <a:xfrm>
            <a:off x="251520" y="1910986"/>
            <a:ext cx="4176463" cy="2862322"/>
          </a:xfrm>
          <a:prstGeom prst="rect">
            <a:avLst/>
          </a:prstGeom>
          <a:noFill/>
        </p:spPr>
        <p:txBody>
          <a:bodyPr wrap="square" rtlCol="0">
            <a:spAutoFit/>
          </a:bodyPr>
          <a:lstStyle/>
          <a:p>
            <a:pPr marL="285750" indent="-285750">
              <a:buFont typeface="Arial" panose="020B0604020202020204" pitchFamily="34" charset="0"/>
              <a:buChar char="•"/>
            </a:pPr>
            <a:r>
              <a:rPr lang="sk-SK" sz="2000" b="1" dirty="0" smtClean="0"/>
              <a:t>1 </a:t>
            </a:r>
            <a:r>
              <a:rPr lang="en-US" sz="2000" b="1" dirty="0" smtClean="0"/>
              <a:t>billion </a:t>
            </a:r>
            <a:r>
              <a:rPr lang="en-US" sz="2000" b="1" dirty="0"/>
              <a:t>people, or 15% of the world’s population</a:t>
            </a:r>
            <a:r>
              <a:rPr lang="en-US" sz="2000" dirty="0"/>
              <a:t>, experience some form of disability, and disability prevalence is higher for developing countries. </a:t>
            </a:r>
            <a:endParaRPr lang="sk-SK" sz="2000" dirty="0" smtClean="0"/>
          </a:p>
          <a:p>
            <a:pPr marL="285750" indent="-285750">
              <a:buFont typeface="Arial" panose="020B0604020202020204" pitchFamily="34" charset="0"/>
              <a:buChar char="•"/>
            </a:pPr>
            <a:r>
              <a:rPr lang="sk-SK" sz="2000" b="1" dirty="0" smtClean="0"/>
              <a:t>1/5</a:t>
            </a:r>
            <a:r>
              <a:rPr lang="en-US" sz="2000" b="1" dirty="0" smtClean="0"/>
              <a:t> </a:t>
            </a:r>
            <a:r>
              <a:rPr lang="en-US" sz="2000" b="1" dirty="0"/>
              <a:t>of the estimated global total, or between 110 million and 190 million people</a:t>
            </a:r>
            <a:r>
              <a:rPr lang="en-US" sz="2000" dirty="0"/>
              <a:t>, experience significant disabilities</a:t>
            </a:r>
            <a:endParaRPr lang="sk-SK" sz="2000" dirty="0"/>
          </a:p>
        </p:txBody>
      </p:sp>
      <p:sp>
        <p:nvSpPr>
          <p:cNvPr id="19" name="BlokTextu 18"/>
          <p:cNvSpPr txBox="1"/>
          <p:nvPr/>
        </p:nvSpPr>
        <p:spPr>
          <a:xfrm>
            <a:off x="4742226" y="1947721"/>
            <a:ext cx="4176463" cy="2246769"/>
          </a:xfrm>
          <a:prstGeom prst="rect">
            <a:avLst/>
          </a:prstGeom>
          <a:noFill/>
        </p:spPr>
        <p:txBody>
          <a:bodyPr wrap="square" rtlCol="0">
            <a:spAutoFit/>
          </a:bodyPr>
          <a:lstStyle/>
          <a:p>
            <a:pPr marL="285750" indent="-285750">
              <a:buFont typeface="Arial" panose="020B0604020202020204" pitchFamily="34" charset="0"/>
              <a:buChar char="•"/>
            </a:pPr>
            <a:r>
              <a:rPr lang="sk-SK" sz="2000" b="1" dirty="0" smtClean="0">
                <a:solidFill>
                  <a:srgbClr val="1289C4"/>
                </a:solidFill>
              </a:rPr>
              <a:t>2015: </a:t>
            </a:r>
            <a:r>
              <a:rPr lang="sk-SK" sz="2000" b="1" dirty="0" smtClean="0"/>
              <a:t>18,4 % of </a:t>
            </a:r>
            <a:r>
              <a:rPr lang="sk-SK" sz="2000" b="1" dirty="0" err="1" smtClean="0"/>
              <a:t>people</a:t>
            </a:r>
            <a:r>
              <a:rPr lang="sk-SK" sz="2000" b="1" dirty="0" smtClean="0"/>
              <a:t> in Slovakia (963 000 </a:t>
            </a:r>
            <a:r>
              <a:rPr lang="sk-SK" sz="2000" b="1" dirty="0" err="1" smtClean="0"/>
              <a:t>persons</a:t>
            </a:r>
            <a:r>
              <a:rPr lang="sk-SK" sz="2000" b="1" dirty="0" smtClean="0"/>
              <a:t>) </a:t>
            </a:r>
            <a:r>
              <a:rPr lang="sk-SK" sz="2000" dirty="0" smtClean="0"/>
              <a:t>are </a:t>
            </a:r>
            <a:r>
              <a:rPr lang="sk-SK" sz="2000" dirty="0" err="1" smtClean="0"/>
              <a:t>at</a:t>
            </a:r>
            <a:r>
              <a:rPr lang="sk-SK" sz="2000" dirty="0" smtClean="0"/>
              <a:t> risk of </a:t>
            </a:r>
            <a:r>
              <a:rPr lang="sk-SK" sz="2000" dirty="0" err="1" smtClean="0"/>
              <a:t>poverty</a:t>
            </a:r>
            <a:r>
              <a:rPr lang="sk-SK" sz="2000" dirty="0" smtClean="0"/>
              <a:t> and </a:t>
            </a:r>
            <a:r>
              <a:rPr lang="sk-SK" sz="2000" dirty="0" err="1" smtClean="0"/>
              <a:t>social</a:t>
            </a:r>
            <a:r>
              <a:rPr lang="sk-SK" sz="2000" dirty="0" smtClean="0"/>
              <a:t> </a:t>
            </a:r>
            <a:r>
              <a:rPr lang="sk-SK" sz="2000" dirty="0" err="1" smtClean="0"/>
              <a:t>exclusion</a:t>
            </a:r>
            <a:endParaRPr lang="sk-SK" sz="2000" dirty="0" smtClean="0"/>
          </a:p>
          <a:p>
            <a:pPr marL="285750" indent="-285750">
              <a:buFont typeface="Arial" panose="020B0604020202020204" pitchFamily="34" charset="0"/>
              <a:buChar char="•"/>
            </a:pPr>
            <a:r>
              <a:rPr lang="sk-SK" sz="2000" b="1" dirty="0" smtClean="0">
                <a:solidFill>
                  <a:srgbClr val="1289C4"/>
                </a:solidFill>
              </a:rPr>
              <a:t>2012</a:t>
            </a:r>
            <a:r>
              <a:rPr lang="sk-SK" sz="2000" dirty="0" smtClean="0"/>
              <a:t>: </a:t>
            </a:r>
            <a:r>
              <a:rPr lang="sk-SK" sz="2000" b="1" dirty="0" smtClean="0"/>
              <a:t>557 000 </a:t>
            </a:r>
            <a:r>
              <a:rPr lang="sk-SK" sz="2000" b="1" dirty="0" err="1" smtClean="0"/>
              <a:t>persons</a:t>
            </a:r>
            <a:r>
              <a:rPr lang="sk-SK" sz="2000" b="1" dirty="0" smtClean="0"/>
              <a:t> </a:t>
            </a:r>
            <a:r>
              <a:rPr lang="sk-SK" sz="2000" b="1" dirty="0" err="1" smtClean="0"/>
              <a:t>with</a:t>
            </a:r>
            <a:r>
              <a:rPr lang="sk-SK" sz="2000" b="1" dirty="0" smtClean="0"/>
              <a:t> </a:t>
            </a:r>
            <a:r>
              <a:rPr lang="sk-SK" sz="2000" b="1" dirty="0" err="1" smtClean="0"/>
              <a:t>disability</a:t>
            </a:r>
            <a:r>
              <a:rPr lang="sk-SK" sz="2000" dirty="0" smtClean="0"/>
              <a:t> (14,3 % of </a:t>
            </a:r>
            <a:r>
              <a:rPr lang="sk-SK" sz="2000" dirty="0" err="1" smtClean="0"/>
              <a:t>overall</a:t>
            </a:r>
            <a:r>
              <a:rPr lang="sk-SK" sz="2000" dirty="0" smtClean="0"/>
              <a:t> </a:t>
            </a:r>
            <a:r>
              <a:rPr lang="sk-SK" sz="2000" dirty="0" err="1" smtClean="0"/>
              <a:t>population</a:t>
            </a:r>
            <a:r>
              <a:rPr lang="sk-SK" sz="2000" dirty="0" smtClean="0"/>
              <a:t>)</a:t>
            </a:r>
          </a:p>
        </p:txBody>
      </p:sp>
      <p:sp>
        <p:nvSpPr>
          <p:cNvPr id="20" name="BlokTextu 19"/>
          <p:cNvSpPr txBox="1"/>
          <p:nvPr/>
        </p:nvSpPr>
        <p:spPr>
          <a:xfrm>
            <a:off x="4907118" y="6388463"/>
            <a:ext cx="3952118" cy="307777"/>
          </a:xfrm>
          <a:prstGeom prst="rect">
            <a:avLst/>
          </a:prstGeom>
          <a:noFill/>
        </p:spPr>
        <p:txBody>
          <a:bodyPr wrap="square" rtlCol="0">
            <a:spAutoFit/>
          </a:bodyPr>
          <a:lstStyle/>
          <a:p>
            <a:r>
              <a:rPr lang="sk-SK" sz="1400" i="1" dirty="0" err="1" smtClean="0">
                <a:latin typeface="Helvetica Neue"/>
              </a:rPr>
              <a:t>Source</a:t>
            </a:r>
            <a:r>
              <a:rPr lang="sk-SK" sz="1400" i="1" dirty="0" smtClean="0">
                <a:latin typeface="Helvetica Neue"/>
              </a:rPr>
              <a:t>: </a:t>
            </a:r>
            <a:r>
              <a:rPr lang="sk-SK" sz="1400" i="1" dirty="0" err="1" smtClean="0">
                <a:latin typeface="Helvetica Neue"/>
              </a:rPr>
              <a:t>Eurostat</a:t>
            </a:r>
            <a:endParaRPr lang="sk-SK" sz="1400" i="1" dirty="0">
              <a:latin typeface="Helvetica Neue"/>
            </a:endParaRPr>
          </a:p>
        </p:txBody>
      </p:sp>
    </p:spTree>
    <p:extLst>
      <p:ext uri="{BB962C8B-B14F-4D97-AF65-F5344CB8AC3E}">
        <p14:creationId xmlns:p14="http://schemas.microsoft.com/office/powerpoint/2010/main" val="227151874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STATISTICS - </a:t>
            </a:r>
            <a:r>
              <a:rPr lang="sk-SK" sz="2400" b="1" dirty="0" err="1" smtClean="0">
                <a:solidFill>
                  <a:srgbClr val="1289C4"/>
                </a:solidFill>
                <a:latin typeface="Helvetica Neue"/>
              </a:rPr>
              <a:t>PWDs</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7992888"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1518" y="1152065"/>
            <a:ext cx="8633157" cy="2246769"/>
          </a:xfrm>
          <a:prstGeom prst="rect">
            <a:avLst/>
          </a:prstGeom>
          <a:noFill/>
        </p:spPr>
        <p:txBody>
          <a:bodyPr wrap="square" rtlCol="0">
            <a:spAutoFit/>
          </a:bodyPr>
          <a:lstStyle/>
          <a:p>
            <a:pPr lvl="0"/>
            <a:r>
              <a:rPr lang="sk-SK" sz="2400" b="1" dirty="0" err="1" smtClean="0">
                <a:solidFill>
                  <a:srgbClr val="1289C4"/>
                </a:solidFill>
                <a:latin typeface="Helvetica Neue"/>
              </a:rPr>
              <a:t>Europe</a:t>
            </a:r>
            <a:r>
              <a:rPr lang="sk-SK" sz="2400" b="1" dirty="0" smtClean="0">
                <a:solidFill>
                  <a:srgbClr val="1289C4"/>
                </a:solidFill>
                <a:latin typeface="Helvetica Neue"/>
              </a:rPr>
              <a:t> 2020 </a:t>
            </a:r>
            <a:r>
              <a:rPr lang="sk-SK" sz="2400" b="1" dirty="0" err="1" smtClean="0">
                <a:solidFill>
                  <a:srgbClr val="1289C4"/>
                </a:solidFill>
                <a:latin typeface="Helvetica Neue"/>
              </a:rPr>
              <a:t>targets</a:t>
            </a:r>
            <a:r>
              <a:rPr lang="sk-SK" sz="2400" b="1" dirty="0" smtClean="0">
                <a:solidFill>
                  <a:srgbClr val="1289C4"/>
                </a:solidFill>
                <a:latin typeface="Helvetica Neue"/>
              </a:rPr>
              <a:t> </a:t>
            </a:r>
            <a:r>
              <a:rPr lang="sk-SK" sz="2400" b="1" dirty="0" err="1" smtClean="0">
                <a:solidFill>
                  <a:srgbClr val="1289C4"/>
                </a:solidFill>
                <a:latin typeface="Helvetica Neue"/>
              </a:rPr>
              <a:t>vs</a:t>
            </a:r>
            <a:r>
              <a:rPr lang="sk-SK" sz="2400" b="1" dirty="0" smtClean="0">
                <a:solidFill>
                  <a:srgbClr val="1289C4"/>
                </a:solidFill>
                <a:latin typeface="Helvetica Neue"/>
              </a:rPr>
              <a:t> Slovak </a:t>
            </a:r>
            <a:r>
              <a:rPr lang="sk-SK" sz="2400" b="1" dirty="0" err="1" smtClean="0">
                <a:solidFill>
                  <a:srgbClr val="1289C4"/>
                </a:solidFill>
                <a:latin typeface="Helvetica Neue"/>
              </a:rPr>
              <a:t>targets</a:t>
            </a:r>
            <a:endParaRPr lang="sk-SK" sz="2400" b="1" dirty="0" smtClean="0">
              <a:solidFill>
                <a:srgbClr val="1289C4"/>
              </a:solidFill>
              <a:latin typeface="Helvetica Neue"/>
            </a:endParaRPr>
          </a:p>
          <a:p>
            <a:pPr lvl="0"/>
            <a:endParaRPr lang="sk-SK" b="1" dirty="0" smtClean="0">
              <a:latin typeface="Helvetica Neue"/>
            </a:endParaRPr>
          </a:p>
          <a:p>
            <a:pPr marL="285750" indent="-285750">
              <a:buFont typeface="Arial" panose="020B0604020202020204" pitchFamily="34" charset="0"/>
              <a:buChar char="•"/>
            </a:pPr>
            <a:r>
              <a:rPr lang="en-GB" sz="2000" dirty="0">
                <a:latin typeface="Helvetica Neue"/>
              </a:rPr>
              <a:t>In relation to the Europa 2020 strategic targets, Slovakia will also have to address high rate of economic inactivity of PWD. Contrary to that, the investments to support employment of PWD have decreased dramatically over last two </a:t>
            </a:r>
            <a:r>
              <a:rPr lang="en-GB" sz="2000" dirty="0" smtClean="0">
                <a:latin typeface="Helvetica Neue"/>
              </a:rPr>
              <a:t>years</a:t>
            </a:r>
            <a:r>
              <a:rPr lang="sk-SK" sz="2000" dirty="0" smtClean="0">
                <a:latin typeface="Helvetica Neue"/>
              </a:rPr>
              <a:t>.</a:t>
            </a:r>
            <a:endParaRPr lang="sk-SK" sz="2000" b="1" dirty="0">
              <a:latin typeface="Helvetica Neue"/>
            </a:endParaRPr>
          </a:p>
          <a:p>
            <a:endParaRPr lang="sk-SK" dirty="0"/>
          </a:p>
        </p:txBody>
      </p:sp>
      <p:graphicFrame>
        <p:nvGraphicFramePr>
          <p:cNvPr id="7" name="Tabuľka 6"/>
          <p:cNvGraphicFramePr>
            <a:graphicFrameLocks noGrp="1"/>
          </p:cNvGraphicFramePr>
          <p:nvPr>
            <p:extLst>
              <p:ext uri="{D42A27DB-BD31-4B8C-83A1-F6EECF244321}">
                <p14:modId xmlns:p14="http://schemas.microsoft.com/office/powerpoint/2010/main" val="2351294202"/>
              </p:ext>
            </p:extLst>
          </p:nvPr>
        </p:nvGraphicFramePr>
        <p:xfrm>
          <a:off x="483296" y="3398834"/>
          <a:ext cx="8229601" cy="2928268"/>
        </p:xfrm>
        <a:graphic>
          <a:graphicData uri="http://schemas.openxmlformats.org/drawingml/2006/table">
            <a:tbl>
              <a:tblPr firstRow="1" firstCol="1" bandRow="1">
                <a:tableStyleId>{5C22544A-7EE6-4342-B048-85BDC9FD1C3A}</a:tableStyleId>
              </a:tblPr>
              <a:tblGrid>
                <a:gridCol w="2061895"/>
                <a:gridCol w="4248472"/>
                <a:gridCol w="1919234"/>
              </a:tblGrid>
              <a:tr h="329060">
                <a:tc>
                  <a:txBody>
                    <a:bodyPr/>
                    <a:lstStyle/>
                    <a:p>
                      <a:pPr>
                        <a:spcAft>
                          <a:spcPts val="0"/>
                        </a:spcAft>
                      </a:pPr>
                      <a:r>
                        <a:rPr lang="en-GB" sz="1800" dirty="0">
                          <a:effectLst/>
                          <a:latin typeface="Helvetica Neue"/>
                        </a:rPr>
                        <a:t> </a:t>
                      </a:r>
                      <a:endParaRPr lang="sk-SK" sz="1800" dirty="0">
                        <a:effectLst/>
                        <a:latin typeface="Helvetica Neue"/>
                        <a:ea typeface="Calibri"/>
                      </a:endParaRPr>
                    </a:p>
                  </a:txBody>
                  <a:tcPr marL="68580" marR="68580" marT="0" marB="0">
                    <a:solidFill>
                      <a:srgbClr val="1289C4"/>
                    </a:solidFill>
                  </a:tcPr>
                </a:tc>
                <a:tc>
                  <a:txBody>
                    <a:bodyPr/>
                    <a:lstStyle/>
                    <a:p>
                      <a:pPr>
                        <a:spcAft>
                          <a:spcPts val="0"/>
                        </a:spcAft>
                      </a:pPr>
                      <a:r>
                        <a:rPr lang="en-GB" sz="1800">
                          <a:effectLst/>
                          <a:latin typeface="Helvetica Neue"/>
                        </a:rPr>
                        <a:t>Europe 2020 targets</a:t>
                      </a:r>
                      <a:endParaRPr lang="sk-SK" sz="1800">
                        <a:effectLst/>
                        <a:latin typeface="Helvetica Neue"/>
                        <a:ea typeface="Calibri"/>
                      </a:endParaRPr>
                    </a:p>
                  </a:txBody>
                  <a:tcPr marL="68580" marR="68580" marT="0" marB="0">
                    <a:solidFill>
                      <a:srgbClr val="1289C4"/>
                    </a:solidFill>
                  </a:tcPr>
                </a:tc>
                <a:tc>
                  <a:txBody>
                    <a:bodyPr/>
                    <a:lstStyle/>
                    <a:p>
                      <a:pPr>
                        <a:spcAft>
                          <a:spcPts val="0"/>
                        </a:spcAft>
                      </a:pPr>
                      <a:r>
                        <a:rPr lang="en-GB" sz="1800" dirty="0">
                          <a:effectLst/>
                          <a:latin typeface="Helvetica Neue"/>
                        </a:rPr>
                        <a:t>National targets</a:t>
                      </a:r>
                      <a:endParaRPr lang="sk-SK" sz="1800" dirty="0">
                        <a:effectLst/>
                        <a:latin typeface="Helvetica Neue"/>
                        <a:ea typeface="Calibri"/>
                      </a:endParaRPr>
                    </a:p>
                  </a:txBody>
                  <a:tcPr marL="68580" marR="68580" marT="0" marB="0">
                    <a:solidFill>
                      <a:srgbClr val="1289C4"/>
                    </a:solidFill>
                  </a:tcPr>
                </a:tc>
              </a:tr>
              <a:tr h="452645">
                <a:tc>
                  <a:txBody>
                    <a:bodyPr/>
                    <a:lstStyle/>
                    <a:p>
                      <a:pPr>
                        <a:spcAft>
                          <a:spcPts val="0"/>
                        </a:spcAft>
                      </a:pPr>
                      <a:r>
                        <a:rPr lang="en-GB" sz="1800" dirty="0">
                          <a:effectLst/>
                          <a:latin typeface="Helvetica Neue"/>
                        </a:rPr>
                        <a:t>Employment</a:t>
                      </a:r>
                      <a:endParaRPr lang="sk-SK" sz="1800" dirty="0">
                        <a:effectLst/>
                        <a:latin typeface="Helvetica Neue"/>
                        <a:ea typeface="Calibri"/>
                      </a:endParaRPr>
                    </a:p>
                  </a:txBody>
                  <a:tcPr marL="68580" marR="68580" marT="0" marB="0">
                    <a:solidFill>
                      <a:srgbClr val="1289C4"/>
                    </a:solidFill>
                  </a:tcPr>
                </a:tc>
                <a:tc>
                  <a:txBody>
                    <a:bodyPr/>
                    <a:lstStyle/>
                    <a:p>
                      <a:pPr>
                        <a:spcAft>
                          <a:spcPts val="0"/>
                        </a:spcAft>
                      </a:pPr>
                      <a:r>
                        <a:rPr lang="en-GB" sz="1800">
                          <a:effectLst/>
                          <a:latin typeface="Helvetica Neue"/>
                        </a:rPr>
                        <a:t>75% of the 20-64 year-olds to be employed</a:t>
                      </a:r>
                      <a:endParaRPr lang="sk-SK" sz="1800">
                        <a:effectLst/>
                        <a:latin typeface="Helvetica Neue"/>
                        <a:ea typeface="Calibri"/>
                      </a:endParaRPr>
                    </a:p>
                  </a:txBody>
                  <a:tcPr marL="68580" marR="68580" marT="0" marB="0"/>
                </a:tc>
                <a:tc>
                  <a:txBody>
                    <a:bodyPr/>
                    <a:lstStyle/>
                    <a:p>
                      <a:pPr>
                        <a:spcAft>
                          <a:spcPts val="0"/>
                        </a:spcAft>
                      </a:pPr>
                      <a:r>
                        <a:rPr lang="en-GB" sz="1800" dirty="0">
                          <a:effectLst/>
                          <a:latin typeface="Helvetica Neue"/>
                        </a:rPr>
                        <a:t>72%</a:t>
                      </a:r>
                      <a:endParaRPr lang="sk-SK" sz="1800" dirty="0">
                        <a:effectLst/>
                        <a:latin typeface="Helvetica Neue"/>
                        <a:ea typeface="Calibri"/>
                      </a:endParaRPr>
                    </a:p>
                  </a:txBody>
                  <a:tcPr marL="68580" marR="68580" marT="0" marB="0"/>
                </a:tc>
              </a:tr>
              <a:tr h="452645">
                <a:tc rowSpan="2">
                  <a:txBody>
                    <a:bodyPr/>
                    <a:lstStyle/>
                    <a:p>
                      <a:pPr>
                        <a:spcAft>
                          <a:spcPts val="0"/>
                        </a:spcAft>
                      </a:pPr>
                      <a:r>
                        <a:rPr lang="en-GB" sz="1800" dirty="0">
                          <a:effectLst/>
                          <a:latin typeface="Helvetica Neue"/>
                        </a:rPr>
                        <a:t>Education</a:t>
                      </a:r>
                      <a:endParaRPr lang="sk-SK" sz="1800" dirty="0">
                        <a:effectLst/>
                        <a:latin typeface="Helvetica Neue"/>
                        <a:ea typeface="Calibri"/>
                      </a:endParaRPr>
                    </a:p>
                  </a:txBody>
                  <a:tcPr marL="68580" marR="68580" marT="0" marB="0">
                    <a:solidFill>
                      <a:srgbClr val="1289C4"/>
                    </a:solidFill>
                  </a:tcPr>
                </a:tc>
                <a:tc>
                  <a:txBody>
                    <a:bodyPr/>
                    <a:lstStyle/>
                    <a:p>
                      <a:pPr>
                        <a:spcAft>
                          <a:spcPts val="0"/>
                        </a:spcAft>
                      </a:pPr>
                      <a:r>
                        <a:rPr lang="en-GB" sz="1800">
                          <a:effectLst/>
                          <a:latin typeface="Helvetica Neue"/>
                        </a:rPr>
                        <a:t>Reducing the rates of early school leaving below 10%</a:t>
                      </a:r>
                      <a:endParaRPr lang="sk-SK" sz="1800">
                        <a:effectLst/>
                        <a:latin typeface="Helvetica Neue"/>
                        <a:ea typeface="Calibri"/>
                      </a:endParaRPr>
                    </a:p>
                  </a:txBody>
                  <a:tcPr marL="68580" marR="68580" marT="0" marB="0"/>
                </a:tc>
                <a:tc>
                  <a:txBody>
                    <a:bodyPr/>
                    <a:lstStyle/>
                    <a:p>
                      <a:pPr>
                        <a:spcAft>
                          <a:spcPts val="0"/>
                        </a:spcAft>
                      </a:pPr>
                      <a:r>
                        <a:rPr lang="en-GB" sz="1800" dirty="0">
                          <a:effectLst/>
                          <a:latin typeface="Helvetica Neue"/>
                        </a:rPr>
                        <a:t>6%</a:t>
                      </a:r>
                      <a:endParaRPr lang="sk-SK" sz="1800" dirty="0">
                        <a:effectLst/>
                        <a:latin typeface="Helvetica Neue"/>
                        <a:ea typeface="Calibri"/>
                      </a:endParaRPr>
                    </a:p>
                  </a:txBody>
                  <a:tcPr marL="68580" marR="68580" marT="0" marB="0"/>
                </a:tc>
              </a:tr>
              <a:tr h="678968">
                <a:tc vMerge="1">
                  <a:txBody>
                    <a:bodyPr/>
                    <a:lstStyle/>
                    <a:p>
                      <a:endParaRPr lang="sk-SK"/>
                    </a:p>
                  </a:txBody>
                  <a:tcPr/>
                </a:tc>
                <a:tc>
                  <a:txBody>
                    <a:bodyPr/>
                    <a:lstStyle/>
                    <a:p>
                      <a:pPr>
                        <a:spcAft>
                          <a:spcPts val="0"/>
                        </a:spcAft>
                      </a:pPr>
                      <a:r>
                        <a:rPr lang="en-GB" sz="1800" dirty="0">
                          <a:effectLst/>
                          <a:latin typeface="Helvetica Neue"/>
                        </a:rPr>
                        <a:t>At least 40% of 30-34–year-olds completing third level education</a:t>
                      </a:r>
                      <a:endParaRPr lang="sk-SK" sz="1800" dirty="0">
                        <a:effectLst/>
                        <a:latin typeface="Helvetica Neue"/>
                        <a:ea typeface="Calibri"/>
                      </a:endParaRPr>
                    </a:p>
                  </a:txBody>
                  <a:tcPr marL="68580" marR="68580" marT="0" marB="0"/>
                </a:tc>
                <a:tc>
                  <a:txBody>
                    <a:bodyPr/>
                    <a:lstStyle/>
                    <a:p>
                      <a:pPr>
                        <a:spcAft>
                          <a:spcPts val="0"/>
                        </a:spcAft>
                      </a:pPr>
                      <a:r>
                        <a:rPr lang="en-GB" sz="1800" dirty="0">
                          <a:effectLst/>
                          <a:latin typeface="Helvetica Neue"/>
                        </a:rPr>
                        <a:t>40%</a:t>
                      </a:r>
                      <a:endParaRPr lang="sk-SK" sz="1800" dirty="0">
                        <a:effectLst/>
                        <a:latin typeface="Helvetica Neue"/>
                        <a:ea typeface="Calibri"/>
                      </a:endParaRPr>
                    </a:p>
                  </a:txBody>
                  <a:tcPr marL="68580" marR="68580" marT="0" marB="0"/>
                </a:tc>
              </a:tr>
              <a:tr h="678968">
                <a:tc>
                  <a:txBody>
                    <a:bodyPr/>
                    <a:lstStyle/>
                    <a:p>
                      <a:pPr>
                        <a:spcAft>
                          <a:spcPts val="0"/>
                        </a:spcAft>
                      </a:pPr>
                      <a:r>
                        <a:rPr lang="en-GB" sz="1800" dirty="0">
                          <a:effectLst/>
                          <a:latin typeface="Helvetica Neue"/>
                        </a:rPr>
                        <a:t>Fighting poverty and social exclusion</a:t>
                      </a:r>
                      <a:endParaRPr lang="sk-SK" sz="1800" dirty="0">
                        <a:effectLst/>
                        <a:latin typeface="Helvetica Neue"/>
                        <a:ea typeface="Calibri"/>
                      </a:endParaRPr>
                    </a:p>
                  </a:txBody>
                  <a:tcPr marL="68580" marR="68580" marT="0" marB="0">
                    <a:solidFill>
                      <a:srgbClr val="1289C4"/>
                    </a:solidFill>
                  </a:tcPr>
                </a:tc>
                <a:tc>
                  <a:txBody>
                    <a:bodyPr/>
                    <a:lstStyle/>
                    <a:p>
                      <a:pPr>
                        <a:spcAft>
                          <a:spcPts val="0"/>
                        </a:spcAft>
                      </a:pPr>
                      <a:r>
                        <a:rPr lang="en-GB" sz="1800" dirty="0">
                          <a:effectLst/>
                          <a:latin typeface="Helvetica Neue"/>
                        </a:rPr>
                        <a:t>At least 20 million fewer people in or at risk of poverty and social exclusion</a:t>
                      </a:r>
                      <a:endParaRPr lang="sk-SK" sz="1800" dirty="0">
                        <a:effectLst/>
                        <a:latin typeface="Helvetica Neue"/>
                        <a:ea typeface="Calibri"/>
                      </a:endParaRPr>
                    </a:p>
                  </a:txBody>
                  <a:tcPr marL="68580" marR="68580" marT="0" marB="0"/>
                </a:tc>
                <a:tc>
                  <a:txBody>
                    <a:bodyPr/>
                    <a:lstStyle/>
                    <a:p>
                      <a:pPr>
                        <a:spcAft>
                          <a:spcPts val="0"/>
                        </a:spcAft>
                      </a:pPr>
                      <a:r>
                        <a:rPr lang="en-GB" sz="1800" dirty="0">
                          <a:effectLst/>
                          <a:latin typeface="Helvetica Neue"/>
                        </a:rPr>
                        <a:t>170,000</a:t>
                      </a:r>
                      <a:endParaRPr lang="sk-SK" sz="1800" dirty="0">
                        <a:effectLst/>
                        <a:latin typeface="Helvetica Neue"/>
                        <a:ea typeface="Calibri"/>
                      </a:endParaRPr>
                    </a:p>
                  </a:txBody>
                  <a:tcPr marL="68580" marR="68580" marT="0" marB="0"/>
                </a:tc>
              </a:tr>
            </a:tbl>
          </a:graphicData>
        </a:graphic>
      </p:graphicFrame>
      <p:sp>
        <p:nvSpPr>
          <p:cNvPr id="8" name="Rectangle 1"/>
          <p:cNvSpPr>
            <a:spLocks noChangeArrowheads="1"/>
          </p:cNvSpPr>
          <p:nvPr/>
        </p:nvSpPr>
        <p:spPr bwMode="auto">
          <a:xfrm>
            <a:off x="419984" y="3068960"/>
            <a:ext cx="763542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sk-SK" b="1" i="0" u="none" strike="noStrike" cap="none" normalizeH="0" baseline="0" dirty="0" smtClean="0">
                <a:ln>
                  <a:noFill/>
                </a:ln>
                <a:solidFill>
                  <a:schemeClr val="tx1"/>
                </a:solidFill>
                <a:effectLst/>
                <a:latin typeface="Helvetica Neue"/>
                <a:ea typeface="Calibri" pitchFamily="34" charset="0"/>
                <a:cs typeface="Arial" pitchFamily="34" charset="0"/>
              </a:rPr>
              <a:t>Europe 2020 and agreed national targets for the general population</a:t>
            </a:r>
            <a:r>
              <a:rPr lang="sk-SK" altLang="sk-SK" b="1" dirty="0">
                <a:latin typeface="Helvetica Neue"/>
                <a:ea typeface="Calibri" pitchFamily="34" charset="0"/>
                <a:cs typeface="Arial" pitchFamily="34" charset="0"/>
              </a:rPr>
              <a:t>:</a:t>
            </a:r>
            <a:endParaRPr kumimoji="0" lang="sk-SK" altLang="sk-SK" sz="1000" b="0" i="0" u="none" strike="noStrike" cap="none" normalizeH="0" baseline="0" dirty="0" smtClean="0">
              <a:ln>
                <a:noFill/>
              </a:ln>
              <a:solidFill>
                <a:schemeClr val="tx1"/>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2400" b="0" i="0" u="none" strike="noStrike" cap="none" normalizeH="0" baseline="0" dirty="0" smtClean="0">
                <a:ln>
                  <a:noFill/>
                </a:ln>
                <a:solidFill>
                  <a:schemeClr val="tx1"/>
                </a:solidFill>
                <a:effectLst/>
                <a:latin typeface="Helvetica Neue"/>
                <a:cs typeface="Arial" pitchFamily="34" charset="0"/>
              </a:rPr>
              <a:t/>
            </a:r>
            <a:br>
              <a:rPr kumimoji="0" lang="sk-SK" altLang="sk-SK" sz="2400" b="0" i="0" u="none" strike="noStrike" cap="none" normalizeH="0" baseline="0" dirty="0" smtClean="0">
                <a:ln>
                  <a:noFill/>
                </a:ln>
                <a:solidFill>
                  <a:schemeClr val="tx1"/>
                </a:solidFill>
                <a:effectLst/>
                <a:latin typeface="Helvetica Neue"/>
                <a:cs typeface="Arial" pitchFamily="34" charset="0"/>
              </a:rPr>
            </a:br>
            <a:endParaRPr kumimoji="0" lang="sk-SK" altLang="sk-SK" sz="2400" b="0" i="0" u="none" strike="noStrike" cap="none" normalizeH="0" baseline="0" dirty="0" smtClean="0">
              <a:ln>
                <a:noFill/>
              </a:ln>
              <a:solidFill>
                <a:schemeClr val="tx1"/>
              </a:solidFill>
              <a:effectLst/>
              <a:latin typeface="Helvetica Neue"/>
              <a:cs typeface="Arial" pitchFamily="34" charset="0"/>
            </a:endParaRPr>
          </a:p>
        </p:txBody>
      </p:sp>
      <p:sp>
        <p:nvSpPr>
          <p:cNvPr id="11" name="BlokTextu 10"/>
          <p:cNvSpPr txBox="1"/>
          <p:nvPr/>
        </p:nvSpPr>
        <p:spPr>
          <a:xfrm>
            <a:off x="475865" y="6459906"/>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spTree>
    <p:extLst>
      <p:ext uri="{BB962C8B-B14F-4D97-AF65-F5344CB8AC3E}">
        <p14:creationId xmlns:p14="http://schemas.microsoft.com/office/powerpoint/2010/main" val="182101598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STATISTICS - </a:t>
            </a:r>
            <a:r>
              <a:rPr lang="sk-SK" sz="2400" b="1" dirty="0" err="1" smtClean="0">
                <a:solidFill>
                  <a:srgbClr val="1289C4"/>
                </a:solidFill>
                <a:latin typeface="Helvetica Neue"/>
              </a:rPr>
              <a:t>PWDs</a:t>
            </a:r>
            <a:endParaRPr lang="en-US" sz="2400" b="1" dirty="0">
              <a:solidFill>
                <a:srgbClr val="1289C4"/>
              </a:solidFill>
              <a:latin typeface="Helvetica Neue"/>
            </a:endParaRPr>
          </a:p>
        </p:txBody>
      </p:sp>
      <p:sp>
        <p:nvSpPr>
          <p:cNvPr id="3" name="Rezervirano mjesto teksta 2"/>
          <p:cNvSpPr>
            <a:spLocks noGrp="1"/>
          </p:cNvSpPr>
          <p:nvPr>
            <p:ph type="body" idx="1"/>
          </p:nvPr>
        </p:nvSpPr>
        <p:spPr>
          <a:xfrm>
            <a:off x="467544" y="1700808"/>
            <a:ext cx="7992888" cy="4680519"/>
          </a:xfrm>
        </p:spPr>
        <p:txBody>
          <a:bodyPr>
            <a:normAutofit/>
          </a:bodyPr>
          <a:lstStyle/>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59323" y="1268760"/>
            <a:ext cx="8633157" cy="5539978"/>
          </a:xfrm>
          <a:prstGeom prst="rect">
            <a:avLst/>
          </a:prstGeom>
          <a:noFill/>
        </p:spPr>
        <p:txBody>
          <a:bodyPr wrap="square" rtlCol="0">
            <a:spAutoFit/>
          </a:bodyPr>
          <a:lstStyle/>
          <a:p>
            <a:r>
              <a:rPr lang="en-GB" sz="2400" b="1" dirty="0">
                <a:solidFill>
                  <a:srgbClr val="1289C4"/>
                </a:solidFill>
                <a:latin typeface="Helvetica Neue"/>
              </a:rPr>
              <a:t>Relevant disability targets from national strategies or sources:</a:t>
            </a:r>
            <a:endParaRPr lang="sk-SK" sz="2400" b="1" dirty="0">
              <a:solidFill>
                <a:srgbClr val="1289C4"/>
              </a:solidFill>
              <a:latin typeface="Helvetica Neue"/>
            </a:endParaRPr>
          </a:p>
          <a:p>
            <a:r>
              <a:rPr lang="en-GB" b="1" dirty="0"/>
              <a:t> </a:t>
            </a:r>
            <a:endParaRPr lang="sk-SK" b="1" dirty="0"/>
          </a:p>
          <a:p>
            <a:r>
              <a:rPr lang="en-GB" dirty="0"/>
              <a:t>There are disability related targets in the </a:t>
            </a:r>
            <a:r>
              <a:rPr lang="en-GB" i="1" dirty="0"/>
              <a:t>National Program on Improvement of Living Conditions for Persons with Disabilities for years 2014-2020 </a:t>
            </a:r>
            <a:r>
              <a:rPr lang="en-GB" dirty="0" smtClean="0"/>
              <a:t>although </a:t>
            </a:r>
            <a:r>
              <a:rPr lang="en-GB" dirty="0"/>
              <a:t>they are not quantifiable: </a:t>
            </a:r>
            <a:endParaRPr lang="sk-SK" dirty="0"/>
          </a:p>
          <a:p>
            <a:r>
              <a:rPr lang="en-GB" dirty="0"/>
              <a:t> </a:t>
            </a:r>
            <a:endParaRPr lang="sk-SK" dirty="0"/>
          </a:p>
          <a:p>
            <a:pPr marL="285750" lvl="0" indent="-285750">
              <a:buFont typeface="Arial" panose="020B0604020202020204" pitchFamily="34" charset="0"/>
              <a:buChar char="•"/>
            </a:pPr>
            <a:r>
              <a:rPr lang="sk-SK" b="1" dirty="0">
                <a:solidFill>
                  <a:srgbClr val="1289C4"/>
                </a:solidFill>
              </a:rPr>
              <a:t>T</a:t>
            </a:r>
            <a:r>
              <a:rPr lang="en-GB" b="1" dirty="0" smtClean="0">
                <a:solidFill>
                  <a:srgbClr val="1289C4"/>
                </a:solidFill>
              </a:rPr>
              <a:t>o </a:t>
            </a:r>
            <a:r>
              <a:rPr lang="en-GB" b="1" dirty="0">
                <a:solidFill>
                  <a:srgbClr val="1289C4"/>
                </a:solidFill>
              </a:rPr>
              <a:t>ensure within the ALMP the inclusion of people with disabilities in the labour market especially by increasing the accessibility and availability of public employment services and counselling, as well as pay more attention to the employment of people with disabilities in an open labour market. </a:t>
            </a:r>
            <a:r>
              <a:rPr lang="sk-SK" b="1" dirty="0" smtClean="0">
                <a:solidFill>
                  <a:srgbClr val="1289C4"/>
                </a:solidFill>
              </a:rPr>
              <a:t>(!!!)</a:t>
            </a:r>
            <a:endParaRPr lang="sk-SK" b="1" dirty="0">
              <a:solidFill>
                <a:srgbClr val="1289C4"/>
              </a:solidFill>
            </a:endParaRPr>
          </a:p>
          <a:p>
            <a:pPr marL="285750" lvl="0" indent="-285750">
              <a:buFont typeface="Arial" panose="020B0604020202020204" pitchFamily="34" charset="0"/>
              <a:buChar char="•"/>
            </a:pPr>
            <a:r>
              <a:rPr lang="en-GB" dirty="0"/>
              <a:t>To ensure for persons with disabilities the right on education without discrimination and on the basis of equal opportunities to set inclusive education system at all levels including lifelong learning.</a:t>
            </a:r>
            <a:endParaRPr lang="sk-SK" dirty="0"/>
          </a:p>
          <a:p>
            <a:pPr marL="285750" lvl="0" indent="-285750">
              <a:buFont typeface="Arial" panose="020B0604020202020204" pitchFamily="34" charset="0"/>
              <a:buChar char="•"/>
            </a:pPr>
            <a:r>
              <a:rPr lang="en-GB" dirty="0"/>
              <a:t>To ensure appropriate living standards and social protection of persons with disabilities (e.g. accessible and barrier-free housing.</a:t>
            </a:r>
            <a:endParaRPr lang="sk-SK" dirty="0"/>
          </a:p>
          <a:p>
            <a:r>
              <a:rPr lang="en-GB" dirty="0"/>
              <a:t>	</a:t>
            </a:r>
            <a:r>
              <a:rPr lang="en-GB" u="sng" dirty="0" smtClean="0"/>
              <a:t>.</a:t>
            </a:r>
            <a:endParaRPr lang="sk-SK" dirty="0"/>
          </a:p>
          <a:p>
            <a:endParaRPr lang="sk-SK" dirty="0"/>
          </a:p>
        </p:txBody>
      </p:sp>
      <p:sp>
        <p:nvSpPr>
          <p:cNvPr id="11" name="BlokTextu 10"/>
          <p:cNvSpPr txBox="1"/>
          <p:nvPr/>
        </p:nvSpPr>
        <p:spPr>
          <a:xfrm>
            <a:off x="475865" y="6459906"/>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spTree>
    <p:extLst>
      <p:ext uri="{BB962C8B-B14F-4D97-AF65-F5344CB8AC3E}">
        <p14:creationId xmlns:p14="http://schemas.microsoft.com/office/powerpoint/2010/main" val="3610185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STATISTICS - </a:t>
            </a:r>
            <a:r>
              <a:rPr lang="sk-SK" sz="2400" b="1" dirty="0" err="1" smtClean="0">
                <a:solidFill>
                  <a:srgbClr val="1289C4"/>
                </a:solidFill>
                <a:latin typeface="Helvetica Neue"/>
              </a:rPr>
              <a:t>PWDs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272061"/>
            <a:ext cx="8633157" cy="461665"/>
          </a:xfrm>
          <a:prstGeom prst="rect">
            <a:avLst/>
          </a:prstGeom>
          <a:noFill/>
        </p:spPr>
        <p:txBody>
          <a:bodyPr wrap="square" rtlCol="0">
            <a:spAutoFit/>
          </a:bodyPr>
          <a:lstStyle/>
          <a:p>
            <a:r>
              <a:rPr lang="en-GB" sz="2400" b="1" dirty="0" smtClean="0">
                <a:solidFill>
                  <a:srgbClr val="1289C4"/>
                </a:solidFill>
                <a:latin typeface="Helvetica Neue"/>
              </a:rPr>
              <a:t>Most </a:t>
            </a:r>
            <a:r>
              <a:rPr lang="en-GB" sz="2400" b="1" dirty="0">
                <a:solidFill>
                  <a:srgbClr val="1289C4"/>
                </a:solidFill>
                <a:latin typeface="Helvetica Neue"/>
              </a:rPr>
              <a:t>recent employment data, aged </a:t>
            </a:r>
            <a:r>
              <a:rPr lang="en-GB" sz="2400" b="1" dirty="0" smtClean="0">
                <a:solidFill>
                  <a:srgbClr val="1289C4"/>
                </a:solidFill>
                <a:latin typeface="Helvetica Neue"/>
              </a:rPr>
              <a:t>20-64</a:t>
            </a:r>
            <a:r>
              <a:rPr lang="sk-SK" sz="2400" b="1" dirty="0" smtClean="0">
                <a:solidFill>
                  <a:srgbClr val="1289C4"/>
                </a:solidFill>
                <a:latin typeface="Helvetica Neue"/>
              </a:rPr>
              <a:t>:</a:t>
            </a:r>
            <a:r>
              <a:rPr lang="en-GB" sz="2400" b="1" dirty="0">
                <a:solidFill>
                  <a:srgbClr val="1289C4"/>
                </a:solidFill>
                <a:latin typeface="Helvetica Neue"/>
              </a:rPr>
              <a:t> </a:t>
            </a:r>
            <a:endParaRPr lang="sk-SK" sz="2400" b="1" dirty="0">
              <a:solidFill>
                <a:srgbClr val="1289C4"/>
              </a:solidFill>
              <a:latin typeface="Helvetica Neue"/>
            </a:endParaRPr>
          </a:p>
        </p:txBody>
      </p:sp>
      <p:sp>
        <p:nvSpPr>
          <p:cNvPr id="11" name="BlokTextu 10"/>
          <p:cNvSpPr txBox="1"/>
          <p:nvPr/>
        </p:nvSpPr>
        <p:spPr>
          <a:xfrm>
            <a:off x="448156" y="6210524"/>
            <a:ext cx="8408809" cy="523220"/>
          </a:xfrm>
          <a:prstGeom prst="rect">
            <a:avLst/>
          </a:prstGeom>
          <a:noFill/>
        </p:spPr>
        <p:txBody>
          <a:bodyPr wrap="square" rtlCol="0">
            <a:spAutoFit/>
          </a:bodyPr>
          <a:lstStyle/>
          <a:p>
            <a:r>
              <a:rPr lang="sk-SK" sz="1400" i="1" dirty="0" err="1" smtClean="0">
                <a:latin typeface="Helvetica Neue"/>
              </a:rPr>
              <a:t>Data</a:t>
            </a:r>
            <a:r>
              <a:rPr lang="sk-SK" sz="1400" i="1" dirty="0" smtClean="0">
                <a:latin typeface="Helvetica Neue"/>
              </a:rPr>
              <a:t>: </a:t>
            </a:r>
            <a:r>
              <a:rPr lang="en-GB" sz="1400" i="1" dirty="0"/>
              <a:t>EUSILC UDB 2013 – version 2 of August </a:t>
            </a:r>
            <a:r>
              <a:rPr lang="en-GB" sz="1400" i="1" dirty="0" smtClean="0"/>
              <a:t>2015</a:t>
            </a:r>
            <a:endParaRPr lang="sk-SK" sz="1400" i="1" dirty="0" smtClean="0">
              <a:latin typeface="Helvetica Neue"/>
            </a:endParaRPr>
          </a:p>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graphicFrame>
        <p:nvGraphicFramePr>
          <p:cNvPr id="12" name="Objekt 11"/>
          <p:cNvGraphicFramePr>
            <a:graphicFrameLocks/>
          </p:cNvGraphicFramePr>
          <p:nvPr>
            <p:extLst>
              <p:ext uri="{D42A27DB-BD31-4B8C-83A1-F6EECF244321}">
                <p14:modId xmlns:p14="http://schemas.microsoft.com/office/powerpoint/2010/main" val="59792418"/>
              </p:ext>
            </p:extLst>
          </p:nvPr>
        </p:nvGraphicFramePr>
        <p:xfrm>
          <a:off x="279361" y="1980637"/>
          <a:ext cx="8416615" cy="4080445"/>
        </p:xfrm>
        <a:graphic>
          <a:graphicData uri="http://schemas.openxmlformats.org/presentationml/2006/ole">
            <mc:AlternateContent xmlns:mc="http://schemas.openxmlformats.org/markup-compatibility/2006">
              <mc:Choice xmlns:v="urn:schemas-microsoft-com:vml" Requires="v">
                <p:oleObj spid="_x0000_s8215" name="Graf" r:id="rId6" imgW="5596613" imgH="2371550" progId="Excel.Chart.8">
                  <p:embed/>
                </p:oleObj>
              </mc:Choice>
              <mc:Fallback>
                <p:oleObj name="Graf" r:id="rId6" imgW="5596613" imgH="2371550"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361" y="1980637"/>
                        <a:ext cx="8416615" cy="4080445"/>
                      </a:xfrm>
                      <a:prstGeom prst="rect">
                        <a:avLst/>
                      </a:prstGeom>
                      <a:noFill/>
                    </p:spPr>
                  </p:pic>
                </p:oleObj>
              </mc:Fallback>
            </mc:AlternateContent>
          </a:graphicData>
        </a:graphic>
      </p:graphicFrame>
      <p:sp>
        <p:nvSpPr>
          <p:cNvPr id="13" name="Rectangle 3"/>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Tree>
    <p:extLst>
      <p:ext uri="{BB962C8B-B14F-4D97-AF65-F5344CB8AC3E}">
        <p14:creationId xmlns:p14="http://schemas.microsoft.com/office/powerpoint/2010/main" val="230996379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STATISTICS - </a:t>
            </a:r>
            <a:r>
              <a:rPr lang="sk-SK" sz="2400" b="1" dirty="0" err="1" smtClean="0">
                <a:solidFill>
                  <a:srgbClr val="1289C4"/>
                </a:solidFill>
                <a:latin typeface="Helvetica Neue"/>
              </a:rPr>
              <a:t>PWDs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1" name="BlokTextu 10"/>
          <p:cNvSpPr txBox="1"/>
          <p:nvPr/>
        </p:nvSpPr>
        <p:spPr>
          <a:xfrm>
            <a:off x="448156" y="6210524"/>
            <a:ext cx="8408809" cy="523220"/>
          </a:xfrm>
          <a:prstGeom prst="rect">
            <a:avLst/>
          </a:prstGeom>
          <a:noFill/>
        </p:spPr>
        <p:txBody>
          <a:bodyPr wrap="square" rtlCol="0">
            <a:spAutoFit/>
          </a:bodyPr>
          <a:lstStyle/>
          <a:p>
            <a:r>
              <a:rPr lang="sk-SK" sz="1400" i="1" dirty="0" err="1" smtClean="0">
                <a:latin typeface="Helvetica Neue"/>
              </a:rPr>
              <a:t>Data</a:t>
            </a:r>
            <a:r>
              <a:rPr lang="sk-SK" sz="1400" i="1" dirty="0" smtClean="0">
                <a:latin typeface="Helvetica Neue"/>
              </a:rPr>
              <a:t>: </a:t>
            </a:r>
            <a:r>
              <a:rPr lang="en-GB" sz="1400" i="1" dirty="0"/>
              <a:t>EUSILC UDB 2013 – version 2 of August </a:t>
            </a:r>
            <a:r>
              <a:rPr lang="en-GB" sz="1400" i="1" dirty="0" smtClean="0"/>
              <a:t>2015</a:t>
            </a:r>
            <a:endParaRPr lang="sk-SK" sz="1400" i="1" dirty="0" smtClean="0">
              <a:latin typeface="Helvetica Neue"/>
            </a:endParaRPr>
          </a:p>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sp>
        <p:nvSpPr>
          <p:cNvPr id="13" name="Rectangle 3"/>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
        <p:nvSpPr>
          <p:cNvPr id="1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graphicFrame>
        <p:nvGraphicFramePr>
          <p:cNvPr id="15" name="Objekt 14"/>
          <p:cNvGraphicFramePr>
            <a:graphicFrameLocks/>
          </p:cNvGraphicFramePr>
          <p:nvPr>
            <p:extLst>
              <p:ext uri="{D42A27DB-BD31-4B8C-83A1-F6EECF244321}">
                <p14:modId xmlns:p14="http://schemas.microsoft.com/office/powerpoint/2010/main" val="4194459951"/>
              </p:ext>
            </p:extLst>
          </p:nvPr>
        </p:nvGraphicFramePr>
        <p:xfrm>
          <a:off x="1043608" y="1089847"/>
          <a:ext cx="7365026" cy="5094959"/>
        </p:xfrm>
        <a:graphic>
          <a:graphicData uri="http://schemas.openxmlformats.org/presentationml/2006/ole">
            <mc:AlternateContent xmlns:mc="http://schemas.openxmlformats.org/markup-compatibility/2006">
              <mc:Choice xmlns:v="urn:schemas-microsoft-com:vml" Requires="v">
                <p:oleObj spid="_x0000_s7197" name="Graf" r:id="rId6" imgW="5499069" imgH="4651651" progId="Excel.Chart.8">
                  <p:embed/>
                </p:oleObj>
              </mc:Choice>
              <mc:Fallback>
                <p:oleObj name="Graf" r:id="rId6" imgW="5499069" imgH="4651651" progId="Excel.Chart.8">
                  <p:embed/>
                  <p:pic>
                    <p:nvPicPr>
                      <p:cNvPr id="0" name="Char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1089847"/>
                        <a:ext cx="7365026" cy="5094959"/>
                      </a:xfrm>
                      <a:prstGeom prst="rect">
                        <a:avLst/>
                      </a:prstGeom>
                      <a:noFill/>
                    </p:spPr>
                  </p:pic>
                </p:oleObj>
              </mc:Fallback>
            </mc:AlternateContent>
          </a:graphicData>
        </a:graphic>
      </p:graphicFrame>
      <p:sp>
        <p:nvSpPr>
          <p:cNvPr id="16" name="Rectangle 6"/>
          <p:cNvSpPr>
            <a:spLocks noChangeArrowheads="1"/>
          </p:cNvSpPr>
          <p:nvPr/>
        </p:nvSpPr>
        <p:spPr bwMode="auto">
          <a:xfrm>
            <a:off x="0" y="464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Tree>
    <p:extLst>
      <p:ext uri="{BB962C8B-B14F-4D97-AF65-F5344CB8AC3E}">
        <p14:creationId xmlns:p14="http://schemas.microsoft.com/office/powerpoint/2010/main" val="349281919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SLOVAK STATISTICS - PWD</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168630" y="1272061"/>
            <a:ext cx="8633157" cy="461665"/>
          </a:xfrm>
          <a:prstGeom prst="rect">
            <a:avLst/>
          </a:prstGeom>
          <a:noFill/>
        </p:spPr>
        <p:txBody>
          <a:bodyPr wrap="square" rtlCol="0">
            <a:spAutoFit/>
          </a:bodyPr>
          <a:lstStyle/>
          <a:p>
            <a:r>
              <a:rPr lang="en-GB" sz="2400" b="1" dirty="0">
                <a:solidFill>
                  <a:srgbClr val="1289C4"/>
                </a:solidFill>
                <a:latin typeface="Helvetica Neue"/>
              </a:rPr>
              <a:t>Economic status of persons with </a:t>
            </a:r>
            <a:r>
              <a:rPr lang="en-GB" sz="2400" b="1" dirty="0" smtClean="0">
                <a:solidFill>
                  <a:srgbClr val="1289C4"/>
                </a:solidFill>
                <a:latin typeface="Helvetica Neue"/>
              </a:rPr>
              <a:t>disabilities</a:t>
            </a:r>
            <a:r>
              <a:rPr lang="sk-SK" sz="2400" b="1" dirty="0" smtClean="0">
                <a:solidFill>
                  <a:srgbClr val="1289C4"/>
                </a:solidFill>
                <a:latin typeface="Helvetica Neue"/>
              </a:rPr>
              <a:t>:</a:t>
            </a:r>
            <a:r>
              <a:rPr lang="en-GB" sz="2400" b="1" dirty="0">
                <a:solidFill>
                  <a:srgbClr val="1289C4"/>
                </a:solidFill>
                <a:latin typeface="Helvetica Neue"/>
              </a:rPr>
              <a:t> </a:t>
            </a:r>
            <a:endParaRPr lang="sk-SK" sz="2400" b="1" dirty="0">
              <a:solidFill>
                <a:srgbClr val="1289C4"/>
              </a:solidFill>
              <a:latin typeface="Helvetica Neue"/>
            </a:endParaRPr>
          </a:p>
        </p:txBody>
      </p:sp>
      <p:sp>
        <p:nvSpPr>
          <p:cNvPr id="11" name="BlokTextu 10"/>
          <p:cNvSpPr txBox="1"/>
          <p:nvPr/>
        </p:nvSpPr>
        <p:spPr>
          <a:xfrm>
            <a:off x="448156" y="6210524"/>
            <a:ext cx="8408809" cy="523220"/>
          </a:xfrm>
          <a:prstGeom prst="rect">
            <a:avLst/>
          </a:prstGeom>
          <a:noFill/>
        </p:spPr>
        <p:txBody>
          <a:bodyPr wrap="square" rtlCol="0">
            <a:spAutoFit/>
          </a:bodyPr>
          <a:lstStyle/>
          <a:p>
            <a:r>
              <a:rPr lang="sk-SK" sz="1400" i="1" dirty="0" err="1" smtClean="0">
                <a:latin typeface="Helvetica Neue"/>
              </a:rPr>
              <a:t>Data</a:t>
            </a:r>
            <a:r>
              <a:rPr lang="sk-SK" sz="1400" i="1" dirty="0" smtClean="0">
                <a:latin typeface="Helvetica Neue"/>
              </a:rPr>
              <a:t>: LFS, SIA/ </a:t>
            </a:r>
            <a:r>
              <a:rPr lang="sk-SK" sz="1400" i="1" dirty="0" err="1" smtClean="0">
                <a:latin typeface="Helvetica Neue"/>
              </a:rPr>
              <a:t>March</a:t>
            </a:r>
            <a:r>
              <a:rPr lang="sk-SK" sz="1400" i="1" dirty="0" smtClean="0">
                <a:latin typeface="Helvetica Neue"/>
              </a:rPr>
              <a:t> 2015</a:t>
            </a:r>
          </a:p>
          <a:p>
            <a:r>
              <a:rPr lang="sk-SK" sz="1400" i="1" dirty="0" err="1" smtClean="0">
                <a:latin typeface="Helvetica Neue"/>
              </a:rPr>
              <a:t>Source</a:t>
            </a:r>
            <a:r>
              <a:rPr lang="sk-SK" sz="1400" i="1" dirty="0" smtClean="0">
                <a:latin typeface="Helvetica Neue"/>
              </a:rPr>
              <a:t>: ANED/ </a:t>
            </a:r>
            <a:r>
              <a:rPr lang="en-GB" sz="1400" i="1" dirty="0" smtClean="0">
                <a:latin typeface="Helvetica Neue"/>
              </a:rPr>
              <a:t>European </a:t>
            </a:r>
            <a:r>
              <a:rPr lang="en-GB" sz="1400" i="1" dirty="0">
                <a:latin typeface="Helvetica Neue"/>
              </a:rPr>
              <a:t>Semester 2015/2016 country fiche on disability</a:t>
            </a:r>
            <a:endParaRPr lang="sk-SK" sz="1400" i="1" dirty="0">
              <a:latin typeface="Helvetica Neue"/>
            </a:endParaRPr>
          </a:p>
        </p:txBody>
      </p:sp>
      <p:graphicFrame>
        <p:nvGraphicFramePr>
          <p:cNvPr id="7" name="Tabuľka 6"/>
          <p:cNvGraphicFramePr>
            <a:graphicFrameLocks noGrp="1"/>
          </p:cNvGraphicFramePr>
          <p:nvPr>
            <p:extLst>
              <p:ext uri="{D42A27DB-BD31-4B8C-83A1-F6EECF244321}">
                <p14:modId xmlns:p14="http://schemas.microsoft.com/office/powerpoint/2010/main" val="640703632"/>
              </p:ext>
            </p:extLst>
          </p:nvPr>
        </p:nvGraphicFramePr>
        <p:xfrm>
          <a:off x="240203" y="1844824"/>
          <a:ext cx="8616762" cy="2673612"/>
        </p:xfrm>
        <a:graphic>
          <a:graphicData uri="http://schemas.openxmlformats.org/drawingml/2006/table">
            <a:tbl>
              <a:tblPr firstRow="1" firstCol="1" bandRow="1">
                <a:tableStyleId>{5C22544A-7EE6-4342-B048-85BDC9FD1C3A}</a:tableStyleId>
              </a:tblPr>
              <a:tblGrid>
                <a:gridCol w="2181764"/>
                <a:gridCol w="1213241"/>
                <a:gridCol w="1335598"/>
                <a:gridCol w="1335598"/>
                <a:gridCol w="1432106"/>
                <a:gridCol w="1118455"/>
              </a:tblGrid>
              <a:tr h="306192">
                <a:tc>
                  <a:txBody>
                    <a:bodyPr/>
                    <a:lstStyle/>
                    <a:p>
                      <a:pPr>
                        <a:spcAft>
                          <a:spcPts val="0"/>
                        </a:spcAft>
                      </a:pPr>
                      <a:r>
                        <a:rPr lang="en-GB" sz="1800" dirty="0">
                          <a:effectLst/>
                          <a:latin typeface="Helvetica Neue"/>
                        </a:rPr>
                        <a:t> </a:t>
                      </a:r>
                      <a:endParaRPr lang="sk-SK" sz="1800" dirty="0">
                        <a:effectLst/>
                        <a:latin typeface="Helvetica Neue"/>
                        <a:ea typeface="Calibri"/>
                      </a:endParaRPr>
                    </a:p>
                  </a:txBody>
                  <a:tcPr marL="68580" marR="68580" marT="0" marB="0">
                    <a:solidFill>
                      <a:srgbClr val="1289C4"/>
                    </a:solidFill>
                  </a:tcPr>
                </a:tc>
                <a:tc gridSpan="2">
                  <a:txBody>
                    <a:bodyPr/>
                    <a:lstStyle/>
                    <a:p>
                      <a:pPr>
                        <a:spcAft>
                          <a:spcPts val="0"/>
                        </a:spcAft>
                      </a:pPr>
                      <a:r>
                        <a:rPr lang="en-GB" sz="1800">
                          <a:effectLst/>
                          <a:latin typeface="Helvetica Neue"/>
                        </a:rPr>
                        <a:t>2013</a:t>
                      </a:r>
                      <a:endParaRPr lang="sk-SK" sz="1800">
                        <a:effectLst/>
                        <a:latin typeface="Helvetica Neue"/>
                        <a:ea typeface="Calibri"/>
                      </a:endParaRPr>
                    </a:p>
                  </a:txBody>
                  <a:tcPr marL="68580" marR="68580" marT="0" marB="0" anchor="ctr">
                    <a:solidFill>
                      <a:srgbClr val="1289C4"/>
                    </a:solidFill>
                  </a:tcPr>
                </a:tc>
                <a:tc hMerge="1">
                  <a:txBody>
                    <a:bodyPr/>
                    <a:lstStyle/>
                    <a:p>
                      <a:endParaRPr lang="sk-SK"/>
                    </a:p>
                  </a:txBody>
                  <a:tcPr/>
                </a:tc>
                <a:tc gridSpan="2">
                  <a:txBody>
                    <a:bodyPr/>
                    <a:lstStyle/>
                    <a:p>
                      <a:pPr>
                        <a:spcAft>
                          <a:spcPts val="0"/>
                        </a:spcAft>
                      </a:pPr>
                      <a:r>
                        <a:rPr lang="en-GB" sz="1800">
                          <a:effectLst/>
                          <a:latin typeface="Helvetica Neue"/>
                        </a:rPr>
                        <a:t>2014</a:t>
                      </a:r>
                      <a:endParaRPr lang="sk-SK" sz="1800">
                        <a:effectLst/>
                        <a:latin typeface="Helvetica Neue"/>
                        <a:ea typeface="Calibri"/>
                      </a:endParaRPr>
                    </a:p>
                  </a:txBody>
                  <a:tcPr marL="68580" marR="68580" marT="0" marB="0" anchor="ctr">
                    <a:solidFill>
                      <a:srgbClr val="1289C4"/>
                    </a:solidFill>
                  </a:tcPr>
                </a:tc>
                <a:tc hMerge="1">
                  <a:txBody>
                    <a:bodyPr/>
                    <a:lstStyle/>
                    <a:p>
                      <a:endParaRPr lang="sk-SK"/>
                    </a:p>
                  </a:txBody>
                  <a:tcPr/>
                </a:tc>
                <a:tc>
                  <a:txBody>
                    <a:bodyPr/>
                    <a:lstStyle/>
                    <a:p>
                      <a:pPr>
                        <a:spcAft>
                          <a:spcPts val="0"/>
                        </a:spcAft>
                      </a:pPr>
                      <a:r>
                        <a:rPr lang="en-GB" sz="1800" dirty="0">
                          <a:effectLst/>
                          <a:latin typeface="Helvetica Neue"/>
                        </a:rPr>
                        <a:t>2015</a:t>
                      </a:r>
                      <a:endParaRPr lang="sk-SK" sz="1800" dirty="0">
                        <a:effectLst/>
                        <a:latin typeface="Helvetica Neue"/>
                        <a:ea typeface="Calibri"/>
                      </a:endParaRPr>
                    </a:p>
                  </a:txBody>
                  <a:tcPr marL="68580" marR="68580" marT="0" marB="0">
                    <a:solidFill>
                      <a:srgbClr val="1289C4"/>
                    </a:solidFill>
                  </a:tcPr>
                </a:tc>
              </a:tr>
              <a:tr h="321501">
                <a:tc>
                  <a:txBody>
                    <a:bodyPr/>
                    <a:lstStyle/>
                    <a:p>
                      <a:pPr>
                        <a:spcAft>
                          <a:spcPts val="0"/>
                        </a:spcAft>
                      </a:pPr>
                      <a:r>
                        <a:rPr lang="en-GB" sz="1800" dirty="0">
                          <a:effectLst/>
                          <a:latin typeface="Helvetica Neue"/>
                        </a:rPr>
                        <a:t> </a:t>
                      </a:r>
                      <a:endParaRPr lang="sk-SK" sz="1800" dirty="0">
                        <a:effectLst/>
                        <a:latin typeface="Helvetica Neue"/>
                        <a:ea typeface="Calibri"/>
                      </a:endParaRPr>
                    </a:p>
                  </a:txBody>
                  <a:tcPr marL="68580" marR="68580" marT="0" marB="0">
                    <a:solidFill>
                      <a:srgbClr val="1289C4"/>
                    </a:solidFill>
                  </a:tcPr>
                </a:tc>
                <a:tc>
                  <a:txBody>
                    <a:bodyPr/>
                    <a:lstStyle/>
                    <a:p>
                      <a:pPr>
                        <a:spcAft>
                          <a:spcPts val="0"/>
                        </a:spcAft>
                      </a:pPr>
                      <a:r>
                        <a:rPr lang="en-GB" sz="1800">
                          <a:effectLst/>
                          <a:latin typeface="Helvetica Neue"/>
                        </a:rPr>
                        <a:t>SIA</a:t>
                      </a:r>
                      <a:endParaRPr lang="sk-SK" sz="1800">
                        <a:effectLst/>
                        <a:latin typeface="Helvetica Neue"/>
                        <a:ea typeface="Calibri"/>
                      </a:endParaRPr>
                    </a:p>
                  </a:txBody>
                  <a:tcPr marL="68580" marR="68580" marT="0" marB="0"/>
                </a:tc>
                <a:tc>
                  <a:txBody>
                    <a:bodyPr/>
                    <a:lstStyle/>
                    <a:p>
                      <a:pPr>
                        <a:spcAft>
                          <a:spcPts val="0"/>
                        </a:spcAft>
                      </a:pPr>
                      <a:r>
                        <a:rPr lang="en-GB" sz="1800">
                          <a:effectLst/>
                          <a:latin typeface="Helvetica Neue"/>
                        </a:rPr>
                        <a:t>LFS</a:t>
                      </a:r>
                      <a:endParaRPr lang="sk-SK" sz="1800">
                        <a:effectLst/>
                        <a:latin typeface="Helvetica Neue"/>
                        <a:ea typeface="Calibri"/>
                      </a:endParaRPr>
                    </a:p>
                  </a:txBody>
                  <a:tcPr marL="68580" marR="68580" marT="0" marB="0"/>
                </a:tc>
                <a:tc>
                  <a:txBody>
                    <a:bodyPr/>
                    <a:lstStyle/>
                    <a:p>
                      <a:pPr>
                        <a:spcAft>
                          <a:spcPts val="0"/>
                        </a:spcAft>
                      </a:pPr>
                      <a:r>
                        <a:rPr lang="en-GB" sz="1800">
                          <a:effectLst/>
                          <a:latin typeface="Helvetica Neue"/>
                        </a:rPr>
                        <a:t>SIA</a:t>
                      </a:r>
                      <a:endParaRPr lang="sk-SK" sz="1800">
                        <a:effectLst/>
                        <a:latin typeface="Helvetica Neue"/>
                        <a:ea typeface="Calibri"/>
                      </a:endParaRPr>
                    </a:p>
                  </a:txBody>
                  <a:tcPr marL="68580" marR="68580" marT="0" marB="0"/>
                </a:tc>
                <a:tc>
                  <a:txBody>
                    <a:bodyPr/>
                    <a:lstStyle/>
                    <a:p>
                      <a:pPr>
                        <a:spcAft>
                          <a:spcPts val="0"/>
                        </a:spcAft>
                      </a:pPr>
                      <a:r>
                        <a:rPr lang="en-GB" sz="1800">
                          <a:effectLst/>
                          <a:latin typeface="Helvetica Neue"/>
                        </a:rPr>
                        <a:t>LFS</a:t>
                      </a:r>
                      <a:endParaRPr lang="sk-SK" sz="1800">
                        <a:effectLst/>
                        <a:latin typeface="Helvetica Neue"/>
                        <a:ea typeface="Calibri"/>
                      </a:endParaRPr>
                    </a:p>
                  </a:txBody>
                  <a:tcPr marL="68580" marR="68580" marT="0" marB="0"/>
                </a:tc>
                <a:tc>
                  <a:txBody>
                    <a:bodyPr/>
                    <a:lstStyle/>
                    <a:p>
                      <a:pPr>
                        <a:spcAft>
                          <a:spcPts val="0"/>
                        </a:spcAft>
                      </a:pPr>
                      <a:r>
                        <a:rPr lang="en-GB" sz="1800">
                          <a:effectLst/>
                          <a:latin typeface="Helvetica Neue"/>
                        </a:rPr>
                        <a:t>SIA</a:t>
                      </a:r>
                      <a:endParaRPr lang="sk-SK" sz="1800">
                        <a:effectLst/>
                        <a:latin typeface="Helvetica Neue"/>
                        <a:ea typeface="Calibri"/>
                      </a:endParaRPr>
                    </a:p>
                  </a:txBody>
                  <a:tcPr marL="68580" marR="68580" marT="0" marB="0"/>
                </a:tc>
              </a:tr>
              <a:tr h="587889">
                <a:tc>
                  <a:txBody>
                    <a:bodyPr/>
                    <a:lstStyle/>
                    <a:p>
                      <a:pPr>
                        <a:spcAft>
                          <a:spcPts val="0"/>
                        </a:spcAft>
                      </a:pPr>
                      <a:r>
                        <a:rPr lang="en-GB" sz="1800" dirty="0">
                          <a:effectLst/>
                          <a:latin typeface="Helvetica Neue"/>
                        </a:rPr>
                        <a:t>Persons receiving disability pension</a:t>
                      </a:r>
                      <a:endParaRPr lang="sk-SK" sz="1800" dirty="0">
                        <a:effectLst/>
                        <a:latin typeface="Helvetica Neue"/>
                        <a:ea typeface="Calibri"/>
                      </a:endParaRPr>
                    </a:p>
                  </a:txBody>
                  <a:tcPr marL="68580" marR="68580" marT="0" marB="0">
                    <a:solidFill>
                      <a:srgbClr val="1289C4"/>
                    </a:solidFill>
                  </a:tcPr>
                </a:tc>
                <a:tc>
                  <a:txBody>
                    <a:bodyPr/>
                    <a:lstStyle/>
                    <a:p>
                      <a:pPr>
                        <a:spcAft>
                          <a:spcPts val="0"/>
                        </a:spcAft>
                      </a:pPr>
                      <a:r>
                        <a:rPr lang="en-GB" sz="1800" dirty="0">
                          <a:effectLst/>
                          <a:latin typeface="Helvetica Neue"/>
                        </a:rPr>
                        <a:t>237,073</a:t>
                      </a:r>
                      <a:endParaRPr lang="sk-SK" sz="1800" dirty="0">
                        <a:effectLst/>
                        <a:latin typeface="Helvetica Neue"/>
                        <a:ea typeface="Calibri"/>
                      </a:endParaRPr>
                    </a:p>
                  </a:txBody>
                  <a:tcPr marL="68580" marR="68580" marT="0" marB="0" anchor="ctr"/>
                </a:tc>
                <a:tc>
                  <a:txBody>
                    <a:bodyPr/>
                    <a:lstStyle/>
                    <a:p>
                      <a:pPr>
                        <a:spcAft>
                          <a:spcPts val="0"/>
                        </a:spcAft>
                      </a:pPr>
                      <a:r>
                        <a:rPr lang="en-GB" sz="1800" dirty="0">
                          <a:effectLst/>
                          <a:latin typeface="Helvetica Neue"/>
                        </a:rPr>
                        <a:t>n/a</a:t>
                      </a:r>
                      <a:endParaRPr lang="sk-SK" sz="1800" dirty="0">
                        <a:effectLst/>
                        <a:latin typeface="Helvetica Neue"/>
                        <a:ea typeface="Calibri"/>
                      </a:endParaRPr>
                    </a:p>
                  </a:txBody>
                  <a:tcPr marL="68580" marR="68580" marT="0" marB="0" anchor="ctr"/>
                </a:tc>
                <a:tc>
                  <a:txBody>
                    <a:bodyPr/>
                    <a:lstStyle/>
                    <a:p>
                      <a:pPr>
                        <a:spcAft>
                          <a:spcPts val="0"/>
                        </a:spcAft>
                      </a:pPr>
                      <a:r>
                        <a:rPr lang="en-GB" sz="1800">
                          <a:effectLst/>
                          <a:latin typeface="Helvetica Neue"/>
                        </a:rPr>
                        <a:t>240,455</a:t>
                      </a:r>
                      <a:endParaRPr lang="sk-SK" sz="1800">
                        <a:effectLst/>
                        <a:latin typeface="Helvetica Neue"/>
                        <a:ea typeface="Calibri"/>
                      </a:endParaRPr>
                    </a:p>
                  </a:txBody>
                  <a:tcPr marL="68580" marR="68580" marT="0" marB="0" anchor="ctr"/>
                </a:tc>
                <a:tc>
                  <a:txBody>
                    <a:bodyPr/>
                    <a:lstStyle/>
                    <a:p>
                      <a:pPr>
                        <a:spcAft>
                          <a:spcPts val="0"/>
                        </a:spcAft>
                      </a:pPr>
                      <a:r>
                        <a:rPr lang="en-GB" sz="1800">
                          <a:effectLst/>
                          <a:latin typeface="Helvetica Neue"/>
                        </a:rPr>
                        <a:t>n/a</a:t>
                      </a:r>
                      <a:endParaRPr lang="sk-SK" sz="1800">
                        <a:effectLst/>
                        <a:latin typeface="Helvetica Neue"/>
                        <a:ea typeface="Calibri"/>
                      </a:endParaRPr>
                    </a:p>
                  </a:txBody>
                  <a:tcPr marL="68580" marR="68580" marT="0" marB="0" anchor="ctr"/>
                </a:tc>
                <a:tc>
                  <a:txBody>
                    <a:bodyPr/>
                    <a:lstStyle/>
                    <a:p>
                      <a:pPr>
                        <a:spcAft>
                          <a:spcPts val="0"/>
                        </a:spcAft>
                      </a:pPr>
                      <a:r>
                        <a:rPr lang="en-GB" sz="1800">
                          <a:effectLst/>
                          <a:latin typeface="Helvetica Neue"/>
                        </a:rPr>
                        <a:t>244,958</a:t>
                      </a:r>
                      <a:endParaRPr lang="sk-SK" sz="1800">
                        <a:effectLst/>
                        <a:latin typeface="Helvetica Neue"/>
                        <a:ea typeface="Calibri"/>
                      </a:endParaRPr>
                    </a:p>
                  </a:txBody>
                  <a:tcPr marL="68580" marR="68580" marT="0" marB="0" anchor="ctr"/>
                </a:tc>
              </a:tr>
              <a:tr h="587889">
                <a:tc>
                  <a:txBody>
                    <a:bodyPr/>
                    <a:lstStyle/>
                    <a:p>
                      <a:pPr>
                        <a:spcAft>
                          <a:spcPts val="0"/>
                        </a:spcAft>
                      </a:pPr>
                      <a:r>
                        <a:rPr lang="en-GB" sz="1800">
                          <a:effectLst/>
                          <a:latin typeface="Helvetica Neue"/>
                        </a:rPr>
                        <a:t>Of which</a:t>
                      </a:r>
                      <a:endParaRPr lang="sk-SK" sz="1800">
                        <a:effectLst/>
                        <a:latin typeface="Helvetica Neue"/>
                      </a:endParaRPr>
                    </a:p>
                    <a:p>
                      <a:pPr>
                        <a:spcAft>
                          <a:spcPts val="0"/>
                        </a:spcAft>
                      </a:pPr>
                      <a:r>
                        <a:rPr lang="en-GB" sz="1800">
                          <a:effectLst/>
                          <a:latin typeface="Helvetica Neue"/>
                        </a:rPr>
                        <a:t>Employed</a:t>
                      </a:r>
                      <a:endParaRPr lang="sk-SK" sz="1800">
                        <a:effectLst/>
                        <a:latin typeface="Helvetica Neue"/>
                        <a:ea typeface="Calibri"/>
                      </a:endParaRPr>
                    </a:p>
                  </a:txBody>
                  <a:tcPr marL="68580" marR="68580" marT="0" marB="0">
                    <a:solidFill>
                      <a:srgbClr val="1289C4"/>
                    </a:solidFill>
                  </a:tcPr>
                </a:tc>
                <a:tc>
                  <a:txBody>
                    <a:bodyPr/>
                    <a:lstStyle/>
                    <a:p>
                      <a:pPr>
                        <a:spcAft>
                          <a:spcPts val="0"/>
                        </a:spcAft>
                      </a:pPr>
                      <a:r>
                        <a:rPr lang="en-GB" sz="1800">
                          <a:effectLst/>
                          <a:latin typeface="Helvetica Neue"/>
                        </a:rPr>
                        <a:t>70,514</a:t>
                      </a:r>
                      <a:endParaRPr lang="sk-SK" sz="1800">
                        <a:effectLst/>
                        <a:latin typeface="Helvetica Neue"/>
                        <a:ea typeface="Calibri"/>
                      </a:endParaRPr>
                    </a:p>
                  </a:txBody>
                  <a:tcPr marL="68580" marR="68580" marT="0" marB="0" anchor="ctr"/>
                </a:tc>
                <a:tc>
                  <a:txBody>
                    <a:bodyPr/>
                    <a:lstStyle/>
                    <a:p>
                      <a:pPr>
                        <a:spcAft>
                          <a:spcPts val="0"/>
                        </a:spcAft>
                      </a:pPr>
                      <a:r>
                        <a:rPr lang="en-GB" sz="1800" dirty="0">
                          <a:effectLst/>
                          <a:latin typeface="Helvetica Neue"/>
                        </a:rPr>
                        <a:t>38,700</a:t>
                      </a:r>
                      <a:endParaRPr lang="sk-SK" sz="1800" dirty="0">
                        <a:effectLst/>
                        <a:latin typeface="Helvetica Neue"/>
                        <a:ea typeface="Calibri"/>
                      </a:endParaRPr>
                    </a:p>
                  </a:txBody>
                  <a:tcPr marL="68580" marR="68580" marT="0" marB="0" anchor="ctr"/>
                </a:tc>
                <a:tc>
                  <a:txBody>
                    <a:bodyPr/>
                    <a:lstStyle/>
                    <a:p>
                      <a:pPr>
                        <a:spcAft>
                          <a:spcPts val="0"/>
                        </a:spcAft>
                      </a:pPr>
                      <a:r>
                        <a:rPr lang="en-GB" sz="1800">
                          <a:effectLst/>
                          <a:latin typeface="Helvetica Neue"/>
                        </a:rPr>
                        <a:t>75,445</a:t>
                      </a:r>
                      <a:endParaRPr lang="sk-SK" sz="1800">
                        <a:effectLst/>
                        <a:latin typeface="Helvetica Neue"/>
                        <a:ea typeface="Calibri"/>
                      </a:endParaRPr>
                    </a:p>
                  </a:txBody>
                  <a:tcPr marL="68580" marR="68580" marT="0" marB="0" anchor="ctr"/>
                </a:tc>
                <a:tc>
                  <a:txBody>
                    <a:bodyPr/>
                    <a:lstStyle/>
                    <a:p>
                      <a:pPr>
                        <a:spcAft>
                          <a:spcPts val="0"/>
                        </a:spcAft>
                      </a:pPr>
                      <a:r>
                        <a:rPr lang="en-GB" sz="1800">
                          <a:effectLst/>
                          <a:latin typeface="Helvetica Neue"/>
                        </a:rPr>
                        <a:t>57,100</a:t>
                      </a:r>
                      <a:endParaRPr lang="sk-SK" sz="1800">
                        <a:effectLst/>
                        <a:latin typeface="Helvetica Neue"/>
                        <a:ea typeface="Calibri"/>
                      </a:endParaRPr>
                    </a:p>
                  </a:txBody>
                  <a:tcPr marL="68580" marR="68580" marT="0" marB="0" anchor="ctr"/>
                </a:tc>
                <a:tc>
                  <a:txBody>
                    <a:bodyPr/>
                    <a:lstStyle/>
                    <a:p>
                      <a:pPr>
                        <a:spcAft>
                          <a:spcPts val="0"/>
                        </a:spcAft>
                      </a:pPr>
                      <a:r>
                        <a:rPr lang="en-GB" sz="1800">
                          <a:effectLst/>
                          <a:latin typeface="Helvetica Neue"/>
                        </a:rPr>
                        <a:t>78,838</a:t>
                      </a:r>
                      <a:endParaRPr lang="sk-SK" sz="1800">
                        <a:effectLst/>
                        <a:latin typeface="Helvetica Neue"/>
                        <a:ea typeface="Calibri"/>
                      </a:endParaRPr>
                    </a:p>
                  </a:txBody>
                  <a:tcPr marL="68580" marR="68580" marT="0" marB="0" anchor="ctr"/>
                </a:tc>
              </a:tr>
              <a:tr h="321501">
                <a:tc>
                  <a:txBody>
                    <a:bodyPr/>
                    <a:lstStyle/>
                    <a:p>
                      <a:pPr>
                        <a:spcAft>
                          <a:spcPts val="0"/>
                        </a:spcAft>
                      </a:pPr>
                      <a:r>
                        <a:rPr lang="en-GB" sz="1800">
                          <a:effectLst/>
                          <a:latin typeface="Helvetica Neue"/>
                        </a:rPr>
                        <a:t>Unemployed</a:t>
                      </a:r>
                      <a:endParaRPr lang="sk-SK" sz="1800">
                        <a:effectLst/>
                        <a:latin typeface="Helvetica Neue"/>
                        <a:ea typeface="Calibri"/>
                      </a:endParaRPr>
                    </a:p>
                  </a:txBody>
                  <a:tcPr marL="68580" marR="68580" marT="0" marB="0">
                    <a:solidFill>
                      <a:srgbClr val="1289C4"/>
                    </a:solidFill>
                  </a:tcPr>
                </a:tc>
                <a:tc>
                  <a:txBody>
                    <a:bodyPr/>
                    <a:lstStyle/>
                    <a:p>
                      <a:pPr>
                        <a:spcAft>
                          <a:spcPts val="0"/>
                        </a:spcAft>
                      </a:pPr>
                      <a:r>
                        <a:rPr lang="en-GB" sz="1800">
                          <a:effectLst/>
                          <a:latin typeface="Helvetica Neue"/>
                        </a:rPr>
                        <a:t>n/a</a:t>
                      </a:r>
                      <a:endParaRPr lang="sk-SK" sz="1800">
                        <a:effectLst/>
                        <a:latin typeface="Helvetica Neue"/>
                        <a:ea typeface="Calibri"/>
                      </a:endParaRPr>
                    </a:p>
                  </a:txBody>
                  <a:tcPr marL="68580" marR="68580" marT="0" marB="0" anchor="ctr"/>
                </a:tc>
                <a:tc>
                  <a:txBody>
                    <a:bodyPr/>
                    <a:lstStyle/>
                    <a:p>
                      <a:pPr>
                        <a:spcAft>
                          <a:spcPts val="0"/>
                        </a:spcAft>
                      </a:pPr>
                      <a:r>
                        <a:rPr lang="en-GB" sz="1800" dirty="0">
                          <a:effectLst/>
                          <a:latin typeface="Helvetica Neue"/>
                        </a:rPr>
                        <a:t>9,500</a:t>
                      </a:r>
                      <a:endParaRPr lang="sk-SK" sz="1800" dirty="0">
                        <a:effectLst/>
                        <a:latin typeface="Helvetica Neue"/>
                        <a:ea typeface="Calibri"/>
                      </a:endParaRPr>
                    </a:p>
                  </a:txBody>
                  <a:tcPr marL="68580" marR="68580" marT="0" marB="0" anchor="ctr"/>
                </a:tc>
                <a:tc>
                  <a:txBody>
                    <a:bodyPr/>
                    <a:lstStyle/>
                    <a:p>
                      <a:pPr>
                        <a:spcAft>
                          <a:spcPts val="0"/>
                        </a:spcAft>
                      </a:pPr>
                      <a:r>
                        <a:rPr lang="en-GB" sz="1800" dirty="0">
                          <a:effectLst/>
                          <a:latin typeface="Helvetica Neue"/>
                        </a:rPr>
                        <a:t>n/a</a:t>
                      </a:r>
                      <a:endParaRPr lang="sk-SK" sz="1800" dirty="0">
                        <a:effectLst/>
                        <a:latin typeface="Helvetica Neue"/>
                        <a:ea typeface="Calibri"/>
                      </a:endParaRPr>
                    </a:p>
                  </a:txBody>
                  <a:tcPr marL="68580" marR="68580" marT="0" marB="0" anchor="ctr"/>
                </a:tc>
                <a:tc>
                  <a:txBody>
                    <a:bodyPr/>
                    <a:lstStyle/>
                    <a:p>
                      <a:pPr>
                        <a:spcAft>
                          <a:spcPts val="0"/>
                        </a:spcAft>
                      </a:pPr>
                      <a:r>
                        <a:rPr lang="en-GB" sz="1800">
                          <a:effectLst/>
                          <a:latin typeface="Helvetica Neue"/>
                        </a:rPr>
                        <a:t>12,500</a:t>
                      </a:r>
                      <a:endParaRPr lang="sk-SK" sz="1800">
                        <a:effectLst/>
                        <a:latin typeface="Helvetica Neue"/>
                        <a:ea typeface="Calibri"/>
                      </a:endParaRPr>
                    </a:p>
                  </a:txBody>
                  <a:tcPr marL="68580" marR="68580" marT="0" marB="0" anchor="ctr"/>
                </a:tc>
                <a:tc>
                  <a:txBody>
                    <a:bodyPr/>
                    <a:lstStyle/>
                    <a:p>
                      <a:pPr>
                        <a:spcAft>
                          <a:spcPts val="0"/>
                        </a:spcAft>
                      </a:pPr>
                      <a:r>
                        <a:rPr lang="en-GB" sz="1800">
                          <a:effectLst/>
                          <a:latin typeface="Helvetica Neue"/>
                        </a:rPr>
                        <a:t> </a:t>
                      </a:r>
                      <a:endParaRPr lang="sk-SK" sz="1800">
                        <a:effectLst/>
                        <a:latin typeface="Helvetica Neue"/>
                        <a:ea typeface="Calibri"/>
                      </a:endParaRPr>
                    </a:p>
                  </a:txBody>
                  <a:tcPr marL="68580" marR="68580" marT="0" marB="0" anchor="ctr"/>
                </a:tc>
              </a:tr>
              <a:tr h="321501">
                <a:tc>
                  <a:txBody>
                    <a:bodyPr/>
                    <a:lstStyle/>
                    <a:p>
                      <a:pPr>
                        <a:spcAft>
                          <a:spcPts val="0"/>
                        </a:spcAft>
                      </a:pPr>
                      <a:r>
                        <a:rPr lang="en-GB" sz="1800" dirty="0">
                          <a:effectLst/>
                          <a:latin typeface="Helvetica Neue"/>
                        </a:rPr>
                        <a:t>Economically inactive</a:t>
                      </a:r>
                      <a:endParaRPr lang="sk-SK" sz="1800" dirty="0">
                        <a:effectLst/>
                        <a:latin typeface="Helvetica Neue"/>
                        <a:ea typeface="Calibri"/>
                      </a:endParaRPr>
                    </a:p>
                  </a:txBody>
                  <a:tcPr marL="68580" marR="68580" marT="0" marB="0">
                    <a:solidFill>
                      <a:srgbClr val="1289C4"/>
                    </a:solidFill>
                  </a:tcPr>
                </a:tc>
                <a:tc>
                  <a:txBody>
                    <a:bodyPr/>
                    <a:lstStyle/>
                    <a:p>
                      <a:pPr>
                        <a:spcAft>
                          <a:spcPts val="0"/>
                        </a:spcAft>
                      </a:pPr>
                      <a:r>
                        <a:rPr lang="en-GB" sz="1800">
                          <a:effectLst/>
                          <a:latin typeface="Helvetica Neue"/>
                        </a:rPr>
                        <a:t>n/a</a:t>
                      </a:r>
                      <a:endParaRPr lang="sk-SK" sz="1800">
                        <a:effectLst/>
                        <a:latin typeface="Helvetica Neue"/>
                        <a:ea typeface="Calibri"/>
                      </a:endParaRPr>
                    </a:p>
                  </a:txBody>
                  <a:tcPr marL="68580" marR="68580" marT="0" marB="0" anchor="ctr"/>
                </a:tc>
                <a:tc>
                  <a:txBody>
                    <a:bodyPr/>
                    <a:lstStyle/>
                    <a:p>
                      <a:pPr>
                        <a:spcAft>
                          <a:spcPts val="0"/>
                        </a:spcAft>
                      </a:pPr>
                      <a:r>
                        <a:rPr lang="en-GB" sz="1800">
                          <a:effectLst/>
                          <a:latin typeface="Helvetica Neue"/>
                        </a:rPr>
                        <a:t>239,100</a:t>
                      </a:r>
                      <a:endParaRPr lang="sk-SK" sz="1800">
                        <a:effectLst/>
                        <a:latin typeface="Helvetica Neue"/>
                        <a:ea typeface="Calibri"/>
                      </a:endParaRPr>
                    </a:p>
                  </a:txBody>
                  <a:tcPr marL="68580" marR="68580" marT="0" marB="0" anchor="ctr"/>
                </a:tc>
                <a:tc>
                  <a:txBody>
                    <a:bodyPr/>
                    <a:lstStyle/>
                    <a:p>
                      <a:pPr>
                        <a:spcAft>
                          <a:spcPts val="0"/>
                        </a:spcAft>
                      </a:pPr>
                      <a:r>
                        <a:rPr lang="en-GB" sz="1800" dirty="0">
                          <a:effectLst/>
                          <a:latin typeface="Helvetica Neue"/>
                        </a:rPr>
                        <a:t>n/a</a:t>
                      </a:r>
                      <a:endParaRPr lang="sk-SK" sz="1800" dirty="0">
                        <a:effectLst/>
                        <a:latin typeface="Helvetica Neue"/>
                        <a:ea typeface="Calibri"/>
                      </a:endParaRPr>
                    </a:p>
                  </a:txBody>
                  <a:tcPr marL="68580" marR="68580" marT="0" marB="0" anchor="ctr"/>
                </a:tc>
                <a:tc>
                  <a:txBody>
                    <a:bodyPr/>
                    <a:lstStyle/>
                    <a:p>
                      <a:pPr>
                        <a:spcAft>
                          <a:spcPts val="0"/>
                        </a:spcAft>
                      </a:pPr>
                      <a:r>
                        <a:rPr lang="en-GB" sz="1800" dirty="0">
                          <a:effectLst/>
                          <a:latin typeface="Helvetica Neue"/>
                        </a:rPr>
                        <a:t>257,500</a:t>
                      </a:r>
                      <a:endParaRPr lang="sk-SK" sz="1800" dirty="0">
                        <a:effectLst/>
                        <a:latin typeface="Helvetica Neue"/>
                        <a:ea typeface="Calibri"/>
                      </a:endParaRPr>
                    </a:p>
                  </a:txBody>
                  <a:tcPr marL="68580" marR="68580" marT="0" marB="0" anchor="ctr"/>
                </a:tc>
                <a:tc>
                  <a:txBody>
                    <a:bodyPr/>
                    <a:lstStyle/>
                    <a:p>
                      <a:pPr>
                        <a:spcAft>
                          <a:spcPts val="0"/>
                        </a:spcAft>
                      </a:pPr>
                      <a:r>
                        <a:rPr lang="en-GB" sz="1800" dirty="0">
                          <a:effectLst/>
                          <a:latin typeface="Helvetica Neue"/>
                        </a:rPr>
                        <a:t> </a:t>
                      </a:r>
                      <a:endParaRPr lang="sk-SK" sz="1800" dirty="0">
                        <a:effectLst/>
                        <a:latin typeface="Helvetica Neue"/>
                        <a:ea typeface="Calibri"/>
                      </a:endParaRPr>
                    </a:p>
                  </a:txBody>
                  <a:tcPr marL="68580" marR="68580" marT="0" marB="0" anchor="ctr"/>
                </a:tc>
              </a:tr>
            </a:tbl>
          </a:graphicData>
        </a:graphic>
      </p:graphicFrame>
      <p:sp>
        <p:nvSpPr>
          <p:cNvPr id="8" name="BlokTextu 7"/>
          <p:cNvSpPr txBox="1"/>
          <p:nvPr/>
        </p:nvSpPr>
        <p:spPr>
          <a:xfrm>
            <a:off x="251520" y="4541936"/>
            <a:ext cx="8550267" cy="1046440"/>
          </a:xfrm>
          <a:prstGeom prst="rect">
            <a:avLst/>
          </a:prstGeom>
          <a:noFill/>
        </p:spPr>
        <p:txBody>
          <a:bodyPr wrap="square" rtlCol="0">
            <a:spAutoFit/>
          </a:bodyPr>
          <a:lstStyle/>
          <a:p>
            <a:pPr marL="342900" indent="-342900">
              <a:buFont typeface="Arial" panose="020B0604020202020204" pitchFamily="34" charset="0"/>
              <a:buChar char="•"/>
            </a:pPr>
            <a:r>
              <a:rPr lang="sk-SK" sz="2000" dirty="0" err="1" smtClean="0"/>
              <a:t>Only</a:t>
            </a:r>
            <a:r>
              <a:rPr lang="sk-SK" sz="2000" dirty="0" smtClean="0"/>
              <a:t> </a:t>
            </a:r>
            <a:r>
              <a:rPr lang="en-GB" sz="2000" dirty="0" smtClean="0"/>
              <a:t>marginal </a:t>
            </a:r>
            <a:r>
              <a:rPr lang="en-GB" sz="2000" dirty="0"/>
              <a:t>increase from 31.38% on 32.18% of employed persons receiving disability pension</a:t>
            </a:r>
            <a:r>
              <a:rPr lang="en-GB" sz="2400" dirty="0"/>
              <a:t>. </a:t>
            </a:r>
            <a:endParaRPr lang="sk-SK" sz="2400" dirty="0"/>
          </a:p>
          <a:p>
            <a:endParaRPr lang="sk-SK" dirty="0"/>
          </a:p>
        </p:txBody>
      </p:sp>
    </p:spTree>
    <p:extLst>
      <p:ext uri="{BB962C8B-B14F-4D97-AF65-F5344CB8AC3E}">
        <p14:creationId xmlns:p14="http://schemas.microsoft.com/office/powerpoint/2010/main" val="1487326735"/>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1299</TotalTime>
  <Words>1313</Words>
  <Application>Microsoft Office PowerPoint</Application>
  <PresentationFormat>On-screen Show (4:3)</PresentationFormat>
  <Paragraphs>233</Paragraphs>
  <Slides>21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Bookman Old Style</vt:lpstr>
      <vt:lpstr>Calibri</vt:lpstr>
      <vt:lpstr>Gill Sans MT</vt:lpstr>
      <vt:lpstr>Helvetica Neue</vt:lpstr>
      <vt:lpstr>Wingdings</vt:lpstr>
      <vt:lpstr>Wingdings 3</vt:lpstr>
      <vt:lpstr>Origin</vt:lpstr>
      <vt:lpstr>Graf</vt:lpstr>
      <vt:lpstr> Diversity meets CSR:  Employment of persons with disabilities SLOVAKIA</vt:lpstr>
      <vt:lpstr>CONTENT</vt:lpstr>
      <vt:lpstr> </vt:lpstr>
      <vt:lpstr>CONTEXT</vt:lpstr>
      <vt:lpstr>SLOVAK STATISTICS - PWDs</vt:lpstr>
      <vt:lpstr>SLOVAK STATISTICS - PWDs</vt:lpstr>
      <vt:lpstr>SLOVAK STATISTICS - PWDs</vt:lpstr>
      <vt:lpstr>SLOVAK STATISTICS - PWDs</vt:lpstr>
      <vt:lpstr>SLOVAK STATISTICS - PWD</vt:lpstr>
      <vt:lpstr>SLOVAK STATISTICS - PWD</vt:lpstr>
      <vt:lpstr>SLOVAK STATISTICS - PWDs</vt:lpstr>
      <vt:lpstr>SLOVAK STATISTICS - PWD</vt:lpstr>
      <vt:lpstr>SLOVAK LEGISLATIVE - PWDs</vt:lpstr>
      <vt:lpstr>SLOVAK LEGISLATIVE - PWD</vt:lpstr>
      <vt:lpstr>EXAMPLES OF GOOD PRACTICE</vt:lpstr>
      <vt:lpstr>EXAMPLES OF GOOD PRACTICE</vt:lpstr>
      <vt:lpstr>EXAMPLES OF GOOD PRACTICE</vt:lpstr>
      <vt:lpstr>EXAMPLES OF GOOD PRACTICE</vt:lpstr>
      <vt:lpstr>EXAMPLES OF GOOD PRACTICE</vt:lpstr>
      <vt:lpstr>Q &amp; 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Stimulating the processing of used materials</dc:title>
  <dc:creator>Ivan Petarčić</dc:creator>
  <cp:lastModifiedBy>Windows User</cp:lastModifiedBy>
  <cp:revision>116</cp:revision>
  <dcterms:created xsi:type="dcterms:W3CDTF">2017-01-22T16:26:41Z</dcterms:created>
  <dcterms:modified xsi:type="dcterms:W3CDTF">2017-02-14T09:19:22Z</dcterms:modified>
</cp:coreProperties>
</file>