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260" r:id="rId3"/>
    <p:sldId id="270" r:id="rId4"/>
    <p:sldId id="269" r:id="rId5"/>
    <p:sldId id="271" r:id="rId6"/>
    <p:sldId id="272"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FA57A2B-0A11-4C61-9410-1281740B5FC7}" type="datetimeFigureOut">
              <a:rPr lang="en-US" smtClean="0"/>
              <a:t>2/14/2017</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80986FA-17E3-43BC-9C82-FBBC601695D0}" type="slidenum">
              <a:rPr lang="en-US" smtClean="0"/>
              <a:t>‹#›</a:t>
            </a:fld>
            <a:endParaRPr lang="en-US"/>
          </a:p>
        </p:txBody>
      </p:sp>
    </p:spTree>
    <p:extLst>
      <p:ext uri="{BB962C8B-B14F-4D97-AF65-F5344CB8AC3E}">
        <p14:creationId xmlns:p14="http://schemas.microsoft.com/office/powerpoint/2010/main" val="1826832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1697591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584101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1068731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2452730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223838" y="808038"/>
            <a:ext cx="7185026" cy="4041775"/>
          </a:xfrm>
        </p:spPr>
      </p:sp>
      <p:sp>
        <p:nvSpPr>
          <p:cNvPr id="23555" name="Notes Placeholder 2"/>
          <p:cNvSpPr>
            <a:spLocks noGrp="1"/>
          </p:cNvSpPr>
          <p:nvPr>
            <p:ph type="body" idx="1"/>
          </p:nvPr>
        </p:nvSpPr>
        <p:spPr>
          <a:noFill/>
          <a:extLst>
            <a:ext uri="{91240B29-F687-4F45-9708-019B960494DF}">
              <a14:hiddenLine xmlns:a14="http://schemas.microsoft.com/office/drawing/2010/main" w="12700" cap="rnd">
                <a:solidFill>
                  <a:srgbClr val="000000"/>
                </a:solidFill>
                <a:round/>
                <a:headEnd/>
                <a:tailEnd/>
              </a14:hiddenLine>
            </a:ext>
          </a:extLst>
        </p:spPr>
        <p:txBody>
          <a:bodyPr/>
          <a:lstStyle/>
          <a:p>
            <a:pPr eaLnBrk="1"/>
            <a:endParaRPr lang="en-US" dirty="0"/>
          </a:p>
        </p:txBody>
      </p:sp>
    </p:spTree>
    <p:extLst>
      <p:ext uri="{BB962C8B-B14F-4D97-AF65-F5344CB8AC3E}">
        <p14:creationId xmlns:p14="http://schemas.microsoft.com/office/powerpoint/2010/main" val="1136259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66299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921900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3355654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552709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89AE61-8D85-4202-9608-D2A05EF7FCC9}"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928852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89AE61-8D85-4202-9608-D2A05EF7FCC9}" type="datetimeFigureOut">
              <a:rPr lang="en-US" smtClean="0"/>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254839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89AE61-8D85-4202-9608-D2A05EF7FCC9}" type="datetimeFigureOut">
              <a:rPr lang="en-US" smtClean="0"/>
              <a:t>2/14/2017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565554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89AE61-8D85-4202-9608-D2A05EF7FCC9}" type="datetimeFigureOut">
              <a:rPr lang="en-US" smtClean="0"/>
              <a:t>2/14/2017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290578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89AE61-8D85-4202-9608-D2A05EF7FCC9}" type="datetimeFigureOut">
              <a:rPr lang="en-US" smtClean="0"/>
              <a:t>2/14/2017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47079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89AE61-8D85-4202-9608-D2A05EF7FCC9}" type="datetimeFigureOut">
              <a:rPr lang="en-US" smtClean="0"/>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1889194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89AE61-8D85-4202-9608-D2A05EF7FCC9}" type="datetimeFigureOut">
              <a:rPr lang="en-US" smtClean="0"/>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781BED-8E74-4C35-B88C-9E68A7849F9B}" type="slidenum">
              <a:rPr lang="en-US" smtClean="0"/>
              <a:t>‹#›</a:t>
            </a:fld>
            <a:endParaRPr lang="en-US"/>
          </a:p>
        </p:txBody>
      </p:sp>
    </p:spTree>
    <p:extLst>
      <p:ext uri="{BB962C8B-B14F-4D97-AF65-F5344CB8AC3E}">
        <p14:creationId xmlns:p14="http://schemas.microsoft.com/office/powerpoint/2010/main" val="2958538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9AE61-8D85-4202-9608-D2A05EF7FCC9}" type="datetimeFigureOut">
              <a:rPr lang="en-US" smtClean="0"/>
              <a:t>2/14/2017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781BED-8E74-4C35-B88C-9E68A7849F9B}" type="slidenum">
              <a:rPr lang="en-US" smtClean="0"/>
              <a:t>‹#›</a:t>
            </a:fld>
            <a:endParaRPr lang="en-US"/>
          </a:p>
        </p:txBody>
      </p:sp>
    </p:spTree>
    <p:extLst>
      <p:ext uri="{BB962C8B-B14F-4D97-AF65-F5344CB8AC3E}">
        <p14:creationId xmlns:p14="http://schemas.microsoft.com/office/powerpoint/2010/main" val="3287619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67" y="1697252"/>
            <a:ext cx="12173033" cy="1143000"/>
          </a:xfrm>
        </p:spPr>
        <p:txBody>
          <a:bodyPr>
            <a:normAutofit/>
          </a:bodyPr>
          <a:lstStyle/>
          <a:p>
            <a:pPr algn="l"/>
            <a:r>
              <a:rPr lang="en-GB" sz="3200" b="1" spc="300" dirty="0"/>
              <a:t>NON FINANCIAL REPORTING: DEVELOPMENTS IN THE UK</a:t>
            </a:r>
            <a:endParaRPr lang="en-GB" sz="3200" spc="300" dirty="0"/>
          </a:p>
        </p:txBody>
      </p:sp>
      <p:cxnSp>
        <p:nvCxnSpPr>
          <p:cNvPr id="3" name="Straight Connector 2"/>
          <p:cNvCxnSpPr/>
          <p:nvPr/>
        </p:nvCxnSpPr>
        <p:spPr>
          <a:xfrm flipV="1">
            <a:off x="0" y="2780928"/>
            <a:ext cx="12192000" cy="3224"/>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TrucostLogo.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86144" y="295367"/>
            <a:ext cx="882223" cy="882223"/>
          </a:xfrm>
          <a:prstGeom prst="rect">
            <a:avLst/>
          </a:prstGeom>
        </p:spPr>
      </p:pic>
      <p:sp>
        <p:nvSpPr>
          <p:cNvPr id="13"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4" name="TextBox 3"/>
          <p:cNvSpPr txBox="1"/>
          <p:nvPr/>
        </p:nvSpPr>
        <p:spPr>
          <a:xfrm>
            <a:off x="423081" y="3261815"/>
            <a:ext cx="7424382" cy="646331"/>
          </a:xfrm>
          <a:prstGeom prst="rect">
            <a:avLst/>
          </a:prstGeom>
          <a:noFill/>
        </p:spPr>
        <p:txBody>
          <a:bodyPr wrap="square" rtlCol="0">
            <a:spAutoFit/>
          </a:bodyPr>
          <a:lstStyle/>
          <a:p>
            <a:r>
              <a:rPr lang="en-GB" dirty="0"/>
              <a:t>Prepared Hi4CSR learning activity</a:t>
            </a:r>
          </a:p>
          <a:p>
            <a:r>
              <a:rPr lang="en-GB" dirty="0"/>
              <a:t>Zagreb, 30</a:t>
            </a:r>
            <a:r>
              <a:rPr lang="en-GB" baseline="30000" dirty="0"/>
              <a:t>th</a:t>
            </a:r>
            <a:r>
              <a:rPr lang="en-GB" dirty="0"/>
              <a:t> January 2017</a:t>
            </a:r>
            <a:endParaRPr lang="en-US" dirty="0"/>
          </a:p>
        </p:txBody>
      </p:sp>
    </p:spTree>
    <p:extLst>
      <p:ext uri="{BB962C8B-B14F-4D97-AF65-F5344CB8AC3E}">
        <p14:creationId xmlns:p14="http://schemas.microsoft.com/office/powerpoint/2010/main" val="1627273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txBox="1">
            <a:spLocks noChangeArrowheads="1"/>
          </p:cNvSpPr>
          <p:nvPr/>
        </p:nvSpPr>
        <p:spPr>
          <a:xfrm>
            <a:off x="190501" y="377339"/>
            <a:ext cx="10093186" cy="460416"/>
          </a:xfrm>
          <a:prstGeom prst="rect">
            <a:avLst/>
          </a:prstGeom>
        </p:spPr>
        <p:txBody>
          <a:bodyPr vert="horz" lIns="81770" tIns="49062" rIns="81770" bIns="49062"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837092"/>
            <a:r>
              <a:rPr lang="en-US" sz="2564" b="1" spc="300" dirty="0">
                <a:solidFill>
                  <a:schemeClr val="bg2">
                    <a:lumMod val="50000"/>
                  </a:schemeClr>
                </a:solidFill>
                <a:latin typeface="+mn-lt"/>
                <a:ea typeface="+mn-ea"/>
                <a:cs typeface="+mn-cs"/>
                <a:sym typeface="Arial" pitchFamily="34" charset="0"/>
              </a:rPr>
              <a:t>NON-FINANCIAL REPORTING: PRE-EXISTING UK CONTEXT</a:t>
            </a:r>
            <a:endParaRPr lang="en-US" sz="2564" b="1" spc="300" dirty="0">
              <a:solidFill>
                <a:schemeClr val="bg2">
                  <a:lumMod val="50000"/>
                </a:schemeClr>
              </a:solidFill>
              <a:latin typeface="+mn-lt"/>
              <a:ea typeface="+mn-ea"/>
              <a:cs typeface="+mn-cs"/>
            </a:endParaRPr>
          </a:p>
        </p:txBody>
      </p:sp>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2" name="Rectangle 1"/>
          <p:cNvSpPr/>
          <p:nvPr/>
        </p:nvSpPr>
        <p:spPr>
          <a:xfrm>
            <a:off x="190501" y="1149300"/>
            <a:ext cx="10570264" cy="5670783"/>
          </a:xfrm>
          <a:prstGeom prst="rect">
            <a:avLst/>
          </a:prstGeom>
        </p:spPr>
        <p:txBody>
          <a:bodyPr wrap="square">
            <a:spAutoFit/>
          </a:bodyPr>
          <a:lstStyle/>
          <a:p>
            <a:pPr algn="just"/>
            <a:r>
              <a:rPr lang="en-GB" sz="1600" b="1" dirty="0"/>
              <a:t>Pre-existing context: </a:t>
            </a:r>
          </a:p>
          <a:p>
            <a:pPr algn="just"/>
            <a:endParaRPr lang="en-GB" sz="1600" b="1" dirty="0"/>
          </a:p>
          <a:p>
            <a:pPr marL="285750" indent="-285750" algn="just">
              <a:buFont typeface="Arial" panose="020B0604020202020204" pitchFamily="34" charset="0"/>
              <a:buChar char="•"/>
            </a:pPr>
            <a:r>
              <a:rPr lang="en-GB" sz="1600" dirty="0"/>
              <a:t>Non financial reporting requirements in the UK have developed substantially over recent years – </a:t>
            </a:r>
            <a:r>
              <a:rPr lang="en-GB" sz="1600" b="1" dirty="0"/>
              <a:t>recognised as a world leader in reporting &amp; governance</a:t>
            </a:r>
          </a:p>
          <a:p>
            <a:pPr algn="just"/>
            <a:endParaRPr lang="en-GB" sz="1600" dirty="0"/>
          </a:p>
          <a:p>
            <a:pPr marL="285750" indent="-285750" algn="just">
              <a:buFont typeface="Arial" panose="020B0604020202020204" pitchFamily="34" charset="0"/>
              <a:buChar char="•"/>
            </a:pPr>
            <a:r>
              <a:rPr lang="en-GB" sz="1600" dirty="0"/>
              <a:t>UK Government Department for Business, Energy and Industrial Strategy (BEIS): “Annual reports are an important communication channel for businesses to </a:t>
            </a:r>
            <a:r>
              <a:rPr lang="en-GB" sz="1600" b="1" dirty="0"/>
              <a:t>show the company’s strategy for ensuring long-term growth</a:t>
            </a:r>
            <a:r>
              <a:rPr lang="en-GB" sz="1600" dirty="0"/>
              <a:t>, how the company will respond to future customer demands and new market risks and opportunities, and deliver strong returns to investors over the long-term. </a:t>
            </a:r>
          </a:p>
          <a:p>
            <a:pPr algn="just"/>
            <a:endParaRPr lang="en-GB" sz="1600" dirty="0"/>
          </a:p>
          <a:p>
            <a:pPr marL="285750" indent="-285750" algn="just">
              <a:buFont typeface="Arial" panose="020B0604020202020204" pitchFamily="34" charset="0"/>
              <a:buChar char="•"/>
            </a:pPr>
            <a:r>
              <a:rPr lang="en-GB" sz="1600" dirty="0"/>
              <a:t>Recognising the importance of high-quality, comparable nonfinancial information, the </a:t>
            </a:r>
            <a:r>
              <a:rPr lang="en-GB" sz="1600" b="1" dirty="0"/>
              <a:t>UK introduced a new narrative reporting framework in October 2013</a:t>
            </a:r>
            <a:r>
              <a:rPr lang="en-GB" sz="1600" dirty="0"/>
              <a:t>. </a:t>
            </a:r>
          </a:p>
          <a:p>
            <a:pPr algn="just"/>
            <a:endParaRPr lang="en-GB" sz="1600" dirty="0"/>
          </a:p>
          <a:p>
            <a:pPr marL="285750" indent="-285750" algn="just">
              <a:buFont typeface="Arial" panose="020B0604020202020204" pitchFamily="34" charset="0"/>
              <a:buChar char="•"/>
            </a:pPr>
            <a:r>
              <a:rPr lang="en-GB" sz="1600" dirty="0"/>
              <a:t>The European Union (EU) has also recognised the importance of nonfinancial information for a range of users of company reports and in April 2014 it agreed a Directive to harmonise non-financial reporting regulations across Member States. </a:t>
            </a:r>
          </a:p>
          <a:p>
            <a:pPr algn="just"/>
            <a:endParaRPr lang="en-GB" sz="1600" dirty="0"/>
          </a:p>
          <a:p>
            <a:pPr marL="285750" indent="-285750" algn="just">
              <a:buFont typeface="Arial" panose="020B0604020202020204" pitchFamily="34" charset="0"/>
              <a:buChar char="•"/>
            </a:pPr>
            <a:r>
              <a:rPr lang="en-GB" sz="1600" dirty="0"/>
              <a:t>The EU’s </a:t>
            </a:r>
            <a:r>
              <a:rPr lang="en-GB" sz="1600" b="1" dirty="0"/>
              <a:t>disclosure requirements broadly reflect the UK’s framework</a:t>
            </a:r>
            <a:r>
              <a:rPr lang="en-GB" sz="1600" dirty="0"/>
              <a:t>. However, there are some differences which require changes to the UK regulations</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dirty="0"/>
              <a:t>ICAEW: </a:t>
            </a:r>
            <a:r>
              <a:rPr lang="en-GB" sz="1600" b="1" dirty="0"/>
              <a:t>'This approach requires only minimal amendments to the existing, well-understood and highly-regarded UK narrative reporting regime</a:t>
            </a:r>
            <a:r>
              <a:rPr lang="en-GB" sz="1600" dirty="0"/>
              <a:t>. Unnecessary or overly-frequent change is unhelpful for users and preparers, who prefer a strong degree of continuity and consistency in reporting.'</a:t>
            </a:r>
          </a:p>
          <a:p>
            <a:pPr algn="just"/>
            <a:endParaRPr lang="en-GB" sz="1050" dirty="0">
              <a:solidFill>
                <a:srgbClr val="70AC2E"/>
              </a:solidFill>
            </a:endParaRPr>
          </a:p>
        </p:txBody>
      </p:sp>
    </p:spTree>
    <p:extLst>
      <p:ext uri="{BB962C8B-B14F-4D97-AF65-F5344CB8AC3E}">
        <p14:creationId xmlns:p14="http://schemas.microsoft.com/office/powerpoint/2010/main" val="316280842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txBox="1">
            <a:spLocks noChangeArrowheads="1"/>
          </p:cNvSpPr>
          <p:nvPr/>
        </p:nvSpPr>
        <p:spPr>
          <a:xfrm>
            <a:off x="190501" y="377339"/>
            <a:ext cx="10093186" cy="460416"/>
          </a:xfrm>
          <a:prstGeom prst="rect">
            <a:avLst/>
          </a:prstGeom>
        </p:spPr>
        <p:txBody>
          <a:bodyPr vert="horz" lIns="81770" tIns="49062" rIns="81770" bIns="49062"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837092"/>
            <a:r>
              <a:rPr lang="en-US" sz="2564" b="1" spc="300" dirty="0">
                <a:solidFill>
                  <a:schemeClr val="bg2">
                    <a:lumMod val="50000"/>
                  </a:schemeClr>
                </a:solidFill>
                <a:latin typeface="+mn-lt"/>
                <a:ea typeface="+mn-ea"/>
                <a:cs typeface="+mn-cs"/>
                <a:sym typeface="Arial" pitchFamily="34" charset="0"/>
              </a:rPr>
              <a:t>HOW DOES DIRECTIVE DIFFER FROM EXISTING UK REQUIREMENTS? </a:t>
            </a:r>
            <a:endParaRPr lang="en-US" sz="2564" b="1" spc="300" dirty="0">
              <a:solidFill>
                <a:schemeClr val="bg2">
                  <a:lumMod val="50000"/>
                </a:schemeClr>
              </a:solidFill>
              <a:latin typeface="+mn-lt"/>
              <a:ea typeface="+mn-ea"/>
              <a:cs typeface="+mn-cs"/>
            </a:endParaRPr>
          </a:p>
        </p:txBody>
      </p:sp>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graphicFrame>
        <p:nvGraphicFramePr>
          <p:cNvPr id="3" name="Table 2"/>
          <p:cNvGraphicFramePr>
            <a:graphicFrameLocks noGrp="1"/>
          </p:cNvGraphicFramePr>
          <p:nvPr>
            <p:extLst>
              <p:ext uri="{D42A27DB-BD31-4B8C-83A1-F6EECF244321}">
                <p14:modId xmlns:p14="http://schemas.microsoft.com/office/powerpoint/2010/main" val="4180808446"/>
              </p:ext>
            </p:extLst>
          </p:nvPr>
        </p:nvGraphicFramePr>
        <p:xfrm>
          <a:off x="190501" y="1188002"/>
          <a:ext cx="11604675" cy="5533474"/>
        </p:xfrm>
        <a:graphic>
          <a:graphicData uri="http://schemas.openxmlformats.org/drawingml/2006/table">
            <a:tbl>
              <a:tblPr firstRow="1" bandRow="1">
                <a:tableStyleId>{5C22544A-7EE6-4342-B048-85BDC9FD1C3A}</a:tableStyleId>
              </a:tblPr>
              <a:tblGrid>
                <a:gridCol w="3868225">
                  <a:extLst>
                    <a:ext uri="{9D8B030D-6E8A-4147-A177-3AD203B41FA5}">
                      <a16:colId xmlns:a16="http://schemas.microsoft.com/office/drawing/2014/main" xmlns="" val="1525796053"/>
                    </a:ext>
                  </a:extLst>
                </a:gridCol>
                <a:gridCol w="3868225">
                  <a:extLst>
                    <a:ext uri="{9D8B030D-6E8A-4147-A177-3AD203B41FA5}">
                      <a16:colId xmlns:a16="http://schemas.microsoft.com/office/drawing/2014/main" xmlns="" val="1012975360"/>
                    </a:ext>
                  </a:extLst>
                </a:gridCol>
                <a:gridCol w="3868225">
                  <a:extLst>
                    <a:ext uri="{9D8B030D-6E8A-4147-A177-3AD203B41FA5}">
                      <a16:colId xmlns:a16="http://schemas.microsoft.com/office/drawing/2014/main" xmlns="" val="183949970"/>
                    </a:ext>
                  </a:extLst>
                </a:gridCol>
              </a:tblGrid>
              <a:tr h="379080">
                <a:tc>
                  <a:txBody>
                    <a:bodyPr/>
                    <a:lstStyle/>
                    <a:p>
                      <a:endParaRPr lang="en-GB" dirty="0"/>
                    </a:p>
                  </a:txBody>
                  <a:tcPr/>
                </a:tc>
                <a:tc>
                  <a:txBody>
                    <a:bodyPr/>
                    <a:lstStyle/>
                    <a:p>
                      <a:pPr algn="ctr"/>
                      <a:r>
                        <a:rPr lang="en-GB" dirty="0"/>
                        <a:t>Existing requirements </a:t>
                      </a:r>
                    </a:p>
                  </a:txBody>
                  <a:tcPr/>
                </a:tc>
                <a:tc>
                  <a:txBody>
                    <a:bodyPr/>
                    <a:lstStyle/>
                    <a:p>
                      <a:pPr algn="ctr"/>
                      <a:r>
                        <a:rPr lang="en-GB" dirty="0"/>
                        <a:t>EU Directive </a:t>
                      </a:r>
                    </a:p>
                  </a:txBody>
                  <a:tcPr/>
                </a:tc>
                <a:extLst>
                  <a:ext uri="{0D108BD9-81ED-4DB2-BD59-A6C34878D82A}">
                    <a16:rowId xmlns:a16="http://schemas.microsoft.com/office/drawing/2014/main" xmlns="" val="2254220435"/>
                  </a:ext>
                </a:extLst>
              </a:tr>
              <a:tr h="840379">
                <a:tc>
                  <a:txBody>
                    <a:bodyPr/>
                    <a:lstStyle/>
                    <a:p>
                      <a:r>
                        <a:rPr lang="en-GB" sz="1400" b="1" dirty="0"/>
                        <a:t>Scope of companies</a:t>
                      </a:r>
                    </a:p>
                  </a:txBody>
                  <a:tcPr/>
                </a:tc>
                <a:tc>
                  <a:txBody>
                    <a:bodyPr/>
                    <a:lstStyle/>
                    <a:p>
                      <a:r>
                        <a:rPr lang="en-GB" sz="1400" dirty="0"/>
                        <a:t>All quoted UK companies </a:t>
                      </a:r>
                    </a:p>
                  </a:txBody>
                  <a:tcPr/>
                </a:tc>
                <a:tc>
                  <a:txBody>
                    <a:bodyPr/>
                    <a:lstStyle/>
                    <a:p>
                      <a:r>
                        <a:rPr lang="en-GB" sz="1400" dirty="0"/>
                        <a:t>All PIEs with over 500 employees on average over financial year (including all large unquoted credit institutions &amp; insurance undertakings)</a:t>
                      </a:r>
                    </a:p>
                  </a:txBody>
                  <a:tcPr/>
                </a:tc>
                <a:extLst>
                  <a:ext uri="{0D108BD9-81ED-4DB2-BD59-A6C34878D82A}">
                    <a16:rowId xmlns:a16="http://schemas.microsoft.com/office/drawing/2014/main" xmlns="" val="1900205150"/>
                  </a:ext>
                </a:extLst>
              </a:tr>
              <a:tr h="840379">
                <a:tc>
                  <a:txBody>
                    <a:bodyPr/>
                    <a:lstStyle/>
                    <a:p>
                      <a:r>
                        <a:rPr lang="en-GB" sz="1400" b="1" dirty="0"/>
                        <a:t>Matters to report on</a:t>
                      </a:r>
                    </a:p>
                  </a:txBody>
                  <a:tcPr/>
                </a:tc>
                <a:tc>
                  <a:txBody>
                    <a:bodyPr/>
                    <a:lstStyle/>
                    <a:p>
                      <a:r>
                        <a:rPr lang="en-GB" sz="1400" dirty="0"/>
                        <a:t>Environmental; social &amp; community; employee; human rights</a:t>
                      </a:r>
                    </a:p>
                  </a:txBody>
                  <a:tcPr/>
                </a:tc>
                <a:tc>
                  <a:txBody>
                    <a:bodyPr/>
                    <a:lstStyle/>
                    <a:p>
                      <a:r>
                        <a:rPr lang="en-GB" sz="1400" dirty="0"/>
                        <a:t>As existing plus anti-corruption and anti-bribery matters (must report policy and policy outcomes in respect of these matters)</a:t>
                      </a:r>
                    </a:p>
                  </a:txBody>
                  <a:tcPr/>
                </a:tc>
                <a:extLst>
                  <a:ext uri="{0D108BD9-81ED-4DB2-BD59-A6C34878D82A}">
                    <a16:rowId xmlns:a16="http://schemas.microsoft.com/office/drawing/2014/main" xmlns="" val="1243195726"/>
                  </a:ext>
                </a:extLst>
              </a:tr>
              <a:tr h="654300">
                <a:tc>
                  <a:txBody>
                    <a:bodyPr/>
                    <a:lstStyle/>
                    <a:p>
                      <a:r>
                        <a:rPr lang="en-GB" sz="1400" b="1" dirty="0"/>
                        <a:t>Risks related to those matters </a:t>
                      </a:r>
                    </a:p>
                  </a:txBody>
                  <a:tcPr/>
                </a:tc>
                <a:tc>
                  <a:txBody>
                    <a:bodyPr/>
                    <a:lstStyle/>
                    <a:p>
                      <a:r>
                        <a:rPr lang="en-GB" sz="1400" dirty="0"/>
                        <a:t>Describe principal risks and uncertainties facing the business with respect to matters above</a:t>
                      </a:r>
                    </a:p>
                  </a:txBody>
                  <a:tcPr/>
                </a:tc>
                <a:tc>
                  <a:txBody>
                    <a:bodyPr/>
                    <a:lstStyle/>
                    <a:p>
                      <a:r>
                        <a:rPr lang="en-GB" sz="1400" dirty="0"/>
                        <a:t>As existing but disclosures must be relevant and proportionate</a:t>
                      </a:r>
                    </a:p>
                  </a:txBody>
                  <a:tcPr/>
                </a:tc>
                <a:extLst>
                  <a:ext uri="{0D108BD9-81ED-4DB2-BD59-A6C34878D82A}">
                    <a16:rowId xmlns:a16="http://schemas.microsoft.com/office/drawing/2014/main" xmlns="" val="1277580772"/>
                  </a:ext>
                </a:extLst>
              </a:tr>
              <a:tr h="1409668">
                <a:tc>
                  <a:txBody>
                    <a:bodyPr/>
                    <a:lstStyle/>
                    <a:p>
                      <a:r>
                        <a:rPr lang="en-GB" sz="1400" b="1" dirty="0"/>
                        <a:t>Diversity information disclosures </a:t>
                      </a:r>
                    </a:p>
                  </a:txBody>
                  <a:tcPr/>
                </a:tc>
                <a:tc>
                  <a:txBody>
                    <a:bodyPr/>
                    <a:lstStyle/>
                    <a:p>
                      <a:r>
                        <a:rPr lang="en-GB" sz="1400" dirty="0"/>
                        <a:t>Provide numerical disclosures on gender diversity.  Describe diversity policy and any measurable objectives that have been set for implementing the policy plus outcomes.  UK companies often incorporate statement into director’s report. </a:t>
                      </a:r>
                    </a:p>
                  </a:txBody>
                  <a:tcPr/>
                </a:tc>
                <a:tc>
                  <a:txBody>
                    <a:bodyPr/>
                    <a:lstStyle/>
                    <a:p>
                      <a:r>
                        <a:rPr lang="en-GB" sz="1400" dirty="0"/>
                        <a:t>Describe diversity policy including aspects such as age, gender, educational &amp; professional backgrounds. Must also explain policy objectives, how it has been implemented and results of the policy. Must include disclosure on corporate governance statement. </a:t>
                      </a:r>
                    </a:p>
                  </a:txBody>
                  <a:tcPr/>
                </a:tc>
                <a:extLst>
                  <a:ext uri="{0D108BD9-81ED-4DB2-BD59-A6C34878D82A}">
                    <a16:rowId xmlns:a16="http://schemas.microsoft.com/office/drawing/2014/main" xmlns="" val="1463837711"/>
                  </a:ext>
                </a:extLst>
              </a:tr>
              <a:tr h="1409668">
                <a:tc>
                  <a:txBody>
                    <a:bodyPr/>
                    <a:lstStyle/>
                    <a:p>
                      <a:r>
                        <a:rPr lang="en-GB" sz="1400" b="1" dirty="0"/>
                        <a:t>Location of information </a:t>
                      </a:r>
                    </a:p>
                  </a:txBody>
                  <a:tcPr/>
                </a:tc>
                <a:tc>
                  <a:txBody>
                    <a:bodyPr/>
                    <a:lstStyle/>
                    <a:p>
                      <a:r>
                        <a:rPr lang="en-GB" sz="1400" dirty="0"/>
                        <a:t>Must be published at same time as the annual report. </a:t>
                      </a:r>
                    </a:p>
                  </a:txBody>
                  <a:tcPr/>
                </a:tc>
                <a:tc>
                  <a:txBody>
                    <a:bodyPr/>
                    <a:lstStyle/>
                    <a:p>
                      <a:r>
                        <a:rPr lang="en-GB" sz="1400" dirty="0"/>
                        <a:t>Companies can publish information in a separate report within six months of publication of annual report. </a:t>
                      </a:r>
                    </a:p>
                  </a:txBody>
                  <a:tcPr/>
                </a:tc>
                <a:extLst>
                  <a:ext uri="{0D108BD9-81ED-4DB2-BD59-A6C34878D82A}">
                    <a16:rowId xmlns:a16="http://schemas.microsoft.com/office/drawing/2014/main" xmlns="" val="3998369189"/>
                  </a:ext>
                </a:extLst>
              </a:tr>
            </a:tbl>
          </a:graphicData>
        </a:graphic>
      </p:graphicFrame>
    </p:spTree>
    <p:extLst>
      <p:ext uri="{BB962C8B-B14F-4D97-AF65-F5344CB8AC3E}">
        <p14:creationId xmlns:p14="http://schemas.microsoft.com/office/powerpoint/2010/main" val="296456644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txBox="1">
            <a:spLocks noChangeArrowheads="1"/>
          </p:cNvSpPr>
          <p:nvPr/>
        </p:nvSpPr>
        <p:spPr>
          <a:xfrm>
            <a:off x="190500" y="377339"/>
            <a:ext cx="10331725" cy="460416"/>
          </a:xfrm>
          <a:prstGeom prst="rect">
            <a:avLst/>
          </a:prstGeom>
        </p:spPr>
        <p:txBody>
          <a:bodyPr vert="horz" lIns="81770" tIns="49062" rIns="81770" bIns="49062"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837092"/>
            <a:r>
              <a:rPr lang="en-US" sz="2564" b="1" spc="300" dirty="0">
                <a:solidFill>
                  <a:schemeClr val="bg2">
                    <a:lumMod val="50000"/>
                  </a:schemeClr>
                </a:solidFill>
                <a:latin typeface="+mn-lt"/>
                <a:ea typeface="+mn-ea"/>
                <a:cs typeface="+mn-cs"/>
                <a:sym typeface="Arial" pitchFamily="34" charset="0"/>
              </a:rPr>
              <a:t>NON-FINANCIAL REPORTING:  UK GOVERNMENT CONSULTATION ON </a:t>
            </a:r>
            <a:r>
              <a:rPr lang="en-US" sz="2564" b="1" cap="all" spc="300" dirty="0">
                <a:solidFill>
                  <a:schemeClr val="bg2">
                    <a:lumMod val="50000"/>
                  </a:schemeClr>
                </a:solidFill>
                <a:latin typeface="+mn-lt"/>
                <a:ea typeface="+mn-ea"/>
                <a:cs typeface="+mn-cs"/>
                <a:sym typeface="Arial" pitchFamily="34" charset="0"/>
              </a:rPr>
              <a:t>Directive 2014/95/EU </a:t>
            </a:r>
            <a:endParaRPr lang="en-US" sz="2564" b="1" cap="all" spc="300" dirty="0">
              <a:solidFill>
                <a:schemeClr val="bg2">
                  <a:lumMod val="50000"/>
                </a:schemeClr>
              </a:solidFill>
              <a:latin typeface="+mn-lt"/>
              <a:ea typeface="+mn-ea"/>
              <a:cs typeface="+mn-cs"/>
            </a:endParaRPr>
          </a:p>
        </p:txBody>
      </p:sp>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2" name="Rectangle 1"/>
          <p:cNvSpPr/>
          <p:nvPr/>
        </p:nvSpPr>
        <p:spPr>
          <a:xfrm>
            <a:off x="190500" y="1305149"/>
            <a:ext cx="4606786" cy="5670783"/>
          </a:xfrm>
          <a:prstGeom prst="rect">
            <a:avLst/>
          </a:prstGeom>
        </p:spPr>
        <p:txBody>
          <a:bodyPr wrap="square">
            <a:spAutoFit/>
          </a:bodyPr>
          <a:lstStyle/>
          <a:p>
            <a:pPr algn="just"/>
            <a:endParaRPr lang="en-GB" sz="1600" b="1" dirty="0"/>
          </a:p>
          <a:p>
            <a:pPr marL="285750" indent="-285750" algn="just">
              <a:buFont typeface="Arial" panose="020B0604020202020204" pitchFamily="34" charset="0"/>
              <a:buChar char="•"/>
            </a:pPr>
            <a:r>
              <a:rPr lang="en-GB" sz="1600" dirty="0"/>
              <a:t>February 2016 consultation on best way to transpose the directive including how best to address the differences between the EU and existing UK frameworks and how to use the flexibilities that the Directive offered.</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dirty="0"/>
              <a:t>Consultation also offered the opportunity to consider other aspects of the current UK framework and sought views on, and suggestions for improving, the regulatory framework more widely, particularly deregulation. </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dirty="0"/>
              <a:t>Consultation posed 16 questions seeking input on the following themes: </a:t>
            </a:r>
          </a:p>
          <a:p>
            <a:pPr marL="742950" lvl="1" indent="-285750" algn="just">
              <a:buFont typeface="Arial" panose="020B0604020202020204" pitchFamily="34" charset="0"/>
              <a:buChar char="•"/>
            </a:pPr>
            <a:r>
              <a:rPr lang="en-GB" sz="1600" dirty="0"/>
              <a:t>Placement &amp; timing of information </a:t>
            </a:r>
          </a:p>
          <a:p>
            <a:pPr marL="742950" lvl="1" indent="-285750" algn="just">
              <a:buFont typeface="Arial" panose="020B0604020202020204" pitchFamily="34" charset="0"/>
              <a:buChar char="•"/>
            </a:pPr>
            <a:r>
              <a:rPr lang="en-GB" sz="1600" dirty="0"/>
              <a:t>Scope of the directive </a:t>
            </a:r>
          </a:p>
          <a:p>
            <a:pPr marL="742950" lvl="1" indent="-285750" algn="just">
              <a:buFont typeface="Arial" panose="020B0604020202020204" pitchFamily="34" charset="0"/>
              <a:buChar char="•"/>
            </a:pPr>
            <a:r>
              <a:rPr lang="en-GB" sz="1600" dirty="0"/>
              <a:t>Third-party verification </a:t>
            </a:r>
          </a:p>
          <a:p>
            <a:pPr marL="742950" lvl="1" indent="-285750" algn="just">
              <a:buFont typeface="Arial" panose="020B0604020202020204" pitchFamily="34" charset="0"/>
              <a:buChar char="•"/>
            </a:pPr>
            <a:r>
              <a:rPr lang="en-GB" sz="1600" dirty="0"/>
              <a:t>Electronic reporting </a:t>
            </a:r>
          </a:p>
          <a:p>
            <a:pPr marL="742950" lvl="1" indent="-285750" algn="just">
              <a:buFont typeface="Arial" panose="020B0604020202020204" pitchFamily="34" charset="0"/>
              <a:buChar char="•"/>
            </a:pPr>
            <a:r>
              <a:rPr lang="en-GB" sz="1600" dirty="0"/>
              <a:t>Gender reporting </a:t>
            </a:r>
          </a:p>
          <a:p>
            <a:pPr marL="742950" lvl="1" indent="-285750" algn="just">
              <a:buFont typeface="Arial" panose="020B0604020202020204" pitchFamily="34" charset="0"/>
              <a:buChar char="•"/>
            </a:pPr>
            <a:r>
              <a:rPr lang="en-GB" sz="1600" dirty="0"/>
              <a:t>Other regulatory reforms </a:t>
            </a:r>
          </a:p>
          <a:p>
            <a:pPr algn="just"/>
            <a:endParaRPr lang="en-GB" sz="1600" dirty="0"/>
          </a:p>
          <a:p>
            <a:pPr algn="just"/>
            <a:endParaRPr lang="en-GB" sz="1050" dirty="0">
              <a:solidFill>
                <a:srgbClr val="70AC2E"/>
              </a:solidFill>
            </a:endParaRPr>
          </a:p>
        </p:txBody>
      </p:sp>
      <p:pic>
        <p:nvPicPr>
          <p:cNvPr id="3" name="Picture 2"/>
          <p:cNvPicPr>
            <a:picLocks noChangeAspect="1"/>
          </p:cNvPicPr>
          <p:nvPr/>
        </p:nvPicPr>
        <p:blipFill>
          <a:blip r:embed="rId4"/>
          <a:stretch>
            <a:fillRect/>
          </a:stretch>
        </p:blipFill>
        <p:spPr>
          <a:xfrm>
            <a:off x="5263596" y="2078730"/>
            <a:ext cx="6326737" cy="3504039"/>
          </a:xfrm>
          <a:prstGeom prst="rect">
            <a:avLst/>
          </a:prstGeom>
        </p:spPr>
      </p:pic>
      <p:sp>
        <p:nvSpPr>
          <p:cNvPr id="4" name="TextBox 3"/>
          <p:cNvSpPr txBox="1"/>
          <p:nvPr/>
        </p:nvSpPr>
        <p:spPr>
          <a:xfrm>
            <a:off x="5433390" y="1611336"/>
            <a:ext cx="5088835" cy="338554"/>
          </a:xfrm>
          <a:prstGeom prst="rect">
            <a:avLst/>
          </a:prstGeom>
          <a:noFill/>
        </p:spPr>
        <p:txBody>
          <a:bodyPr wrap="square" rtlCol="0">
            <a:spAutoFit/>
          </a:bodyPr>
          <a:lstStyle/>
          <a:p>
            <a:r>
              <a:rPr lang="en-GB" sz="1600" dirty="0"/>
              <a:t>76 respondents: </a:t>
            </a:r>
          </a:p>
        </p:txBody>
      </p:sp>
    </p:spTree>
    <p:extLst>
      <p:ext uri="{BB962C8B-B14F-4D97-AF65-F5344CB8AC3E}">
        <p14:creationId xmlns:p14="http://schemas.microsoft.com/office/powerpoint/2010/main" val="50043855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4"/>
          <p:cNvSpPr txBox="1">
            <a:spLocks noChangeArrowheads="1"/>
          </p:cNvSpPr>
          <p:nvPr/>
        </p:nvSpPr>
        <p:spPr>
          <a:xfrm>
            <a:off x="190500" y="377339"/>
            <a:ext cx="10331725" cy="460416"/>
          </a:xfrm>
          <a:prstGeom prst="rect">
            <a:avLst/>
          </a:prstGeom>
        </p:spPr>
        <p:txBody>
          <a:bodyPr vert="horz" lIns="81770" tIns="49062" rIns="81770" bIns="49062" rtlCol="0" anchor="b">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837092"/>
            <a:r>
              <a:rPr lang="en-US" sz="2564" b="1" spc="300" dirty="0">
                <a:solidFill>
                  <a:schemeClr val="bg2">
                    <a:lumMod val="50000"/>
                  </a:schemeClr>
                </a:solidFill>
                <a:latin typeface="+mn-lt"/>
                <a:ea typeface="+mn-ea"/>
                <a:cs typeface="+mn-cs"/>
                <a:sym typeface="Arial" pitchFamily="34" charset="0"/>
              </a:rPr>
              <a:t>NON-FINANCIAL REPORTING:  OUTCOME OF CONSULTATION</a:t>
            </a:r>
            <a:endParaRPr lang="en-US" sz="2564" b="1" cap="all" spc="300" dirty="0">
              <a:solidFill>
                <a:schemeClr val="bg2">
                  <a:lumMod val="50000"/>
                </a:schemeClr>
              </a:solidFill>
              <a:latin typeface="+mn-lt"/>
              <a:ea typeface="+mn-ea"/>
              <a:cs typeface="+mn-cs"/>
            </a:endParaRPr>
          </a:p>
        </p:txBody>
      </p:sp>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2" name="Rectangle 1"/>
          <p:cNvSpPr/>
          <p:nvPr/>
        </p:nvSpPr>
        <p:spPr>
          <a:xfrm>
            <a:off x="190501" y="1149299"/>
            <a:ext cx="10132942" cy="5424562"/>
          </a:xfrm>
          <a:prstGeom prst="rect">
            <a:avLst/>
          </a:prstGeom>
        </p:spPr>
        <p:txBody>
          <a:bodyPr wrap="square">
            <a:spAutoFit/>
          </a:bodyPr>
          <a:lstStyle/>
          <a:p>
            <a:pPr algn="just"/>
            <a:endParaRPr lang="en-GB" sz="1600" dirty="0"/>
          </a:p>
          <a:p>
            <a:pPr marL="285750" indent="-285750" algn="just">
              <a:buFont typeface="Arial" panose="020B0604020202020204" pitchFamily="34" charset="0"/>
              <a:buChar char="•"/>
            </a:pPr>
            <a:r>
              <a:rPr lang="en-GB" sz="1600" b="1" dirty="0"/>
              <a:t>Reporting cycle/placement of report: </a:t>
            </a:r>
            <a:r>
              <a:rPr lang="en-GB" sz="1600" dirty="0"/>
              <a:t>There will be no delay between the publication of the accounts and non-financial information since this will not be helpful in giving shareholders a holistic picture of the business.  Relevant information must remain within the annual report. </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b="1" dirty="0"/>
              <a:t>Integration with scope of existing UK requirements: </a:t>
            </a:r>
            <a:r>
              <a:rPr lang="en-GB" sz="1600" dirty="0"/>
              <a:t>Companies that fall within the scope of the Directive must report using the requirements laid out in the Directive.  However companies outside the scope of the Directive will continue to be required to comply with the current UK requirements (an option was given to remove reporting requirements altogether from companies outside directive’s scope). Companies at the margin can voluntarily use the EU framework. </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b="1" dirty="0"/>
              <a:t>Third-party verification: </a:t>
            </a:r>
            <a:r>
              <a:rPr lang="en-GB" sz="1600" dirty="0"/>
              <a:t>Government will not make verification a mandatory requirement but companies may voluntarily seek independent verification if they wish.</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b="1" dirty="0"/>
              <a:t>Gender reporting: </a:t>
            </a:r>
            <a:r>
              <a:rPr lang="en-GB" sz="1600" dirty="0"/>
              <a:t>UK Government continuing to explore these options with business and other stakeholders to consider how best the definition of senior manager in the gender reporting requirement could be improved.</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b="1" dirty="0"/>
              <a:t>Other regulatory reforms</a:t>
            </a:r>
            <a:r>
              <a:rPr lang="en-GB" sz="1600" dirty="0"/>
              <a:t>: UK Government will not at this time repeal any additional reporting requirements that fall out of scope of the EU Directive.</a:t>
            </a:r>
          </a:p>
          <a:p>
            <a:pPr marL="285750" indent="-285750" algn="just">
              <a:buFont typeface="Arial" panose="020B0604020202020204" pitchFamily="34" charset="0"/>
              <a:buChar char="•"/>
            </a:pPr>
            <a:endParaRPr lang="en-GB" sz="1600" dirty="0"/>
          </a:p>
          <a:p>
            <a:pPr marL="285750" indent="-285750" algn="just">
              <a:buFont typeface="Arial" panose="020B0604020202020204" pitchFamily="34" charset="0"/>
              <a:buChar char="•"/>
            </a:pPr>
            <a:r>
              <a:rPr lang="en-GB" sz="1600" dirty="0"/>
              <a:t>Legislation went live as of 1</a:t>
            </a:r>
            <a:r>
              <a:rPr lang="en-GB" sz="1600" baseline="30000" dirty="0"/>
              <a:t>st</a:t>
            </a:r>
            <a:r>
              <a:rPr lang="en-GB" sz="1600" dirty="0"/>
              <a:t> January 2017. </a:t>
            </a:r>
          </a:p>
          <a:p>
            <a:pPr algn="just"/>
            <a:endParaRPr lang="en-GB" sz="1050" dirty="0">
              <a:solidFill>
                <a:srgbClr val="70AC2E"/>
              </a:solidFill>
            </a:endParaRPr>
          </a:p>
        </p:txBody>
      </p:sp>
    </p:spTree>
    <p:extLst>
      <p:ext uri="{BB962C8B-B14F-4D97-AF65-F5344CB8AC3E}">
        <p14:creationId xmlns:p14="http://schemas.microsoft.com/office/powerpoint/2010/main" val="378578242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0" y="1012877"/>
            <a:ext cx="1219200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rucostLogo.jpg"/>
          <p:cNvPicPr>
            <a:picLocks noChangeAspect="1"/>
          </p:cNvPicPr>
          <p:nvPr/>
        </p:nvPicPr>
        <p:blipFill>
          <a:blip r:embed="rId3" cstate="print"/>
          <a:stretch>
            <a:fillRect/>
          </a:stretch>
        </p:blipFill>
        <p:spPr>
          <a:xfrm>
            <a:off x="11121369" y="163949"/>
            <a:ext cx="673806" cy="673806"/>
          </a:xfrm>
          <a:prstGeom prst="rect">
            <a:avLst/>
          </a:prstGeom>
        </p:spPr>
      </p:pic>
      <p:sp>
        <p:nvSpPr>
          <p:cNvPr id="17" name="Footer Placeholder 2"/>
          <p:cNvSpPr>
            <a:spLocks noGrp="1"/>
          </p:cNvSpPr>
          <p:nvPr>
            <p:ph type="ftr" sz="quarter" idx="11"/>
          </p:nvPr>
        </p:nvSpPr>
        <p:spPr>
          <a:xfrm>
            <a:off x="4038600" y="6356350"/>
            <a:ext cx="4114800" cy="365125"/>
          </a:xfrm>
        </p:spPr>
        <p:txBody>
          <a:bodyPr/>
          <a:lstStyle/>
          <a:p>
            <a:r>
              <a:rPr lang="en-GB" dirty="0"/>
              <a:t>Confidential 2016 Trucost</a:t>
            </a:r>
          </a:p>
        </p:txBody>
      </p:sp>
      <p:sp>
        <p:nvSpPr>
          <p:cNvPr id="2" name="Rectangle 1"/>
          <p:cNvSpPr/>
          <p:nvPr/>
        </p:nvSpPr>
        <p:spPr>
          <a:xfrm>
            <a:off x="1029529" y="1188000"/>
            <a:ext cx="10132942" cy="2970044"/>
          </a:xfrm>
          <a:prstGeom prst="rect">
            <a:avLst/>
          </a:prstGeom>
        </p:spPr>
        <p:txBody>
          <a:bodyPr wrap="square">
            <a:spAutoFit/>
          </a:bodyPr>
          <a:lstStyle/>
          <a:p>
            <a:pPr algn="ctr"/>
            <a:endParaRPr lang="en-GB" sz="11500" dirty="0"/>
          </a:p>
          <a:p>
            <a:pPr algn="ctr"/>
            <a:r>
              <a:rPr lang="en-GB" sz="7200" dirty="0"/>
              <a:t>Q&amp;A</a:t>
            </a:r>
          </a:p>
        </p:txBody>
      </p:sp>
    </p:spTree>
    <p:extLst>
      <p:ext uri="{BB962C8B-B14F-4D97-AF65-F5344CB8AC3E}">
        <p14:creationId xmlns:p14="http://schemas.microsoft.com/office/powerpoint/2010/main" val="2227616691"/>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TotalTime>
  <Words>790</Words>
  <Application>Microsoft Office PowerPoint</Application>
  <PresentationFormat>Widescreen</PresentationFormat>
  <Paragraphs>70</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NON FINANCIAL REPORTING: DEVELOPMENTS IN THE UK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LINKING NATURAL CAPITAL TO BUSINESS RISK &amp; OPPORTUNITY</dc:title>
  <dc:creator>Tom Barnett</dc:creator>
  <cp:lastModifiedBy>Windows User</cp:lastModifiedBy>
  <cp:revision>21</cp:revision>
  <cp:lastPrinted>2016-07-07T13:20:58Z</cp:lastPrinted>
  <dcterms:created xsi:type="dcterms:W3CDTF">2016-07-07T12:30:21Z</dcterms:created>
  <dcterms:modified xsi:type="dcterms:W3CDTF">2017-02-14T09:12:32Z</dcterms:modified>
</cp:coreProperties>
</file>