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9" r:id="rId1"/>
  </p:sldMasterIdLst>
  <p:notesMasterIdLst>
    <p:notesMasterId r:id="rId10"/>
  </p:notesMasterIdLst>
  <p:handoutMasterIdLst>
    <p:handoutMasterId r:id="rId11"/>
  </p:handoutMasterIdLst>
  <p:sldIdLst>
    <p:sldId id="299" r:id="rId2"/>
    <p:sldId id="300" r:id="rId3"/>
    <p:sldId id="302" r:id="rId4"/>
    <p:sldId id="305" r:id="rId5"/>
    <p:sldId id="303" r:id="rId6"/>
    <p:sldId id="310" r:id="rId7"/>
    <p:sldId id="306" r:id="rId8"/>
    <p:sldId id="309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3" autoAdjust="0"/>
    <p:restoredTop sz="88525" autoAdjust="0"/>
  </p:normalViewPr>
  <p:slideViewPr>
    <p:cSldViewPr>
      <p:cViewPr varScale="1">
        <p:scale>
          <a:sx n="103" d="100"/>
          <a:sy n="103" d="100"/>
        </p:scale>
        <p:origin x="1500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FA937F-63D8-4B2B-8C23-EBD465DDFE2F}" type="datetimeFigureOut">
              <a:rPr lang="en-GB"/>
              <a:pPr>
                <a:defRPr/>
              </a:pPr>
              <a:t>14/02/2017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5786888-DB46-4830-9B40-4EA9ABA7B5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627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4100B0-0733-4588-9FE2-3F0281B04896}" type="datetimeFigureOut">
              <a:rPr lang="en-GB"/>
              <a:pPr>
                <a:defRPr/>
              </a:pPr>
              <a:t>14/02/2017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64E2AA-4844-4539-862D-BB5CD0BE77E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37585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026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/>
              <a:t>(Global Reporting Initiative, UN Global Compact, International Integrated Reporting Council and CDP)</a:t>
            </a:r>
            <a:endParaRPr lang="en-GB" sz="17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7139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700" dirty="0">
                <a:ea typeface="Calibri" panose="020F0502020204030204" pitchFamily="34" charset="0"/>
              </a:rPr>
              <a:t>(on financial year 2017)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7255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564E2AA-4844-4539-862D-BB5CD0BE77E0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085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this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9437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179512" y="0"/>
            <a:ext cx="7632848" cy="1340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7344816" cy="42484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6619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611560" y="1772816"/>
            <a:ext cx="373146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1560" y="2412578"/>
            <a:ext cx="373146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2886" y="1772816"/>
            <a:ext cx="3732934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4652886" y="2412578"/>
            <a:ext cx="3732934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179512" y="0"/>
            <a:ext cx="7632848" cy="134076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50000"/>
                  </a:schemeClr>
                </a:solidFill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4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Box 6"/>
          <p:cNvSpPr txBox="1">
            <a:spLocks noChangeArrowheads="1"/>
          </p:cNvSpPr>
          <p:nvPr/>
        </p:nvSpPr>
        <p:spPr bwMode="auto">
          <a:xfrm>
            <a:off x="7235701" y="6504929"/>
            <a:ext cx="17287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1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ABIS </a:t>
            </a:r>
            <a:r>
              <a:rPr lang="en-GB" altLang="en-US" sz="1100" i="1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lang="en-GB" altLang="en-US" sz="1100" dirty="0">
                <a:solidFill>
                  <a:srgbClr val="BFBF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1196752"/>
            <a:ext cx="6444207" cy="144016"/>
          </a:xfrm>
          <a:prstGeom prst="rect">
            <a:avLst/>
          </a:prstGeom>
          <a:solidFill>
            <a:srgbClr val="DA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017" y="116632"/>
            <a:ext cx="225069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6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3" r:id="rId2"/>
    <p:sldLayoutId id="2147483772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203848"/>
            <a:ext cx="9180512" cy="107291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512" y="4797152"/>
            <a:ext cx="9180512" cy="206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5616" y="5229200"/>
            <a:ext cx="7344816" cy="1217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Non Financial Reporting: </a:t>
            </a:r>
          </a:p>
          <a:p>
            <a:pPr algn="r">
              <a:lnSpc>
                <a:spcPct val="120000"/>
              </a:lnSpc>
            </a:pPr>
            <a:r>
              <a:rPr lang="en-US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Current Developments at EU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362039"/>
            <a:ext cx="734481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Zagreb, 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30</a:t>
            </a:r>
            <a:r>
              <a:rPr lang="en-US" sz="1600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January 2017</a:t>
            </a:r>
          </a:p>
          <a:p>
            <a:pPr algn="r"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Hi4CSR Learning Activity</a:t>
            </a:r>
          </a:p>
        </p:txBody>
      </p:sp>
    </p:spTree>
    <p:extLst>
      <p:ext uri="{BB962C8B-B14F-4D97-AF65-F5344CB8AC3E}">
        <p14:creationId xmlns:p14="http://schemas.microsoft.com/office/powerpoint/2010/main" val="329144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453336"/>
            <a:ext cx="2133600" cy="365125"/>
          </a:xfrm>
        </p:spPr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7344816" cy="424847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GB" b="1" dirty="0"/>
              <a:t>The Context: </a:t>
            </a:r>
            <a:r>
              <a:rPr lang="en-US" b="1" dirty="0"/>
              <a:t>European Commission Strategy on CSR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Non-Financial Reporting: Legislative Framework</a:t>
            </a:r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r>
              <a:rPr lang="en-US" b="1" dirty="0"/>
              <a:t>Non-Financial Reporting Directive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r>
              <a:rPr lang="en-US" b="1" dirty="0"/>
              <a:t>What’s new?</a:t>
            </a:r>
          </a:p>
          <a:p>
            <a:pPr>
              <a:buFont typeface="+mj-lt"/>
              <a:buAutoNum type="arabicPeriod"/>
            </a:pPr>
            <a:endParaRPr lang="en-US" b="1" dirty="0"/>
          </a:p>
          <a:p>
            <a:pPr>
              <a:buFont typeface="+mj-lt"/>
              <a:buAutoNum type="arabicPeriod"/>
            </a:pPr>
            <a:endParaRPr lang="en-GB" b="1" dirty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04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1. European Commission Strategy on CSR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7992888" cy="4824536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b="1" dirty="0"/>
              <a:t>EU Commission definition of CSR </a:t>
            </a:r>
          </a:p>
          <a:p>
            <a:pPr marL="0" indent="0">
              <a:buNone/>
            </a:pPr>
            <a:r>
              <a:rPr lang="en-US" dirty="0"/>
              <a:t>      “…the responsibility of enterprises for their impact on society…”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      </a:t>
            </a:r>
            <a:endParaRPr lang="en-GB" dirty="0"/>
          </a:p>
          <a:p>
            <a:r>
              <a:rPr lang="en-US" b="1" dirty="0"/>
              <a:t>Why is CSR important?</a:t>
            </a:r>
          </a:p>
          <a:p>
            <a:pPr lvl="1"/>
            <a:r>
              <a:rPr lang="en-US" dirty="0"/>
              <a:t>In the interest of enterprises </a:t>
            </a:r>
          </a:p>
          <a:p>
            <a:pPr lvl="1"/>
            <a:r>
              <a:rPr lang="en-US" dirty="0"/>
              <a:t>In the interest of the EU economy</a:t>
            </a:r>
          </a:p>
          <a:p>
            <a:pPr lvl="1"/>
            <a:r>
              <a:rPr lang="en-US" dirty="0"/>
              <a:t>In the interests of society</a:t>
            </a:r>
          </a:p>
          <a:p>
            <a:endParaRPr lang="en-GB" dirty="0"/>
          </a:p>
          <a:p>
            <a:r>
              <a:rPr lang="en-US" b="1" dirty="0"/>
              <a:t>European Commission Strategy on CSR</a:t>
            </a:r>
          </a:p>
          <a:p>
            <a:pPr lvl="1"/>
            <a:r>
              <a:rPr lang="en-US" dirty="0"/>
              <a:t>Enhancing visibility and disseminating good practices</a:t>
            </a:r>
          </a:p>
          <a:p>
            <a:pPr lvl="1"/>
            <a:r>
              <a:rPr lang="en-US" dirty="0"/>
              <a:t>Improving and tracking levels of trust in business</a:t>
            </a:r>
          </a:p>
          <a:p>
            <a:pPr lvl="1"/>
            <a:r>
              <a:rPr lang="en-US" dirty="0"/>
              <a:t>Improving self and co-regulation processes</a:t>
            </a:r>
          </a:p>
          <a:p>
            <a:pPr lvl="1"/>
            <a:r>
              <a:rPr lang="en-US" dirty="0"/>
              <a:t>Enhancing market rewards for CSR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Improving company disclosure of social and environmental information</a:t>
            </a:r>
          </a:p>
          <a:p>
            <a:pPr lvl="1"/>
            <a:r>
              <a:rPr lang="en-US" dirty="0"/>
              <a:t>Further integrating CSR into education, training, and research</a:t>
            </a:r>
          </a:p>
          <a:p>
            <a:pPr lvl="1"/>
            <a:r>
              <a:rPr lang="en-US" dirty="0"/>
              <a:t>Emphasizing the importance of national and sub-national policies</a:t>
            </a:r>
          </a:p>
          <a:p>
            <a:pPr lvl="1"/>
            <a:r>
              <a:rPr lang="en-US" dirty="0"/>
              <a:t>Better aligning European and global approaches to CSR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259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2. Non-Financial Reporting: </a:t>
            </a:r>
          </a:p>
          <a:p>
            <a:r>
              <a:rPr lang="en-US" dirty="0"/>
              <a:t>    Legislative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72816"/>
            <a:ext cx="7863840" cy="4248472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US" b="1" dirty="0"/>
              <a:t>Directive 2014/95/EU </a:t>
            </a:r>
            <a:r>
              <a:rPr lang="en-US" dirty="0"/>
              <a:t>on</a:t>
            </a:r>
            <a:r>
              <a:rPr lang="en-US" b="1" dirty="0"/>
              <a:t> </a:t>
            </a:r>
            <a:r>
              <a:rPr lang="en-US" dirty="0"/>
              <a:t>disclosure of non-financial and diversity information by large companies and groups (Non-Financial Reporting Directive)</a:t>
            </a:r>
          </a:p>
          <a:p>
            <a:pPr lvl="1"/>
            <a:r>
              <a:rPr lang="en-US" sz="1600" dirty="0"/>
              <a:t>published in the Official Journal of the EU on 15 November 2014</a:t>
            </a:r>
          </a:p>
          <a:p>
            <a:pPr lvl="1"/>
            <a:r>
              <a:rPr lang="en-US" sz="1600" dirty="0"/>
              <a:t>EU Member States to transpose the rules into national legislation by 6 December 2016</a:t>
            </a:r>
          </a:p>
          <a:p>
            <a:pPr marL="457200" lvl="1" indent="0">
              <a:buNone/>
            </a:pPr>
            <a:endParaRPr lang="en-GB" sz="1600" dirty="0"/>
          </a:p>
          <a:p>
            <a:r>
              <a:rPr lang="en-US" dirty="0"/>
              <a:t>…amending </a:t>
            </a:r>
            <a:r>
              <a:rPr lang="en-US" b="1" dirty="0"/>
              <a:t>Directive 2013/34/EU </a:t>
            </a:r>
            <a:r>
              <a:rPr lang="en-US" dirty="0"/>
              <a:t>on the annual financial statements, consolidated financial statements and related reports of certain types of undertakings (Accounting Directive)</a:t>
            </a:r>
          </a:p>
          <a:p>
            <a:endParaRPr lang="en-US" dirty="0"/>
          </a:p>
          <a:p>
            <a:r>
              <a:rPr lang="en-US" dirty="0"/>
              <a:t>…amending </a:t>
            </a:r>
            <a:r>
              <a:rPr lang="en-US" b="1" dirty="0"/>
              <a:t>Directive 2006/43/EC </a:t>
            </a:r>
            <a:r>
              <a:rPr lang="en-US" dirty="0"/>
              <a:t>on statutory audits of annual accounts and consolidated accounts</a:t>
            </a:r>
          </a:p>
          <a:p>
            <a:endParaRPr lang="en-US" b="1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85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dirty="0"/>
              <a:t> 3. </a:t>
            </a:r>
            <a:r>
              <a:rPr lang="en-US" dirty="0"/>
              <a:t>Non-Financial Reporting Directive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7920880" cy="4752528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US" b="1" dirty="0"/>
              <a:t>Who?</a:t>
            </a:r>
            <a:r>
              <a:rPr lang="en-US" dirty="0"/>
              <a:t> Large company with more than 500 employees and that</a:t>
            </a:r>
          </a:p>
          <a:p>
            <a:pPr lvl="1"/>
            <a:r>
              <a:rPr lang="en-US" dirty="0"/>
              <a:t>issues transferable securities admitted to trading on a regulated market in the EU;</a:t>
            </a:r>
          </a:p>
          <a:p>
            <a:pPr lvl="1"/>
            <a:r>
              <a:rPr lang="en-US" dirty="0"/>
              <a:t>is a credit institution</a:t>
            </a:r>
          </a:p>
          <a:p>
            <a:pPr lvl="1"/>
            <a:r>
              <a:rPr lang="en-US" dirty="0"/>
              <a:t>is an insurance undertaking</a:t>
            </a:r>
          </a:p>
          <a:p>
            <a:pPr lvl="1"/>
            <a:r>
              <a:rPr lang="en-US" dirty="0"/>
              <a:t>is designated by a Member State as a public interest entity </a:t>
            </a:r>
          </a:p>
          <a:p>
            <a:pPr lvl="1"/>
            <a:r>
              <a:rPr lang="en-US" dirty="0"/>
              <a:t>has a balance sheet total of at least EUR20 </a:t>
            </a:r>
            <a:r>
              <a:rPr lang="en-US" dirty="0" err="1"/>
              <a:t>mln</a:t>
            </a:r>
            <a:r>
              <a:rPr lang="en-US" dirty="0"/>
              <a:t> or a net turnover of at least EUR40 </a:t>
            </a:r>
            <a:r>
              <a:rPr lang="en-US" dirty="0" err="1"/>
              <a:t>mln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What? </a:t>
            </a:r>
            <a:r>
              <a:rPr lang="en-US" dirty="0"/>
              <a:t>Information covering at least</a:t>
            </a:r>
          </a:p>
          <a:p>
            <a:pPr lvl="1"/>
            <a:r>
              <a:rPr lang="en-US" dirty="0"/>
              <a:t>environmental, social and employee matters,</a:t>
            </a:r>
          </a:p>
          <a:p>
            <a:pPr lvl="1"/>
            <a:r>
              <a:rPr lang="en-US" dirty="0"/>
              <a:t>respect for human rights,</a:t>
            </a:r>
          </a:p>
          <a:p>
            <a:pPr lvl="1"/>
            <a:r>
              <a:rPr lang="en-US" dirty="0"/>
              <a:t>anticorruption and bribery issues</a:t>
            </a:r>
          </a:p>
          <a:p>
            <a:pPr lvl="1"/>
            <a:r>
              <a:rPr lang="en-US" dirty="0"/>
              <a:t>diversity in the company’s board of directors</a:t>
            </a:r>
          </a:p>
          <a:p>
            <a:pPr lvl="2"/>
            <a:endParaRPr lang="en-US" b="1" dirty="0"/>
          </a:p>
          <a:p>
            <a:r>
              <a:rPr lang="en-US" b="1" dirty="0"/>
              <a:t>Why?</a:t>
            </a:r>
          </a:p>
          <a:p>
            <a:pPr lvl="1"/>
            <a:r>
              <a:rPr lang="en-US" dirty="0"/>
              <a:t>To improve the quality of non-financial reporting across the EU</a:t>
            </a:r>
          </a:p>
          <a:p>
            <a:pPr lvl="1"/>
            <a:r>
              <a:rPr lang="en-US" dirty="0"/>
              <a:t>To allow greater comparability</a:t>
            </a:r>
          </a:p>
          <a:p>
            <a:pPr lvl="1"/>
            <a:r>
              <a:rPr lang="en-US" dirty="0"/>
              <a:t>To attract inward investment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100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4. 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7955280" cy="4680520"/>
          </a:xfrm>
        </p:spPr>
        <p:txBody>
          <a:bodyPr>
            <a:normAutofit/>
          </a:bodyPr>
          <a:lstStyle/>
          <a:p>
            <a:pPr lvl="0">
              <a:buFont typeface="+mj-lt"/>
              <a:buAutoNum type="arabicParenR"/>
            </a:pPr>
            <a:r>
              <a:rPr lang="en-US" b="1" dirty="0"/>
              <a:t>Public consultation </a:t>
            </a:r>
            <a:r>
              <a:rPr lang="en-US" dirty="0"/>
              <a:t>on the non-binding guidelines for reporting on non-financial information by companies</a:t>
            </a:r>
          </a:p>
          <a:p>
            <a:pPr lvl="0">
              <a:buFont typeface="+mj-lt"/>
              <a:buAutoNum type="arabicParenR"/>
            </a:pPr>
            <a:endParaRPr lang="en-US" sz="1700" b="1" dirty="0"/>
          </a:p>
          <a:p>
            <a:pPr lvl="1"/>
            <a:r>
              <a:rPr lang="en-US" sz="1700" dirty="0"/>
              <a:t>Public consultation from 15 January to 15 April 2016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16 bilateral expert interviews, and two workshops with more than 80 stakeholders in September 2016</a:t>
            </a:r>
          </a:p>
          <a:p>
            <a:pPr lvl="1"/>
            <a:endParaRPr lang="en-US" sz="1700" dirty="0"/>
          </a:p>
          <a:p>
            <a:pPr lvl="1"/>
            <a:r>
              <a:rPr lang="en-US" sz="1700" dirty="0"/>
              <a:t>results and feedback statement published on 20 September 2016:</a:t>
            </a:r>
          </a:p>
          <a:p>
            <a:pPr lvl="2"/>
            <a:r>
              <a:rPr lang="en-US" sz="1700" dirty="0"/>
              <a:t>355 responses </a:t>
            </a:r>
          </a:p>
          <a:p>
            <a:pPr lvl="2"/>
            <a:r>
              <a:rPr lang="en-US" sz="1700" dirty="0"/>
              <a:t>Plurality of views </a:t>
            </a:r>
          </a:p>
          <a:p>
            <a:pPr lvl="2"/>
            <a:r>
              <a:rPr lang="en-US" sz="1700" dirty="0"/>
              <a:t>Companies and business </a:t>
            </a:r>
            <a:r>
              <a:rPr lang="en-US" sz="1700" dirty="0" err="1"/>
              <a:t>organisations</a:t>
            </a:r>
            <a:r>
              <a:rPr lang="en-US" sz="1700" dirty="0"/>
              <a:t> consider that the guidelines should be oriented towards </a:t>
            </a:r>
            <a:r>
              <a:rPr lang="en-US" sz="1700" b="1" i="1" dirty="0"/>
              <a:t>general principles</a:t>
            </a:r>
            <a:r>
              <a:rPr lang="en-US" sz="1700" dirty="0"/>
              <a:t>, providing </a:t>
            </a:r>
            <a:r>
              <a:rPr lang="en-US" sz="1700" b="1" i="1" dirty="0"/>
              <a:t>flexibility</a:t>
            </a:r>
            <a:r>
              <a:rPr lang="en-US" sz="1700" dirty="0"/>
              <a:t> to companies to exercise judgement, and making</a:t>
            </a:r>
            <a:r>
              <a:rPr lang="en-US" sz="1700" i="1" dirty="0"/>
              <a:t> </a:t>
            </a:r>
            <a:r>
              <a:rPr lang="en-US" sz="1700" b="1" i="1" dirty="0"/>
              <a:t>reference to other frameworks </a:t>
            </a:r>
            <a:endParaRPr lang="en-GB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903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4. What’s new?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700808"/>
            <a:ext cx="7955280" cy="4608512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arenR" startAt="2"/>
            </a:pPr>
            <a:r>
              <a:rPr lang="en-US" dirty="0"/>
              <a:t>EU Commission working on </a:t>
            </a:r>
            <a:r>
              <a:rPr lang="en-US" b="1" dirty="0"/>
              <a:t>non-binding guidelines </a:t>
            </a:r>
            <a:r>
              <a:rPr lang="en-US" dirty="0"/>
              <a:t>on methodology for reporting non-financial information</a:t>
            </a:r>
          </a:p>
          <a:p>
            <a:pPr marL="85725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700" dirty="0"/>
              <a:t>the Directive required the Commission to prepare the guidelines by 6 December 2016</a:t>
            </a:r>
          </a:p>
          <a:p>
            <a:pPr marL="85725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700" dirty="0"/>
              <a:t>Planning adjusted to include the work of industry-led Task Force on climate-related financial disclosures by the Financial Stability Board </a:t>
            </a:r>
          </a:p>
          <a:p>
            <a:pPr marL="85725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700" dirty="0">
                <a:ea typeface="Calibri" panose="020F0502020204030204" pitchFamily="34" charset="0"/>
              </a:rPr>
              <a:t>“Non-binding guidelines” will be published in Spring 2017</a:t>
            </a:r>
          </a:p>
          <a:p>
            <a:pPr marL="85725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700" dirty="0">
                <a:ea typeface="Calibri" panose="020F0502020204030204" pitchFamily="34" charset="0"/>
              </a:rPr>
              <a:t>Transposition workshops to assist national authorities</a:t>
            </a:r>
          </a:p>
          <a:p>
            <a:endParaRPr lang="en-GB" sz="1600" b="1" dirty="0"/>
          </a:p>
          <a:p>
            <a:pPr lvl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Font typeface="+mj-lt"/>
              <a:buAutoNum type="arabicParenR" startAt="3"/>
            </a:pPr>
            <a:r>
              <a:rPr lang="en-US" dirty="0">
                <a:solidFill>
                  <a:srgbClr val="FF0000"/>
                </a:solidFill>
              </a:rPr>
              <a:t>It’s live!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  <a:p>
            <a:pPr marL="85725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700" dirty="0">
                <a:ea typeface="Calibri" panose="020F0502020204030204" pitchFamily="34" charset="0"/>
              </a:rPr>
              <a:t>The Directive applies to all Member States from 1 January 2017</a:t>
            </a:r>
          </a:p>
          <a:p>
            <a:pPr marL="857250" lvl="1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</a:pPr>
            <a:r>
              <a:rPr lang="en-US" sz="1700" dirty="0">
                <a:ea typeface="Calibri" panose="020F0502020204030204" pitchFamily="34" charset="0"/>
              </a:rPr>
              <a:t>First reports are to be published in 2018</a:t>
            </a:r>
            <a:endParaRPr lang="en-US" sz="1400" dirty="0"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lvl="1" indent="0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endParaRPr lang="en-US" sz="1400" dirty="0"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400" dirty="0">
              <a:latin typeface="Helvetica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383EC-83E6-4603-A2D8-0AA0C746FF10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77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1556792"/>
            <a:ext cx="792088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dirty="0"/>
          </a:p>
          <a:p>
            <a:pPr marL="0" indent="0" algn="ctr">
              <a:buNone/>
            </a:pPr>
            <a:r>
              <a:rPr lang="en-GB" sz="2800" b="1" dirty="0"/>
              <a:t>Thank you for your attention! </a:t>
            </a:r>
            <a:r>
              <a:rPr lang="en-GB" b="1" dirty="0"/>
              <a:t/>
            </a:r>
            <a:br>
              <a:rPr lang="en-GB" b="1" dirty="0"/>
            </a:br>
            <a:endParaRPr lang="en-GB" b="1" dirty="0"/>
          </a:p>
          <a:p>
            <a:pPr marL="0" indent="0" algn="ctr">
              <a:buNone/>
            </a:pPr>
            <a:r>
              <a:rPr lang="en-GB" dirty="0"/>
              <a:t/>
            </a:r>
            <a:br>
              <a:rPr lang="en-GB" dirty="0"/>
            </a:br>
            <a:r>
              <a:rPr lang="en-US" altLang="en-US" dirty="0"/>
              <a:t>Karolina Sobczak</a:t>
            </a:r>
          </a:p>
          <a:p>
            <a:pPr marL="0" indent="0" algn="ctr">
              <a:buNone/>
            </a:pPr>
            <a:r>
              <a:rPr lang="en-US" altLang="en-US" dirty="0"/>
              <a:t>Projects Coordinator</a:t>
            </a:r>
          </a:p>
          <a:p>
            <a:pPr marL="0" indent="0" algn="ctr">
              <a:buNone/>
            </a:pPr>
            <a:r>
              <a:rPr lang="en-US" altLang="en-US" dirty="0"/>
              <a:t/>
            </a:r>
            <a:br>
              <a:rPr lang="en-US" altLang="en-US" dirty="0"/>
            </a:br>
            <a:r>
              <a:rPr lang="en-GB" sz="1600" dirty="0"/>
              <a:t/>
            </a:r>
            <a:br>
              <a:rPr lang="en-GB" sz="1600" dirty="0"/>
            </a:br>
            <a:endParaRPr lang="en-GB" sz="1600" dirty="0"/>
          </a:p>
        </p:txBody>
      </p:sp>
      <p:pic>
        <p:nvPicPr>
          <p:cNvPr id="5" name="Picture 2" descr="d:\Users\Uporabnik\Desktop\DPP\Erasmus + 2016\screen-shot-2016-09-26-at-104328_ma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4176464" cy="27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88783"/>
      </p:ext>
    </p:extLst>
  </p:cSld>
  <p:clrMapOvr>
    <a:masterClrMapping/>
  </p:clrMapOvr>
</p:sld>
</file>

<file path=ppt/theme/theme1.xml><?xml version="1.0" encoding="utf-8"?>
<a:theme xmlns:a="http://schemas.openxmlformats.org/drawingml/2006/main" name="ABIS Theme August 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BIS Theme August 2015" id="{AC5F0D9C-1E3B-46C0-B094-874CE0311D93}" vid="{477156AB-2D0F-4D04-A577-AD230AC60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3090</TotalTime>
  <Words>471</Words>
  <Application>Microsoft Office PowerPoint</Application>
  <PresentationFormat>On-screen Show (4:3)</PresentationFormat>
  <Paragraphs>128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 Unicode MS</vt:lpstr>
      <vt:lpstr>Arial</vt:lpstr>
      <vt:lpstr>Calibri</vt:lpstr>
      <vt:lpstr>Century Gothic</vt:lpstr>
      <vt:lpstr>Helvetica</vt:lpstr>
      <vt:lpstr>Times New Roman</vt:lpstr>
      <vt:lpstr>Wingdings</vt:lpstr>
      <vt:lpstr>ABIS Theme August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antonioscarafino</dc:creator>
  <cp:lastModifiedBy>Windows User</cp:lastModifiedBy>
  <cp:revision>210</cp:revision>
  <dcterms:created xsi:type="dcterms:W3CDTF">2011-05-27T13:59:51Z</dcterms:created>
  <dcterms:modified xsi:type="dcterms:W3CDTF">2017-02-14T09:11:41Z</dcterms:modified>
</cp:coreProperties>
</file>