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14"/>
  </p:notesMasterIdLst>
  <p:handoutMasterIdLst>
    <p:handoutMasterId r:id="rId15"/>
  </p:handoutMasterIdLst>
  <p:sldIdLst>
    <p:sldId id="299" r:id="rId2"/>
    <p:sldId id="300" r:id="rId3"/>
    <p:sldId id="302" r:id="rId4"/>
    <p:sldId id="303" r:id="rId5"/>
    <p:sldId id="311" r:id="rId6"/>
    <p:sldId id="317" r:id="rId7"/>
    <p:sldId id="318" r:id="rId8"/>
    <p:sldId id="313" r:id="rId9"/>
    <p:sldId id="310" r:id="rId10"/>
    <p:sldId id="314" r:id="rId11"/>
    <p:sldId id="315" r:id="rId12"/>
    <p:sldId id="316"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3" autoAdjust="0"/>
    <p:restoredTop sz="89894" autoAdjust="0"/>
  </p:normalViewPr>
  <p:slideViewPr>
    <p:cSldViewPr>
      <p:cViewPr varScale="1">
        <p:scale>
          <a:sx n="104" d="100"/>
          <a:sy n="104" d="100"/>
        </p:scale>
        <p:origin x="1470" y="156"/>
      </p:cViewPr>
      <p:guideLst>
        <p:guide orient="horz" pos="2160"/>
        <p:guide pos="2880"/>
      </p:guideLst>
    </p:cSldViewPr>
  </p:slideViewPr>
  <p:outlineViewPr>
    <p:cViewPr>
      <p:scale>
        <a:sx n="33" d="100"/>
        <a:sy n="33" d="100"/>
      </p:scale>
      <p:origin x="0" y="-27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0FA937F-63D8-4B2B-8C23-EBD465DDFE2F}" type="datetimeFigureOut">
              <a:rPr lang="en-GB"/>
              <a:pPr>
                <a:defRPr/>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786888-DB46-4830-9B40-4EA9ABA7B53E}" type="slidenum">
              <a:rPr lang="en-GB" altLang="en-US"/>
              <a:pPr>
                <a:defRPr/>
              </a:pPr>
              <a:t>‹#›</a:t>
            </a:fld>
            <a:endParaRPr lang="en-GB" altLang="en-US"/>
          </a:p>
        </p:txBody>
      </p:sp>
    </p:spTree>
    <p:extLst>
      <p:ext uri="{BB962C8B-B14F-4D97-AF65-F5344CB8AC3E}">
        <p14:creationId xmlns:p14="http://schemas.microsoft.com/office/powerpoint/2010/main" val="185627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4100B0-0733-4588-9FE2-3F0281B04896}" type="datetimeFigureOut">
              <a:rPr lang="en-GB"/>
              <a:pPr>
                <a:defRPr/>
              </a:pPr>
              <a:t>14/02/2017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64E2AA-4844-4539-862D-BB5CD0BE77E0}" type="slidenum">
              <a:rPr lang="en-GB" altLang="en-US"/>
              <a:pPr>
                <a:defRPr/>
              </a:pPr>
              <a:t>‹#›</a:t>
            </a:fld>
            <a:endParaRPr lang="en-GB" altLang="en-US"/>
          </a:p>
        </p:txBody>
      </p:sp>
    </p:spTree>
    <p:extLst>
      <p:ext uri="{BB962C8B-B14F-4D97-AF65-F5344CB8AC3E}">
        <p14:creationId xmlns:p14="http://schemas.microsoft.com/office/powerpoint/2010/main" val="27437585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c.europa.eu/environment/emas/index_e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europa.eu/environment/emas/index_en.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ndseurope.com/article/47764/commission-faces-backlash-over-ecolabel-uncertainty#ixzz4W24gI0w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eeb.org/index.cfm/library/eeb-beuc-letter-on-ecolabel-future/" TargetMode="External"/><Relationship Id="rId4" Type="http://schemas.openxmlformats.org/officeDocument/2006/relationships/hyperlink" Target="https://www.google.be/url?sa=t&amp;rct=j&amp;q=&amp;esrc=s&amp;source=newssearch&amp;cd=24&amp;cad=rja&amp;uact=8&amp;ved=0ahUKEwiuhaWV5MbRAhXKBBoKHaIEBDs4FBCpAgghKAAwAw&amp;url=http://www.endseurope.com/article/47527/eu-ecolabel-could-be-scrapped-leaked-doc-shows&amp;usg=AFQjCNFeLeeGPjxU2bMPbUK3T3Vqp547og&amp;sig2=TPTWxagUTDB41-5VTy-K-Q&amp;bvm=bv.144224172,d.d2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a:t>
            </a:fld>
            <a:endParaRPr lang="en-GB" altLang="en-US"/>
          </a:p>
        </p:txBody>
      </p:sp>
    </p:spTree>
    <p:extLst>
      <p:ext uri="{BB962C8B-B14F-4D97-AF65-F5344CB8AC3E}">
        <p14:creationId xmlns:p14="http://schemas.microsoft.com/office/powerpoint/2010/main" val="56026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12</a:t>
            </a:fld>
            <a:endParaRPr lang="en-GB" altLang="en-US"/>
          </a:p>
        </p:txBody>
      </p:sp>
    </p:spTree>
    <p:extLst>
      <p:ext uri="{BB962C8B-B14F-4D97-AF65-F5344CB8AC3E}">
        <p14:creationId xmlns:p14="http://schemas.microsoft.com/office/powerpoint/2010/main" val="333008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Ecolabel Index</a:t>
            </a:r>
            <a:r>
              <a:rPr lang="en-US" dirty="0"/>
              <a:t>, the global directory of ecolabels by </a:t>
            </a:r>
            <a:r>
              <a:rPr lang="en-US" b="1" dirty="0"/>
              <a:t>Big Room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3</a:t>
            </a:fld>
            <a:endParaRPr lang="en-GB" altLang="en-US"/>
          </a:p>
        </p:txBody>
      </p:sp>
    </p:spTree>
    <p:extLst>
      <p:ext uri="{BB962C8B-B14F-4D97-AF65-F5344CB8AC3E}">
        <p14:creationId xmlns:p14="http://schemas.microsoft.com/office/powerpoint/2010/main" val="297341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50000"/>
                  </a:schemeClr>
                </a:solidFill>
              </a:rPr>
              <a:t>as of the September 2016 reporting period.</a:t>
            </a:r>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5</a:t>
            </a:fld>
            <a:endParaRPr lang="en-GB" altLang="en-US"/>
          </a:p>
        </p:txBody>
      </p:sp>
    </p:spTree>
    <p:extLst>
      <p:ext uri="{BB962C8B-B14F-4D97-AF65-F5344CB8AC3E}">
        <p14:creationId xmlns:p14="http://schemas.microsoft.com/office/powerpoint/2010/main" val="12002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paints and varnishes”, “outdoor paints and varnishes”, “soaps, shampoos and hair conditioners”,</a:t>
            </a:r>
            <a:r>
              <a:rPr lang="en-US" baseline="0" dirty="0"/>
              <a:t> </a:t>
            </a:r>
            <a:r>
              <a:rPr lang="en-US" dirty="0"/>
              <a:t>which had a significant amount of awarded products</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6</a:t>
            </a:fld>
            <a:endParaRPr lang="en-GB" altLang="en-US"/>
          </a:p>
        </p:txBody>
      </p:sp>
    </p:spTree>
    <p:extLst>
      <p:ext uri="{BB962C8B-B14F-4D97-AF65-F5344CB8AC3E}">
        <p14:creationId xmlns:p14="http://schemas.microsoft.com/office/powerpoint/2010/main" val="201564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7</a:t>
            </a:fld>
            <a:endParaRPr lang="en-GB" altLang="en-US"/>
          </a:p>
        </p:txBody>
      </p:sp>
    </p:spTree>
    <p:extLst>
      <p:ext uri="{BB962C8B-B14F-4D97-AF65-F5344CB8AC3E}">
        <p14:creationId xmlns:p14="http://schemas.microsoft.com/office/powerpoint/2010/main" val="198543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8</a:t>
            </a:fld>
            <a:endParaRPr lang="en-GB" altLang="en-US"/>
          </a:p>
        </p:txBody>
      </p:sp>
    </p:spTree>
    <p:extLst>
      <p:ext uri="{BB962C8B-B14F-4D97-AF65-F5344CB8AC3E}">
        <p14:creationId xmlns:p14="http://schemas.microsoft.com/office/powerpoint/2010/main" val="226926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fitness check is to evaluate and assess the contribution to competitiveness, sustainable consumption and production. The Commissions Regulatory Fitness and Performance </a:t>
            </a:r>
            <a:r>
              <a:rPr lang="en-US" dirty="0" err="1"/>
              <a:t>Programme</a:t>
            </a:r>
            <a:r>
              <a:rPr lang="en-US" dirty="0"/>
              <a:t> (REFIT) aims to assess the effectiveness, efficiency, coherence, relevance and EU added value of specific parts of the EU acquis. </a:t>
            </a:r>
            <a:r>
              <a:rPr lang="en-US" b="1" dirty="0"/>
              <a:t>The EU Ecolabel and</a:t>
            </a:r>
            <a:r>
              <a:rPr lang="en-US" dirty="0"/>
              <a:t> </a:t>
            </a:r>
            <a:r>
              <a:rPr lang="en-US" b="1" u="sng" dirty="0">
                <a:hlinkClick r:id="rId3"/>
              </a:rPr>
              <a:t>EMAS</a:t>
            </a:r>
            <a:r>
              <a:rPr lang="en-US" dirty="0"/>
              <a:t> </a:t>
            </a:r>
            <a:r>
              <a:rPr lang="en-US" b="1" dirty="0"/>
              <a:t>Regulations have been selected to be part of this exercise</a:t>
            </a:r>
            <a:r>
              <a:rPr lang="en-US" dirty="0"/>
              <a:t>. The results are expected by the end of 2016.</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9</a:t>
            </a:fld>
            <a:endParaRPr lang="en-GB" altLang="en-US"/>
          </a:p>
        </p:txBody>
      </p:sp>
    </p:spTree>
    <p:extLst>
      <p:ext uri="{BB962C8B-B14F-4D97-AF65-F5344CB8AC3E}">
        <p14:creationId xmlns:p14="http://schemas.microsoft.com/office/powerpoint/2010/main" val="315076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Commissions Regulatory Fitness and Performance </a:t>
            </a:r>
            <a:r>
              <a:rPr lang="en-US" dirty="0" err="1"/>
              <a:t>Programme</a:t>
            </a:r>
            <a:r>
              <a:rPr lang="en-US" dirty="0"/>
              <a:t> (REFIT) aims to assess the effectiveness, efficiency, coherence, relevance and EU added value of specific parts of the EU acquis. </a:t>
            </a:r>
            <a:r>
              <a:rPr lang="en-US" b="1" dirty="0"/>
              <a:t>The EU Ecolabel and</a:t>
            </a:r>
            <a:r>
              <a:rPr lang="en-US" dirty="0"/>
              <a:t> </a:t>
            </a:r>
            <a:r>
              <a:rPr lang="en-US" b="1" u="sng" dirty="0">
                <a:hlinkClick r:id="rId3"/>
              </a:rPr>
              <a:t>EMAS</a:t>
            </a:r>
            <a:r>
              <a:rPr lang="en-US" dirty="0"/>
              <a:t> </a:t>
            </a:r>
            <a:r>
              <a:rPr lang="en-US" b="1" dirty="0"/>
              <a:t>Regulations have been selected to be part of this exercise</a:t>
            </a:r>
            <a:r>
              <a:rPr lang="en-US" dirty="0"/>
              <a:t>. The results are expected by the end of 2016.</a:t>
            </a:r>
          </a:p>
          <a:p>
            <a:r>
              <a:rPr lang="en-US" dirty="0"/>
              <a:t>In order to </a:t>
            </a:r>
            <a:r>
              <a:rPr lang="en-US" dirty="0" err="1"/>
              <a:t>harmonise</a:t>
            </a:r>
            <a:r>
              <a:rPr lang="en-US" dirty="0"/>
              <a:t> the criteria development and implementation, tasks forces are being established to tackle cross–cutting issues and develop common guidance applicable for all product groups. After a consultation with the members of the EUEB and interested stakeholders, a number of cross cutting issues have been identified in June 2015 as of particular interest for the years 2016-2018. A call for interest has been issued to EUEB Members in June 2015 to participate to the corresponding task forces</a:t>
            </a:r>
          </a:p>
          <a:p>
            <a:pPr lvl="1"/>
            <a:r>
              <a:rPr lang="en-US" dirty="0"/>
              <a:t>Chemicals Task Force (work started in March 2016, initial options and proposals for discussion planned for November 2016 and final proposals for April 2017) • Strategic Task Force on EU Ecolabel uptake (work started in February 2016, first results planned for May 2016) The work of the Energy Task Force is planned to start in 2017, in order to match the timing of the Task Force's results with the timing of possible revision of the EU Ecolabel criteria for relevant product groups. In addition, a Task Force on the promotion of EU Ecolabel Tourism Accommodation Services will begin its work under the lead of AFNOR, France. </a:t>
            </a:r>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10</a:t>
            </a:fld>
            <a:endParaRPr lang="en-GB" altLang="en-US"/>
          </a:p>
        </p:txBody>
      </p:sp>
    </p:spTree>
    <p:extLst>
      <p:ext uri="{BB962C8B-B14F-4D97-AF65-F5344CB8AC3E}">
        <p14:creationId xmlns:p14="http://schemas.microsoft.com/office/powerpoint/2010/main" val="28725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b="1" dirty="0"/>
              <a:t>Commission faces backlash over Ecolabel uncertainty</a:t>
            </a:r>
          </a:p>
          <a:p>
            <a:pPr lvl="1"/>
            <a:r>
              <a:rPr lang="en-US" dirty="0"/>
              <a:t>Member states are considering action to support the voluntary EU Ecolabel scheme after leaked documents revealed that the European Commission may scrap it, ENDS has learned</a:t>
            </a:r>
          </a:p>
          <a:p>
            <a:pPr lvl="1"/>
            <a:r>
              <a:rPr lang="en-US" u="sng" dirty="0">
                <a:hlinkClick r:id="rId3"/>
              </a:rPr>
              <a:t>ENDS Europe | Commission faces backlash over Ecolabel uncertainty</a:t>
            </a:r>
            <a:r>
              <a:rPr lang="en-US" dirty="0"/>
              <a:t>  </a:t>
            </a:r>
            <a:r>
              <a:rPr lang="en-US" sz="1200" b="0" i="0" kern="1200" dirty="0">
                <a:solidFill>
                  <a:schemeClr val="tx1"/>
                </a:solidFill>
                <a:effectLst/>
                <a:latin typeface="+mn-lt"/>
                <a:ea typeface="+mn-ea"/>
                <a:cs typeface="+mn-cs"/>
              </a:rPr>
              <a:t>Europe's environmental news and information service</a:t>
            </a:r>
            <a:endParaRPr lang="en-US" dirty="0"/>
          </a:p>
          <a:p>
            <a:pPr lvl="1"/>
            <a:r>
              <a:rPr lang="en-US" b="1" dirty="0">
                <a:hlinkClick r:id="rId4"/>
              </a:rPr>
              <a:t>EU Ecolabel</a:t>
            </a:r>
            <a:r>
              <a:rPr lang="en-US" dirty="0">
                <a:hlinkClick r:id="rId4"/>
              </a:rPr>
              <a:t> </a:t>
            </a:r>
            <a:r>
              <a:rPr lang="en-US" u="sng" dirty="0">
                <a:hlinkClick r:id="rId4"/>
              </a:rPr>
              <a:t>could be scrapped, leaked doc shows</a:t>
            </a:r>
            <a:endParaRPr lang="en-US" dirty="0"/>
          </a:p>
          <a:p>
            <a:pPr lvl="1"/>
            <a:r>
              <a:rPr lang="en-US" dirty="0"/>
              <a:t>ENDS Europe (subscription)-02 Nov 2016</a:t>
            </a:r>
          </a:p>
          <a:p>
            <a:pPr lvl="1"/>
            <a:r>
              <a:rPr lang="en-US" u="sng" dirty="0">
                <a:hlinkClick r:id="rId5"/>
              </a:rPr>
              <a:t>http://www.eeb.org/index.cfm/library/eeb-beuc-letter-on-ecolabel-future/</a:t>
            </a:r>
            <a:endParaRPr lang="en-US" u="sng"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1" dirty="0"/>
              <a:t>28 October 2016</a:t>
            </a:r>
          </a:p>
          <a:p>
            <a:pPr lvl="1"/>
            <a:r>
              <a:rPr lang="en-US" dirty="0"/>
              <a:t>Let’s reinforce not reduce </a:t>
            </a:r>
            <a:r>
              <a:rPr lang="en-US" dirty="0" err="1"/>
              <a:t>Ecodesign</a:t>
            </a:r>
            <a:r>
              <a:rPr lang="en-US" dirty="0"/>
              <a:t> and Ecolabel </a:t>
            </a:r>
          </a:p>
          <a:p>
            <a:pPr lvl="1"/>
            <a:r>
              <a:rPr lang="en-US" b="1" dirty="0"/>
              <a:t>Brussels, 15 November 2016</a:t>
            </a:r>
            <a:endParaRPr lang="en-US" dirty="0"/>
          </a:p>
          <a:p>
            <a:pPr lvl="1"/>
            <a:r>
              <a:rPr lang="en-US" dirty="0"/>
              <a:t>Open letter regarding EEB and BEUC concerns on the future of the EU Ecolabel Regulation and on the fate of specific product groups </a:t>
            </a:r>
          </a:p>
          <a:p>
            <a:pPr lvl="1"/>
            <a:r>
              <a:rPr lang="en-US" b="1" dirty="0"/>
              <a:t>19 December 2016</a:t>
            </a:r>
          </a:p>
          <a:p>
            <a:pPr lvl="1"/>
            <a:r>
              <a:rPr lang="en-US" dirty="0"/>
              <a:t>Letter to the European Commission President Juncker and First Vice-President Timmermans (CC Vice-President Katainen, Commissioner Vella) </a:t>
            </a:r>
          </a:p>
          <a:p>
            <a:endParaRPr lang="en-US" dirty="0"/>
          </a:p>
          <a:p>
            <a:r>
              <a:rPr lang="en-US" dirty="0"/>
              <a:t>http://www.eeb.org/index.cfm/library/concerns-on-the-potential-discontinuation-of-eu-ecolabel-product-groups-letter-to-the-ec-president-juncker/</a:t>
            </a:r>
          </a:p>
          <a:p>
            <a:r>
              <a:rPr lang="en-US" dirty="0"/>
              <a:t>http://www.beuc.eu/publications/beuc-x-2016-142_mgo_letter_to_the_european_commission_president_juncker_and_first_vice-president_timmermans-_eu_ecolabel.pdf</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11</a:t>
            </a:fld>
            <a:endParaRPr lang="en-GB" altLang="en-US"/>
          </a:p>
        </p:txBody>
      </p:sp>
    </p:spTree>
    <p:extLst>
      <p:ext uri="{BB962C8B-B14F-4D97-AF65-F5344CB8AC3E}">
        <p14:creationId xmlns:p14="http://schemas.microsoft.com/office/powerpoint/2010/main" val="199789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n't use this 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217168"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1943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p:cNvSpPr>
            <a:spLocks noGrp="1"/>
          </p:cNvSpPr>
          <p:nvPr>
            <p:ph sz="half" idx="2"/>
          </p:nvPr>
        </p:nvSpPr>
        <p:spPr>
          <a:xfrm>
            <a:off x="611560" y="1772816"/>
            <a:ext cx="7344816" cy="4248472"/>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2"/>
          </p:nvPr>
        </p:nvSpPr>
        <p:spPr>
          <a:xfrm>
            <a:off x="3217168"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150661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1560" y="1772816"/>
            <a:ext cx="3731468"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611560" y="2412578"/>
            <a:ext cx="3731468"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3"/>
          </p:nvPr>
        </p:nvSpPr>
        <p:spPr>
          <a:xfrm>
            <a:off x="4652886" y="1772816"/>
            <a:ext cx="3732934"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52886" y="2412578"/>
            <a:ext cx="3732934"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3"/>
          <p:cNvSpPr>
            <a:spLocks noGrp="1"/>
          </p:cNvSpPr>
          <p:nvPr>
            <p:ph type="sldNum" sz="quarter" idx="12"/>
          </p:nvPr>
        </p:nvSpPr>
        <p:spPr>
          <a:xfrm>
            <a:off x="3217168"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94532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extBox 6"/>
          <p:cNvSpPr txBox="1">
            <a:spLocks noChangeArrowheads="1"/>
          </p:cNvSpPr>
          <p:nvPr/>
        </p:nvSpPr>
        <p:spPr bwMode="auto">
          <a:xfrm>
            <a:off x="7236296" y="6504929"/>
            <a:ext cx="172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dirty="0">
                <a:solidFill>
                  <a:srgbClr val="BFBFBF"/>
                </a:solidFill>
                <a:latin typeface="Arial" panose="020B0604020202020204" pitchFamily="34" charset="0"/>
                <a:cs typeface="Arial" panose="020B0604020202020204" pitchFamily="34" charset="0"/>
              </a:rPr>
              <a:t>© ABIS </a:t>
            </a:r>
            <a:r>
              <a:rPr lang="en-GB" altLang="en-US" sz="1100" i="1" dirty="0">
                <a:solidFill>
                  <a:srgbClr val="BFBFBF"/>
                </a:solidFill>
                <a:latin typeface="Arial" panose="020B0604020202020204" pitchFamily="34" charset="0"/>
                <a:cs typeface="Arial" panose="020B0604020202020204" pitchFamily="34" charset="0"/>
              </a:rPr>
              <a:t>Copyright</a:t>
            </a:r>
            <a:r>
              <a:rPr lang="en-GB" altLang="en-US" sz="1100" dirty="0">
                <a:solidFill>
                  <a:srgbClr val="BFBFBF"/>
                </a:solidFill>
                <a:latin typeface="Arial" panose="020B0604020202020204" pitchFamily="34" charset="0"/>
                <a:cs typeface="Arial" panose="020B0604020202020204" pitchFamily="34" charset="0"/>
              </a:rPr>
              <a:t> 2017</a:t>
            </a:r>
          </a:p>
        </p:txBody>
      </p:sp>
      <p:sp>
        <p:nvSpPr>
          <p:cNvPr id="8" name="Rectangle 7"/>
          <p:cNvSpPr>
            <a:spLocks noChangeArrowheads="1"/>
          </p:cNvSpPr>
          <p:nvPr/>
        </p:nvSpPr>
        <p:spPr bwMode="auto">
          <a:xfrm>
            <a:off x="0" y="1196752"/>
            <a:ext cx="6444207" cy="144016"/>
          </a:xfrm>
          <a:prstGeom prst="rect">
            <a:avLst/>
          </a:prstGeom>
          <a:solidFill>
            <a:srgbClr val="DA0000"/>
          </a:solidFill>
          <a:ln w="25400" algn="ctr">
            <a:noFill/>
            <a:miter lim="800000"/>
            <a:headEnd/>
            <a:tailEnd/>
          </a:ln>
        </p:spPr>
        <p:txBody>
          <a:bodyPr anchor="ctr"/>
          <a:lstStyle/>
          <a:p>
            <a:pPr algn="ctr" eaLnBrk="1" fontAlgn="auto" hangingPunct="1">
              <a:spcBef>
                <a:spcPts val="0"/>
              </a:spcBef>
              <a:spcAft>
                <a:spcPts val="0"/>
              </a:spcAft>
              <a:defRPr/>
            </a:pPr>
            <a:endParaRPr lang="en-US" sz="2400">
              <a:solidFill>
                <a:srgbClr val="FFFFFF"/>
              </a:solidFill>
              <a:effectLst>
                <a:outerShdw blurRad="38100" dist="38100" dir="2700000" algn="tl">
                  <a:srgbClr val="000000"/>
                </a:outerShdw>
              </a:effectLst>
              <a:ea typeface="Arial Unicode MS" pitchFamily="34" charset="-128"/>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32017" y="116632"/>
            <a:ext cx="2250698" cy="936104"/>
          </a:xfrm>
          <a:prstGeom prst="rect">
            <a:avLst/>
          </a:prstGeom>
        </p:spPr>
      </p:pic>
    </p:spTree>
    <p:extLst>
      <p:ext uri="{BB962C8B-B14F-4D97-AF65-F5344CB8AC3E}">
        <p14:creationId xmlns:p14="http://schemas.microsoft.com/office/powerpoint/2010/main" val="478681090"/>
      </p:ext>
    </p:extLst>
  </p:cSld>
  <p:clrMap bg1="lt1" tx1="dk1" bg2="lt2" tx2="dk2" accent1="accent1" accent2="accent2" accent3="accent3" accent4="accent4" accent5="accent5" accent6="accent6" hlink="hlink" folHlink="folHlink"/>
  <p:sldLayoutIdLst>
    <p:sldLayoutId id="2147483770" r:id="rId1"/>
    <p:sldLayoutId id="2147483773" r:id="rId2"/>
    <p:sldLayoutId id="2147483772" r:id="rId3"/>
  </p:sldLayoutIdLst>
  <p:hf hdr="0" ftr="0" dt="0"/>
  <p:txStyles>
    <p:titleStyle>
      <a:lvl1pPr algn="ctr" rtl="0" eaLnBrk="1" fontAlgn="base" hangingPunct="1">
        <a:spcBef>
          <a:spcPct val="0"/>
        </a:spcBef>
        <a:spcAft>
          <a:spcPct val="0"/>
        </a:spcAft>
        <a:defRPr sz="24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457200" algn="ctr" rtl="0" eaLnBrk="1" fontAlgn="base" hangingPunct="1">
        <a:spcBef>
          <a:spcPct val="0"/>
        </a:spcBef>
        <a:spcAft>
          <a:spcPct val="0"/>
        </a:spcAft>
        <a:defRPr sz="2400" b="1">
          <a:solidFill>
            <a:schemeClr val="tx1"/>
          </a:solidFill>
          <a:latin typeface="Arial" charset="0"/>
          <a:cs typeface="Arial" charset="0"/>
        </a:defRPr>
      </a:lvl6pPr>
      <a:lvl7pPr marL="914400" algn="ctr" rtl="0" eaLnBrk="1" fontAlgn="base" hangingPunct="1">
        <a:spcBef>
          <a:spcPct val="0"/>
        </a:spcBef>
        <a:spcAft>
          <a:spcPct val="0"/>
        </a:spcAft>
        <a:defRPr sz="2400" b="1">
          <a:solidFill>
            <a:schemeClr val="tx1"/>
          </a:solidFill>
          <a:latin typeface="Arial" charset="0"/>
          <a:cs typeface="Arial" charset="0"/>
        </a:defRPr>
      </a:lvl7pPr>
      <a:lvl8pPr marL="1371600" algn="ctr" rtl="0" eaLnBrk="1" fontAlgn="base" hangingPunct="1">
        <a:spcBef>
          <a:spcPct val="0"/>
        </a:spcBef>
        <a:spcAft>
          <a:spcPct val="0"/>
        </a:spcAft>
        <a:defRPr sz="2400" b="1">
          <a:solidFill>
            <a:schemeClr val="tx1"/>
          </a:solidFill>
          <a:latin typeface="Arial" charset="0"/>
          <a:cs typeface="Arial" charset="0"/>
        </a:defRPr>
      </a:lvl8pPr>
      <a:lvl9pPr marL="1828800" algn="ctr" rtl="0" eaLnBrk="1" fontAlgn="base" hangingPunct="1">
        <a:spcBef>
          <a:spcPct val="0"/>
        </a:spcBef>
        <a:spcAft>
          <a:spcPct val="0"/>
        </a:spcAft>
        <a:defRPr sz="2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4228"/>
          <a:stretch/>
        </p:blipFill>
        <p:spPr>
          <a:xfrm>
            <a:off x="-36512" y="-531440"/>
            <a:ext cx="9180512" cy="7056784"/>
          </a:xfrm>
          <a:prstGeom prst="rect">
            <a:avLst/>
          </a:prstGeom>
        </p:spPr>
      </p:pic>
      <p:pic>
        <p:nvPicPr>
          <p:cNvPr id="2" name="Picture 1"/>
          <p:cNvPicPr>
            <a:picLocks noChangeAspect="1"/>
          </p:cNvPicPr>
          <p:nvPr/>
        </p:nvPicPr>
        <p:blipFill>
          <a:blip r:embed="rId4"/>
          <a:stretch>
            <a:fillRect/>
          </a:stretch>
        </p:blipFill>
        <p:spPr>
          <a:xfrm>
            <a:off x="-36512" y="4797152"/>
            <a:ext cx="9180512" cy="2060848"/>
          </a:xfrm>
          <a:prstGeom prst="rect">
            <a:avLst/>
          </a:prstGeom>
        </p:spPr>
      </p:pic>
      <p:sp>
        <p:nvSpPr>
          <p:cNvPr id="10" name="TextBox 9"/>
          <p:cNvSpPr txBox="1"/>
          <p:nvPr/>
        </p:nvSpPr>
        <p:spPr>
          <a:xfrm>
            <a:off x="1115616" y="5229200"/>
            <a:ext cx="7344816" cy="1274195"/>
          </a:xfrm>
          <a:prstGeom prst="rect">
            <a:avLst/>
          </a:prstGeom>
          <a:noFill/>
        </p:spPr>
        <p:txBody>
          <a:bodyPr wrap="square" rtlCol="0">
            <a:spAutoFit/>
          </a:bodyPr>
          <a:lstStyle/>
          <a:p>
            <a:pPr algn="r">
              <a:lnSpc>
                <a:spcPct val="120000"/>
              </a:lnSpc>
            </a:pPr>
            <a:r>
              <a:rPr lang="en-US" sz="3200" dirty="0">
                <a:solidFill>
                  <a:schemeClr val="bg1"/>
                </a:solidFill>
                <a:latin typeface="Century Gothic" panose="020B0502020202020204" pitchFamily="34" charset="0"/>
              </a:rPr>
              <a:t>Ecolabels: </a:t>
            </a:r>
          </a:p>
          <a:p>
            <a:pPr algn="r">
              <a:lnSpc>
                <a:spcPct val="120000"/>
              </a:lnSpc>
            </a:pPr>
            <a:r>
              <a:rPr lang="en-US" sz="3200" dirty="0">
                <a:solidFill>
                  <a:schemeClr val="bg1"/>
                </a:solidFill>
                <a:latin typeface="Century Gothic" panose="020B0502020202020204" pitchFamily="34" charset="0"/>
              </a:rPr>
              <a:t>Current Developments at EU level</a:t>
            </a:r>
          </a:p>
        </p:txBody>
      </p:sp>
      <p:sp>
        <p:nvSpPr>
          <p:cNvPr id="7" name="TextBox 6"/>
          <p:cNvSpPr txBox="1"/>
          <p:nvPr/>
        </p:nvSpPr>
        <p:spPr>
          <a:xfrm>
            <a:off x="1115616" y="362039"/>
            <a:ext cx="7344816" cy="978729"/>
          </a:xfrm>
          <a:prstGeom prst="rect">
            <a:avLst/>
          </a:prstGeom>
          <a:noFill/>
        </p:spPr>
        <p:txBody>
          <a:bodyPr wrap="square" rtlCol="0">
            <a:spAutoFit/>
          </a:bodyPr>
          <a:lstStyle/>
          <a:p>
            <a:pPr algn="r">
              <a:lnSpc>
                <a:spcPct val="120000"/>
              </a:lnSpc>
            </a:pPr>
            <a:r>
              <a:rPr lang="en-US" sz="1600" dirty="0">
                <a:solidFill>
                  <a:schemeClr val="bg1"/>
                </a:solidFill>
                <a:latin typeface="Century Gothic" panose="020B0502020202020204" pitchFamily="34" charset="0"/>
              </a:rPr>
              <a:t>Zagreb, </a:t>
            </a:r>
          </a:p>
          <a:p>
            <a:pPr algn="r">
              <a:lnSpc>
                <a:spcPct val="120000"/>
              </a:lnSpc>
            </a:pPr>
            <a:r>
              <a:rPr lang="en-US" sz="1600" dirty="0">
                <a:solidFill>
                  <a:schemeClr val="bg1"/>
                </a:solidFill>
                <a:latin typeface="Century Gothic" panose="020B0502020202020204" pitchFamily="34" charset="0"/>
              </a:rPr>
              <a:t>31</a:t>
            </a:r>
            <a:r>
              <a:rPr lang="en-US" sz="1600" baseline="30000" dirty="0">
                <a:solidFill>
                  <a:schemeClr val="bg1"/>
                </a:solidFill>
                <a:latin typeface="Century Gothic" panose="020B0502020202020204" pitchFamily="34" charset="0"/>
              </a:rPr>
              <a:t>st</a:t>
            </a:r>
            <a:r>
              <a:rPr lang="en-US" sz="1600" dirty="0">
                <a:solidFill>
                  <a:schemeClr val="bg1"/>
                </a:solidFill>
                <a:latin typeface="Century Gothic" panose="020B0502020202020204" pitchFamily="34" charset="0"/>
              </a:rPr>
              <a:t> January 2017</a:t>
            </a:r>
          </a:p>
          <a:p>
            <a:pPr algn="r">
              <a:lnSpc>
                <a:spcPct val="120000"/>
              </a:lnSpc>
            </a:pPr>
            <a:r>
              <a:rPr lang="en-US" sz="1600" dirty="0">
                <a:solidFill>
                  <a:schemeClr val="bg1"/>
                </a:solidFill>
                <a:latin typeface="Century Gothic" panose="020B0502020202020204" pitchFamily="34" charset="0"/>
              </a:rPr>
              <a:t>Hi4CSR Learning Activity</a:t>
            </a:r>
          </a:p>
        </p:txBody>
      </p:sp>
    </p:spTree>
    <p:extLst>
      <p:ext uri="{BB962C8B-B14F-4D97-AF65-F5344CB8AC3E}">
        <p14:creationId xmlns:p14="http://schemas.microsoft.com/office/powerpoint/2010/main" val="329144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5. What’s new?</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10</a:t>
            </a:fld>
            <a:endParaRPr lang="en-GB" dirty="0"/>
          </a:p>
        </p:txBody>
      </p:sp>
      <p:sp>
        <p:nvSpPr>
          <p:cNvPr id="5" name="Content Placeholder 4"/>
          <p:cNvSpPr>
            <a:spLocks noGrp="1"/>
          </p:cNvSpPr>
          <p:nvPr>
            <p:ph sz="half" idx="2"/>
          </p:nvPr>
        </p:nvSpPr>
        <p:spPr>
          <a:xfrm>
            <a:off x="683568" y="1556792"/>
            <a:ext cx="7992888" cy="5040560"/>
          </a:xfrm>
        </p:spPr>
        <p:txBody>
          <a:bodyPr>
            <a:normAutofit fontScale="92500" lnSpcReduction="10000"/>
          </a:bodyPr>
          <a:lstStyle/>
          <a:p>
            <a:r>
              <a:rPr lang="en-US" b="1" dirty="0"/>
              <a:t>March 2016 </a:t>
            </a:r>
            <a:endParaRPr lang="en-US" dirty="0"/>
          </a:p>
          <a:p>
            <a:pPr lvl="1"/>
            <a:r>
              <a:rPr lang="en-US" dirty="0"/>
              <a:t>EU Ecolabel and EU Eco-Management and Audit Scheme (EMAS) REFIT still ongoing</a:t>
            </a:r>
          </a:p>
          <a:p>
            <a:pPr lvl="1"/>
            <a:endParaRPr lang="en-US" dirty="0"/>
          </a:p>
          <a:p>
            <a:pPr lvl="1"/>
            <a:r>
              <a:rPr lang="en-US" b="1" dirty="0"/>
              <a:t>EU Ecolabel Work Plan for 2016-2018</a:t>
            </a:r>
            <a:r>
              <a:rPr lang="en-US" dirty="0"/>
              <a:t>:</a:t>
            </a:r>
          </a:p>
          <a:p>
            <a:pPr lvl="2"/>
            <a:r>
              <a:rPr lang="en-US" b="1" dirty="0"/>
              <a:t>EU Ecolabel implementation strategy </a:t>
            </a:r>
            <a:r>
              <a:rPr lang="en-US" dirty="0"/>
              <a:t>(role of competent bodies, criteria, communication)</a:t>
            </a:r>
          </a:p>
          <a:p>
            <a:pPr lvl="2"/>
            <a:r>
              <a:rPr lang="en-US" b="1" dirty="0"/>
              <a:t>Policy development </a:t>
            </a:r>
            <a:r>
              <a:rPr lang="en-US" dirty="0"/>
              <a:t>(coherence implementation, harmonization with Circular Economy, Sustainable Consumption and Production, Green Public Procurement, </a:t>
            </a:r>
            <a:r>
              <a:rPr lang="en-US" dirty="0" err="1"/>
              <a:t>Ecodesign</a:t>
            </a:r>
            <a:r>
              <a:rPr lang="en-US" dirty="0"/>
              <a:t> Directive, energy labeling etc.)</a:t>
            </a:r>
          </a:p>
          <a:p>
            <a:pPr lvl="2"/>
            <a:r>
              <a:rPr lang="en-US" b="1" dirty="0"/>
              <a:t>Cross–cutting issues </a:t>
            </a:r>
            <a:r>
              <a:rPr lang="en-US" dirty="0"/>
              <a:t>tackled by new tasks forces are being established to tackle and develop common guidance applicable for all product groups </a:t>
            </a:r>
          </a:p>
          <a:p>
            <a:pPr lvl="3"/>
            <a:r>
              <a:rPr lang="en-US" dirty="0"/>
              <a:t>Chemicals Task Force</a:t>
            </a:r>
          </a:p>
          <a:p>
            <a:pPr lvl="3"/>
            <a:r>
              <a:rPr lang="en-US" dirty="0"/>
              <a:t>Strategic Task Force on EU Ecolabel uptake </a:t>
            </a:r>
          </a:p>
          <a:p>
            <a:pPr lvl="3"/>
            <a:r>
              <a:rPr lang="en-US" dirty="0"/>
              <a:t>Energy Task Force </a:t>
            </a:r>
          </a:p>
          <a:p>
            <a:pPr lvl="3"/>
            <a:r>
              <a:rPr lang="en-US" dirty="0"/>
              <a:t>Task Force on the promotion of EU Ecolabel Tourism Accommodation Services</a:t>
            </a:r>
          </a:p>
        </p:txBody>
      </p:sp>
    </p:spTree>
    <p:extLst>
      <p:ext uri="{BB962C8B-B14F-4D97-AF65-F5344CB8AC3E}">
        <p14:creationId xmlns:p14="http://schemas.microsoft.com/office/powerpoint/2010/main" val="294307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5. What’s new?</a:t>
            </a:r>
          </a:p>
        </p:txBody>
      </p:sp>
      <p:sp>
        <p:nvSpPr>
          <p:cNvPr id="4" name="Slide Number Placeholder 3"/>
          <p:cNvSpPr>
            <a:spLocks noGrp="1"/>
          </p:cNvSpPr>
          <p:nvPr>
            <p:ph type="sldNum" sz="quarter" idx="12"/>
          </p:nvPr>
        </p:nvSpPr>
        <p:spPr>
          <a:xfrm>
            <a:off x="3203848" y="6492875"/>
            <a:ext cx="2133600" cy="365125"/>
          </a:xfrm>
        </p:spPr>
        <p:txBody>
          <a:bodyPr/>
          <a:lstStyle/>
          <a:p>
            <a:pPr>
              <a:defRPr/>
            </a:pPr>
            <a:fld id="{CE6383EC-83E6-4603-A2D8-0AA0C746FF10}" type="slidenum">
              <a:rPr lang="en-GB" smtClean="0"/>
              <a:pPr>
                <a:defRPr/>
              </a:pPr>
              <a:t>11</a:t>
            </a:fld>
            <a:endParaRPr lang="en-GB" dirty="0"/>
          </a:p>
        </p:txBody>
      </p:sp>
      <p:sp>
        <p:nvSpPr>
          <p:cNvPr id="5" name="Content Placeholder 4"/>
          <p:cNvSpPr>
            <a:spLocks noGrp="1"/>
          </p:cNvSpPr>
          <p:nvPr>
            <p:ph sz="half" idx="2"/>
          </p:nvPr>
        </p:nvSpPr>
        <p:spPr>
          <a:xfrm>
            <a:off x="683568" y="1556792"/>
            <a:ext cx="7848872" cy="4752528"/>
          </a:xfrm>
        </p:spPr>
        <p:txBody>
          <a:bodyPr>
            <a:normAutofit lnSpcReduction="10000"/>
          </a:bodyPr>
          <a:lstStyle/>
          <a:p>
            <a:r>
              <a:rPr lang="en-US" b="1" dirty="0"/>
              <a:t>October - November 2016</a:t>
            </a:r>
          </a:p>
          <a:p>
            <a:pPr lvl="1"/>
            <a:r>
              <a:rPr lang="en-US" dirty="0"/>
              <a:t>REFIT still ongoing </a:t>
            </a:r>
          </a:p>
          <a:p>
            <a:pPr lvl="1"/>
            <a:endParaRPr lang="en-US" dirty="0"/>
          </a:p>
          <a:p>
            <a:pPr lvl="1"/>
            <a:r>
              <a:rPr lang="en-US" dirty="0"/>
              <a:t>Commission updated EU Ecolabel criteria for computers, furniture and footwear</a:t>
            </a:r>
          </a:p>
          <a:p>
            <a:pPr lvl="1"/>
            <a:endParaRPr lang="en-US" dirty="0"/>
          </a:p>
          <a:p>
            <a:pPr lvl="1"/>
            <a:r>
              <a:rPr lang="en-US" b="1" dirty="0"/>
              <a:t>EC Work </a:t>
            </a:r>
            <a:r>
              <a:rPr lang="en-US" b="1" dirty="0" err="1"/>
              <a:t>Programme</a:t>
            </a:r>
            <a:r>
              <a:rPr lang="en-US" b="1" dirty="0"/>
              <a:t> 2017: </a:t>
            </a:r>
            <a:r>
              <a:rPr lang="en-US" dirty="0"/>
              <a:t>Delivering a Europe that protects, empowers and defends (25.10.2016)</a:t>
            </a:r>
            <a:endParaRPr lang="en-US" sz="5400" dirty="0"/>
          </a:p>
          <a:p>
            <a:pPr lvl="2"/>
            <a:r>
              <a:rPr lang="en-US" dirty="0"/>
              <a:t>No reference to EU Ecolabel!</a:t>
            </a:r>
            <a:endParaRPr lang="en-US" sz="5400" dirty="0"/>
          </a:p>
          <a:p>
            <a:pPr lvl="1"/>
            <a:endParaRPr lang="en-US" dirty="0"/>
          </a:p>
          <a:p>
            <a:pPr lvl="1"/>
            <a:r>
              <a:rPr lang="en-US" dirty="0"/>
              <a:t>Concerns of members states and relevant organizations on the future of the EU Ecolabel !</a:t>
            </a:r>
          </a:p>
          <a:p>
            <a:pPr lvl="2"/>
            <a:r>
              <a:rPr lang="en-US" dirty="0"/>
              <a:t>Series of open letters to EC from EEB, BEUC, </a:t>
            </a:r>
            <a:r>
              <a:rPr lang="en-US" dirty="0" err="1"/>
              <a:t>EuroCommerce</a:t>
            </a:r>
            <a:r>
              <a:rPr lang="en-US" dirty="0"/>
              <a:t>, ANEC, ECOS etc.</a:t>
            </a:r>
          </a:p>
          <a:p>
            <a:pPr lvl="2"/>
            <a:endParaRPr lang="en-US" dirty="0"/>
          </a:p>
          <a:p>
            <a:pPr lvl="1"/>
            <a:r>
              <a:rPr lang="en-US" dirty="0"/>
              <a:t>EU Ecolabel Advisory Board meeting expected in November</a:t>
            </a:r>
          </a:p>
          <a:p>
            <a:pPr lvl="2"/>
            <a:endParaRPr lang="en-US" dirty="0"/>
          </a:p>
        </p:txBody>
      </p:sp>
    </p:spTree>
    <p:extLst>
      <p:ext uri="{BB962C8B-B14F-4D97-AF65-F5344CB8AC3E}">
        <p14:creationId xmlns:p14="http://schemas.microsoft.com/office/powerpoint/2010/main" val="353328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1560" y="1556792"/>
            <a:ext cx="7920880" cy="4248472"/>
          </a:xfrm>
        </p:spPr>
        <p:txBody>
          <a:bodyPr>
            <a:normAutofit/>
          </a:bodyPr>
          <a:lstStyle/>
          <a:p>
            <a:pPr marL="0" indent="0">
              <a:buNone/>
            </a:pPr>
            <a:endParaRPr lang="en-GB" sz="1600" dirty="0"/>
          </a:p>
          <a:p>
            <a:pPr marL="0" indent="0" algn="ctr">
              <a:buNone/>
            </a:pPr>
            <a:r>
              <a:rPr lang="en-GB" sz="2800" b="1" dirty="0"/>
              <a:t>Thank you for your attention! </a:t>
            </a:r>
            <a:r>
              <a:rPr lang="en-GB" b="1" dirty="0"/>
              <a:t/>
            </a:r>
            <a:br>
              <a:rPr lang="en-GB" b="1" dirty="0"/>
            </a:br>
            <a:endParaRPr lang="en-GB" b="1" dirty="0"/>
          </a:p>
          <a:p>
            <a:pPr marL="0" indent="0" algn="ctr">
              <a:buNone/>
            </a:pPr>
            <a:r>
              <a:rPr lang="en-GB" dirty="0"/>
              <a:t/>
            </a:r>
            <a:br>
              <a:rPr lang="en-GB" dirty="0"/>
            </a:br>
            <a:r>
              <a:rPr lang="en-US" altLang="en-US" dirty="0"/>
              <a:t>Karolina Sobczak</a:t>
            </a:r>
          </a:p>
          <a:p>
            <a:pPr marL="0" indent="0" algn="ctr">
              <a:buNone/>
            </a:pPr>
            <a:r>
              <a:rPr lang="en-US" altLang="en-US" dirty="0"/>
              <a:t>Projects Coordinator</a:t>
            </a:r>
          </a:p>
          <a:p>
            <a:pPr marL="0" indent="0" algn="ctr">
              <a:buNone/>
            </a:pPr>
            <a:r>
              <a:rPr lang="en-US" altLang="en-US" dirty="0"/>
              <a:t/>
            </a:r>
            <a:br>
              <a:rPr lang="en-US" altLang="en-US" dirty="0"/>
            </a:br>
            <a:r>
              <a:rPr lang="en-GB" sz="1600" dirty="0"/>
              <a:t/>
            </a:r>
            <a:br>
              <a:rPr lang="en-GB" sz="1600" dirty="0"/>
            </a:br>
            <a:endParaRPr lang="en-GB" sz="1600" dirty="0"/>
          </a:p>
        </p:txBody>
      </p:sp>
      <p:pic>
        <p:nvPicPr>
          <p:cNvPr id="5" name="Picture 2" descr="d:\Users\Uporabnik\Desktop\DPP\Erasmus + 2016\screen-shot-2016-09-26-at-104328_m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861048"/>
            <a:ext cx="4176464" cy="276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4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Overview</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2</a:t>
            </a:fld>
            <a:endParaRPr lang="en-GB" dirty="0"/>
          </a:p>
        </p:txBody>
      </p:sp>
      <p:sp>
        <p:nvSpPr>
          <p:cNvPr id="8" name="Content Placeholder 2"/>
          <p:cNvSpPr>
            <a:spLocks noGrp="1"/>
          </p:cNvSpPr>
          <p:nvPr>
            <p:ph sz="half" idx="2"/>
          </p:nvPr>
        </p:nvSpPr>
        <p:spPr>
          <a:xfrm>
            <a:off x="611560" y="1772816"/>
            <a:ext cx="7344816" cy="4248472"/>
          </a:xfrm>
        </p:spPr>
        <p:txBody>
          <a:bodyPr>
            <a:normAutofit/>
          </a:bodyPr>
          <a:lstStyle/>
          <a:p>
            <a:pPr>
              <a:buFont typeface="+mj-lt"/>
              <a:buAutoNum type="arabicPeriod"/>
            </a:pPr>
            <a:endParaRPr lang="en-GB" dirty="0"/>
          </a:p>
          <a:p>
            <a:pPr>
              <a:buFont typeface="+mj-lt"/>
              <a:buAutoNum type="arabicPeriod"/>
            </a:pPr>
            <a:r>
              <a:rPr lang="en-GB" b="1" dirty="0"/>
              <a:t>Introduction</a:t>
            </a:r>
            <a:endParaRPr lang="en-US" b="1" dirty="0"/>
          </a:p>
          <a:p>
            <a:pPr>
              <a:buFont typeface="+mj-lt"/>
              <a:buAutoNum type="arabicPeriod"/>
            </a:pPr>
            <a:endParaRPr lang="en-US" b="1" dirty="0"/>
          </a:p>
          <a:p>
            <a:pPr>
              <a:buFont typeface="+mj-lt"/>
              <a:buAutoNum type="arabicPeriod"/>
            </a:pPr>
            <a:r>
              <a:rPr lang="en-US" b="1" dirty="0"/>
              <a:t>EU Ecolabel - Legal Framework</a:t>
            </a:r>
          </a:p>
          <a:p>
            <a:pPr>
              <a:buFont typeface="+mj-lt"/>
              <a:buAutoNum type="arabicPeriod"/>
            </a:pPr>
            <a:endParaRPr lang="en-GB" dirty="0"/>
          </a:p>
          <a:p>
            <a:pPr>
              <a:buFont typeface="+mj-lt"/>
              <a:buAutoNum type="arabicPeriod"/>
            </a:pPr>
            <a:r>
              <a:rPr lang="en-US" b="1" dirty="0"/>
              <a:t>EU Ecolabel - Characteristics</a:t>
            </a:r>
            <a:endParaRPr lang="en-US" dirty="0"/>
          </a:p>
          <a:p>
            <a:pPr>
              <a:buFont typeface="+mj-lt"/>
              <a:buAutoNum type="arabicPeriod"/>
            </a:pPr>
            <a:endParaRPr lang="en-US" b="1" dirty="0"/>
          </a:p>
          <a:p>
            <a:pPr>
              <a:buFont typeface="+mj-lt"/>
              <a:buAutoNum type="arabicPeriod"/>
            </a:pPr>
            <a:r>
              <a:rPr lang="en-US" b="1" dirty="0"/>
              <a:t>EU Ecolabel - Statistics</a:t>
            </a:r>
          </a:p>
          <a:p>
            <a:pPr>
              <a:buFont typeface="+mj-lt"/>
              <a:buAutoNum type="arabicPeriod"/>
            </a:pPr>
            <a:endParaRPr lang="en-US" b="1" dirty="0"/>
          </a:p>
          <a:p>
            <a:pPr>
              <a:buFont typeface="+mj-lt"/>
              <a:buAutoNum type="arabicPeriod"/>
            </a:pPr>
            <a:r>
              <a:rPr lang="en-US" b="1" dirty="0"/>
              <a:t>What’s new?</a:t>
            </a:r>
          </a:p>
          <a:p>
            <a:pPr>
              <a:buFont typeface="+mj-lt"/>
              <a:buAutoNum type="arabicPeriod"/>
            </a:pPr>
            <a:endParaRPr lang="en-US" b="1" dirty="0"/>
          </a:p>
          <a:p>
            <a:pPr>
              <a:buFont typeface="+mj-lt"/>
              <a:buAutoNum type="arabicPeriod"/>
            </a:pPr>
            <a:endParaRPr lang="en-GB" b="1" dirty="0"/>
          </a:p>
          <a:p>
            <a:pPr>
              <a:buFont typeface="+mj-lt"/>
              <a:buAutoNum type="arabicPeriod"/>
            </a:pPr>
            <a:endParaRPr lang="en-GB" dirty="0"/>
          </a:p>
          <a:p>
            <a:pPr>
              <a:buFont typeface="+mj-lt"/>
              <a:buAutoNum type="arabicPeriod"/>
            </a:pPr>
            <a:endParaRPr lang="en-GB" dirty="0"/>
          </a:p>
          <a:p>
            <a:pPr>
              <a:buFont typeface="+mj-lt"/>
              <a:buAutoNum type="arabicPeriod"/>
            </a:pPr>
            <a:endParaRPr lang="en-GB" dirty="0"/>
          </a:p>
          <a:p>
            <a:pPr>
              <a:buFont typeface="+mj-lt"/>
              <a:buAutoNum type="arabicPeriod"/>
            </a:pPr>
            <a:endParaRPr lang="en-GB" dirty="0"/>
          </a:p>
        </p:txBody>
      </p:sp>
    </p:spTree>
    <p:extLst>
      <p:ext uri="{BB962C8B-B14F-4D97-AF65-F5344CB8AC3E}">
        <p14:creationId xmlns:p14="http://schemas.microsoft.com/office/powerpoint/2010/main" val="40430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1. Introduction</a:t>
            </a:r>
          </a:p>
        </p:txBody>
      </p:sp>
      <p:sp>
        <p:nvSpPr>
          <p:cNvPr id="3" name="Content Placeholder 2"/>
          <p:cNvSpPr>
            <a:spLocks noGrp="1"/>
          </p:cNvSpPr>
          <p:nvPr>
            <p:ph sz="half" idx="2"/>
          </p:nvPr>
        </p:nvSpPr>
        <p:spPr>
          <a:xfrm>
            <a:off x="611560" y="1484784"/>
            <a:ext cx="7992888" cy="4824536"/>
          </a:xfrm>
        </p:spPr>
        <p:txBody>
          <a:bodyPr>
            <a:normAutofit/>
          </a:bodyPr>
          <a:lstStyle/>
          <a:p>
            <a:endParaRPr lang="en-GB" dirty="0"/>
          </a:p>
          <a:p>
            <a:pPr lvl="0"/>
            <a:r>
              <a:rPr lang="en-US" b="1" dirty="0"/>
              <a:t>What exactly an ecolabel is?</a:t>
            </a:r>
            <a:r>
              <a:rPr lang="en-US" dirty="0"/>
              <a:t> </a:t>
            </a:r>
          </a:p>
          <a:p>
            <a:pPr lvl="1"/>
            <a:r>
              <a:rPr lang="en-US" dirty="0"/>
              <a:t>Voluntary environmental performance certificate awarded to products and services, that have to meet specific, identified criteria which reduce overall environmental impact</a:t>
            </a:r>
          </a:p>
          <a:p>
            <a:endParaRPr lang="en-US" dirty="0"/>
          </a:p>
          <a:p>
            <a:pPr lvl="0"/>
            <a:r>
              <a:rPr lang="en-US" b="1" dirty="0"/>
              <a:t>How many ecolabels are in circulation? </a:t>
            </a:r>
            <a:endParaRPr lang="en-US" dirty="0"/>
          </a:p>
          <a:p>
            <a:pPr lvl="1"/>
            <a:r>
              <a:rPr lang="en-US" dirty="0"/>
              <a:t>Ecolabel Index, the largest global directory of ecolabels, currently tracking </a:t>
            </a:r>
            <a:r>
              <a:rPr lang="en-US" b="1" dirty="0"/>
              <a:t>465 ecolabels</a:t>
            </a:r>
            <a:r>
              <a:rPr lang="en-US" dirty="0"/>
              <a:t> in </a:t>
            </a:r>
            <a:r>
              <a:rPr lang="en-US" b="1" dirty="0"/>
              <a:t>199 countries</a:t>
            </a:r>
            <a:r>
              <a:rPr lang="en-US" dirty="0"/>
              <a:t>, and </a:t>
            </a:r>
            <a:r>
              <a:rPr lang="en-US" b="1" dirty="0"/>
              <a:t>25 industry sectors</a:t>
            </a:r>
            <a:r>
              <a:rPr lang="en-US" dirty="0"/>
              <a:t>, </a:t>
            </a:r>
            <a:r>
              <a:rPr lang="en-US" b="1" dirty="0"/>
              <a:t>239 in Europe</a:t>
            </a:r>
            <a:endParaRPr lang="en-US" dirty="0"/>
          </a:p>
          <a:p>
            <a:endParaRPr lang="en-US" dirty="0"/>
          </a:p>
          <a:p>
            <a:r>
              <a:rPr lang="en-US" dirty="0"/>
              <a:t>Which labels to trust with so many products and services making green claims?</a:t>
            </a:r>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3</a:t>
            </a:fld>
            <a:endParaRPr lang="en-GB" dirty="0"/>
          </a:p>
        </p:txBody>
      </p:sp>
    </p:spTree>
    <p:extLst>
      <p:ext uri="{BB962C8B-B14F-4D97-AF65-F5344CB8AC3E}">
        <p14:creationId xmlns:p14="http://schemas.microsoft.com/office/powerpoint/2010/main" val="269259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2. </a:t>
            </a:r>
            <a:r>
              <a:rPr lang="en-US" dirty="0"/>
              <a:t>EU Ecolabel - Legal Framework</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4</a:t>
            </a:fld>
            <a:endParaRPr lang="en-GB" dirty="0"/>
          </a:p>
        </p:txBody>
      </p:sp>
      <p:sp>
        <p:nvSpPr>
          <p:cNvPr id="5" name="Content Placeholder 4"/>
          <p:cNvSpPr>
            <a:spLocks noGrp="1"/>
          </p:cNvSpPr>
          <p:nvPr>
            <p:ph sz="half" idx="2"/>
          </p:nvPr>
        </p:nvSpPr>
        <p:spPr>
          <a:xfrm>
            <a:off x="2771800" y="1628800"/>
            <a:ext cx="6120680" cy="2088232"/>
          </a:xfrm>
        </p:spPr>
        <p:txBody>
          <a:bodyPr>
            <a:normAutofit/>
          </a:bodyPr>
          <a:lstStyle/>
          <a:p>
            <a:pPr eaLnBrk="0" hangingPunct="0">
              <a:spcBef>
                <a:spcPct val="0"/>
              </a:spcBef>
            </a:pPr>
            <a:endParaRPr lang="en-US" altLang="en-US" dirty="0"/>
          </a:p>
          <a:p>
            <a:pPr marL="0" indent="0" eaLnBrk="0" hangingPunct="0">
              <a:spcBef>
                <a:spcPct val="0"/>
              </a:spcBef>
              <a:buNone/>
            </a:pPr>
            <a:r>
              <a:rPr lang="en-US" b="1" dirty="0"/>
              <a:t>The environmental label of the EU </a:t>
            </a:r>
          </a:p>
          <a:p>
            <a:pPr eaLnBrk="0" hangingPunct="0">
              <a:spcBef>
                <a:spcPct val="0"/>
              </a:spcBef>
            </a:pPr>
            <a:endParaRPr lang="en-US" dirty="0"/>
          </a:p>
          <a:p>
            <a:pPr eaLnBrk="0" hangingPunct="0">
              <a:spcBef>
                <a:spcPct val="0"/>
              </a:spcBef>
            </a:pPr>
            <a:r>
              <a:rPr lang="en-US" altLang="en-US" dirty="0"/>
              <a:t>launched in 1992 by the European Commission as a Europe-wide voluntary environmental labelling scheme that consumers could trust </a:t>
            </a:r>
            <a:br>
              <a:rPr lang="en-US" altLang="en-US" dirty="0"/>
            </a:br>
            <a:endParaRPr lang="en-US" altLang="en-US" dirty="0"/>
          </a:p>
          <a:p>
            <a:endParaRPr lang="en-US" dirty="0"/>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1728192" cy="16630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11560" y="3664354"/>
            <a:ext cx="7974632" cy="2308324"/>
          </a:xfrm>
          <a:prstGeom prst="rect">
            <a:avLst/>
          </a:prstGeom>
        </p:spPr>
        <p:txBody>
          <a:bodyPr wrap="square">
            <a:spAutoFit/>
          </a:bodyPr>
          <a:lstStyle/>
          <a:p>
            <a:pPr marL="285750" indent="-285750">
              <a:buFont typeface="Arial" panose="020B0604020202020204" pitchFamily="34" charset="0"/>
              <a:buChar char="•"/>
            </a:pPr>
            <a:r>
              <a:rPr lang="en-US" altLang="en-US" dirty="0">
                <a:solidFill>
                  <a:schemeClr val="accent1">
                    <a:lumMod val="50000"/>
                  </a:schemeClr>
                </a:solidFill>
              </a:rPr>
              <a:t>implemented by </a:t>
            </a:r>
            <a:r>
              <a:rPr lang="en-US" altLang="en-US" b="1" dirty="0">
                <a:solidFill>
                  <a:schemeClr val="accent1">
                    <a:lumMod val="50000"/>
                  </a:schemeClr>
                </a:solidFill>
              </a:rPr>
              <a:t>Regulation No 66/2010</a:t>
            </a:r>
          </a:p>
          <a:p>
            <a:pPr marL="285750" indent="-285750">
              <a:buFont typeface="Arial" panose="020B0604020202020204" pitchFamily="34" charset="0"/>
              <a:buChar char="•"/>
            </a:pPr>
            <a:endParaRPr lang="en-US" altLang="en-US" dirty="0">
              <a:solidFill>
                <a:schemeClr val="accent1">
                  <a:lumMod val="50000"/>
                </a:schemeClr>
              </a:solidFill>
            </a:endParaRPr>
          </a:p>
          <a:p>
            <a:pPr marL="285750" indent="-285750">
              <a:buFont typeface="Arial" panose="020B0604020202020204" pitchFamily="34" charset="0"/>
              <a:buChar char="•"/>
            </a:pPr>
            <a:r>
              <a:rPr lang="en-US" altLang="en-US" dirty="0">
                <a:solidFill>
                  <a:schemeClr val="accent1">
                    <a:lumMod val="50000"/>
                  </a:schemeClr>
                </a:solidFill>
              </a:rPr>
              <a:t>part of the EU Action Plan on Sustainable Consumption and Production and Sustainable Industrial Policy (2008)</a:t>
            </a:r>
          </a:p>
          <a:p>
            <a:pPr marL="285750" indent="-285750">
              <a:buFont typeface="Arial" panose="020B0604020202020204" pitchFamily="34" charset="0"/>
              <a:buChar char="•"/>
            </a:pPr>
            <a:endParaRPr lang="en-US" altLang="en-US" dirty="0">
              <a:solidFill>
                <a:schemeClr val="accent1">
                  <a:lumMod val="50000"/>
                </a:schemeClr>
              </a:solidFill>
            </a:endParaRPr>
          </a:p>
          <a:p>
            <a:pPr marL="285750" lvl="0" indent="-285750">
              <a:buFont typeface="Arial" panose="020B0604020202020204" pitchFamily="34" charset="0"/>
              <a:buChar char="•"/>
            </a:pPr>
            <a:r>
              <a:rPr lang="en-US" dirty="0">
                <a:solidFill>
                  <a:schemeClr val="accent1">
                    <a:lumMod val="50000"/>
                  </a:schemeClr>
                </a:solidFill>
              </a:rPr>
              <a:t>linked to other EU policies such as green public procurement (GPP),  </a:t>
            </a:r>
            <a:r>
              <a:rPr lang="en-US" dirty="0" err="1">
                <a:solidFill>
                  <a:schemeClr val="accent1">
                    <a:lumMod val="50000"/>
                  </a:schemeClr>
                </a:solidFill>
              </a:rPr>
              <a:t>Ecodesign</a:t>
            </a:r>
            <a:r>
              <a:rPr lang="en-US" dirty="0">
                <a:solidFill>
                  <a:schemeClr val="accent1">
                    <a:lumMod val="50000"/>
                  </a:schemeClr>
                </a:solidFill>
              </a:rPr>
              <a:t> of energy-using products (2009) and EU Eco-Management and Audit Scheme - EMAS (2009)</a:t>
            </a:r>
          </a:p>
        </p:txBody>
      </p:sp>
    </p:spTree>
    <p:extLst>
      <p:ext uri="{BB962C8B-B14F-4D97-AF65-F5344CB8AC3E}">
        <p14:creationId xmlns:p14="http://schemas.microsoft.com/office/powerpoint/2010/main" val="65100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a:t>
            </a:r>
            <a:r>
              <a:rPr lang="en-US" dirty="0"/>
              <a:t>EU Ecolabel - Characteristics</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5</a:t>
            </a:fld>
            <a:endParaRPr lang="en-GB" dirty="0"/>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584684" y="1894317"/>
            <a:ext cx="7875748" cy="3970318"/>
          </a:xfrm>
          <a:prstGeom prst="rect">
            <a:avLst/>
          </a:prstGeom>
        </p:spPr>
        <p:txBody>
          <a:bodyPr wrap="square">
            <a:spAutoFit/>
          </a:bodyPr>
          <a:lstStyle/>
          <a:p>
            <a:pPr marL="285750" lvl="0" indent="-285750">
              <a:buFont typeface="Arial" panose="020B0604020202020204" pitchFamily="34" charset="0"/>
              <a:buChar char="•"/>
            </a:pPr>
            <a:r>
              <a:rPr lang="en-US" b="1" dirty="0">
                <a:solidFill>
                  <a:schemeClr val="accent1">
                    <a:lumMod val="50000"/>
                  </a:schemeClr>
                </a:solidFill>
              </a:rPr>
              <a:t>Based on the life-cycle approach</a:t>
            </a:r>
          </a:p>
          <a:p>
            <a:pPr marL="742950" lvl="1" indent="-285750">
              <a:buFont typeface="Arial" panose="020B0604020202020204" pitchFamily="34" charset="0"/>
              <a:buChar char="−"/>
            </a:pPr>
            <a:r>
              <a:rPr lang="en-US" dirty="0">
                <a:solidFill>
                  <a:schemeClr val="accent1">
                    <a:lumMod val="50000"/>
                  </a:schemeClr>
                </a:solidFill>
              </a:rPr>
              <a:t>has been designed to ensure that their main environmental impacts are reduced throughout the product’s life-cycle, from the extraction of raw materials, to production, packaging and transport, right through disposal</a:t>
            </a:r>
          </a:p>
          <a:p>
            <a:pPr marL="742950" lvl="1" indent="-285750">
              <a:buFont typeface="Arial" panose="020B0604020202020204" pitchFamily="34" charset="0"/>
              <a:buChar char="−"/>
            </a:pPr>
            <a:endParaRPr lang="en-US" dirty="0">
              <a:solidFill>
                <a:schemeClr val="accent1">
                  <a:lumMod val="50000"/>
                </a:schemeClr>
              </a:solidFill>
            </a:endParaRPr>
          </a:p>
          <a:p>
            <a:pPr marL="285750" lvl="0" indent="-285750">
              <a:buFont typeface="Arial" panose="020B0604020202020204" pitchFamily="34" charset="0"/>
              <a:buChar char="•"/>
            </a:pPr>
            <a:r>
              <a:rPr lang="en-US" b="1" dirty="0">
                <a:solidFill>
                  <a:schemeClr val="accent1">
                    <a:lumMod val="50000"/>
                  </a:schemeClr>
                </a:solidFill>
              </a:rPr>
              <a:t>Assessed by independent experts </a:t>
            </a:r>
          </a:p>
          <a:p>
            <a:pPr marL="742950" lvl="1" indent="-285750">
              <a:buFont typeface="Arial" panose="020B0604020202020204" pitchFamily="34" charset="0"/>
              <a:buChar char="−"/>
            </a:pPr>
            <a:r>
              <a:rPr lang="en-US" dirty="0">
                <a:solidFill>
                  <a:schemeClr val="accent1">
                    <a:lumMod val="50000"/>
                  </a:schemeClr>
                </a:solidFill>
              </a:rPr>
              <a:t>that set, together with panels of stakeholders, the ecological criteria products and services must comply with to be awarded the EU Ecolabel </a:t>
            </a:r>
          </a:p>
          <a:p>
            <a:pPr marL="742950" lvl="1" indent="-285750">
              <a:buFont typeface="Arial" panose="020B0604020202020204" pitchFamily="34" charset="0"/>
              <a:buChar char="−"/>
            </a:pPr>
            <a:endParaRPr lang="en-US" dirty="0">
              <a:solidFill>
                <a:schemeClr val="accent1">
                  <a:lumMod val="50000"/>
                </a:schemeClr>
              </a:solidFill>
            </a:endParaRPr>
          </a:p>
          <a:p>
            <a:pPr marL="285750" lvl="0" indent="-285750">
              <a:buFont typeface="Arial" panose="020B0604020202020204" pitchFamily="34" charset="0"/>
              <a:buChar char="•"/>
            </a:pPr>
            <a:r>
              <a:rPr lang="en-US" dirty="0">
                <a:solidFill>
                  <a:schemeClr val="accent1">
                    <a:lumMod val="50000"/>
                  </a:schemeClr>
                </a:solidFill>
              </a:rPr>
              <a:t>now has </a:t>
            </a:r>
            <a:r>
              <a:rPr lang="en-US" b="1" dirty="0">
                <a:solidFill>
                  <a:schemeClr val="accent1">
                    <a:lumMod val="50000"/>
                  </a:schemeClr>
                </a:solidFill>
              </a:rPr>
              <a:t>38760 products </a:t>
            </a:r>
            <a:r>
              <a:rPr lang="en-US" dirty="0">
                <a:solidFill>
                  <a:schemeClr val="accent1">
                    <a:lumMod val="50000"/>
                  </a:schemeClr>
                </a:solidFill>
              </a:rPr>
              <a:t>and services comprised by </a:t>
            </a:r>
            <a:r>
              <a:rPr lang="en-US" b="1" dirty="0">
                <a:solidFill>
                  <a:schemeClr val="accent1">
                    <a:lumMod val="50000"/>
                  </a:schemeClr>
                </a:solidFill>
              </a:rPr>
              <a:t>1998 </a:t>
            </a:r>
            <a:r>
              <a:rPr lang="en-US" dirty="0">
                <a:solidFill>
                  <a:schemeClr val="accent1">
                    <a:lumMod val="50000"/>
                  </a:schemeClr>
                </a:solidFill>
              </a:rPr>
              <a:t>licenses</a:t>
            </a:r>
            <a:r>
              <a:rPr lang="en-US" b="1" dirty="0">
                <a:solidFill>
                  <a:schemeClr val="accent1">
                    <a:lumMod val="50000"/>
                  </a:schemeClr>
                </a:solidFill>
              </a:rPr>
              <a:t>  </a:t>
            </a:r>
            <a:r>
              <a:rPr lang="en-US" dirty="0">
                <a:solidFill>
                  <a:schemeClr val="accent1">
                    <a:lumMod val="50000"/>
                  </a:schemeClr>
                </a:solidFill>
              </a:rPr>
              <a:t>(September 2016)</a:t>
            </a:r>
            <a:br>
              <a:rPr lang="en-US" dirty="0">
                <a:solidFill>
                  <a:schemeClr val="accent1">
                    <a:lumMod val="50000"/>
                  </a:schemeClr>
                </a:solidFill>
              </a:rPr>
            </a:br>
            <a:endParaRPr lang="en-US" dirty="0">
              <a:solidFill>
                <a:schemeClr val="accent1">
                  <a:lumMod val="50000"/>
                </a:schemeClr>
              </a:solidFill>
            </a:endParaRPr>
          </a:p>
        </p:txBody>
      </p:sp>
    </p:spTree>
    <p:extLst>
      <p:ext uri="{BB962C8B-B14F-4D97-AF65-F5344CB8AC3E}">
        <p14:creationId xmlns:p14="http://schemas.microsoft.com/office/powerpoint/2010/main" val="89005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6</a:t>
            </a:fld>
            <a:endParaRPr lang="en-GB" dirty="0"/>
          </a:p>
        </p:txBody>
      </p:sp>
      <p:sp>
        <p:nvSpPr>
          <p:cNvPr id="5" name="Content Placeholder 4"/>
          <p:cNvSpPr>
            <a:spLocks noGrp="1"/>
          </p:cNvSpPr>
          <p:nvPr>
            <p:ph sz="half" idx="2"/>
          </p:nvPr>
        </p:nvSpPr>
        <p:spPr>
          <a:xfrm>
            <a:off x="611560" y="1988840"/>
            <a:ext cx="7955280" cy="4104456"/>
          </a:xfrm>
        </p:spPr>
        <p:txBody>
          <a:bodyPr>
            <a:normAutofit/>
          </a:bodyPr>
          <a:lstStyle/>
          <a:p>
            <a:r>
              <a:rPr lang="en-US" dirty="0"/>
              <a:t>Drop in EU Ecolabel </a:t>
            </a:r>
            <a:r>
              <a:rPr lang="en-US" dirty="0" err="1"/>
              <a:t>licences</a:t>
            </a:r>
            <a:r>
              <a:rPr lang="en-US" dirty="0"/>
              <a:t> and products/service in March 2016, in line with the expiry of some product group criteria </a:t>
            </a:r>
          </a:p>
          <a:p>
            <a:endParaRPr lang="en-US" dirty="0"/>
          </a:p>
          <a:p>
            <a:r>
              <a:rPr lang="en-US" dirty="0"/>
              <a:t>Until September 2016, a significant amount of </a:t>
            </a:r>
            <a:r>
              <a:rPr lang="en-US" dirty="0" err="1"/>
              <a:t>licences</a:t>
            </a:r>
            <a:r>
              <a:rPr lang="en-US" dirty="0"/>
              <a:t> were reintegrated after reassessment against the new criteria </a:t>
            </a:r>
            <a:r>
              <a:rPr lang="en-US" dirty="0">
                <a:sym typeface="Wingdings" panose="05000000000000000000" pitchFamily="2" charset="2"/>
              </a:rPr>
              <a:t> </a:t>
            </a:r>
            <a:r>
              <a:rPr lang="en-US" dirty="0"/>
              <a:t>upswing in </a:t>
            </a:r>
            <a:r>
              <a:rPr lang="en-US" dirty="0" err="1"/>
              <a:t>licences</a:t>
            </a:r>
            <a:r>
              <a:rPr lang="en-US" dirty="0"/>
              <a:t> and products/services </a:t>
            </a:r>
          </a:p>
          <a:p>
            <a:endParaRPr lang="en-US" dirty="0"/>
          </a:p>
          <a:p>
            <a:r>
              <a:rPr lang="en-US" dirty="0"/>
              <a:t>During this reporting period, the largest number of EU Ecolabel </a:t>
            </a:r>
            <a:r>
              <a:rPr lang="en-US" dirty="0" err="1"/>
              <a:t>licences</a:t>
            </a:r>
            <a:r>
              <a:rPr lang="en-US" dirty="0"/>
              <a:t> was awarded in France (26%), Italy (18%), and Germany (12%)</a:t>
            </a:r>
          </a:p>
          <a:p>
            <a:endParaRPr lang="en-US" dirty="0"/>
          </a:p>
          <a:p>
            <a:r>
              <a:rPr lang="en-US" dirty="0"/>
              <a:t>Out of the total </a:t>
            </a:r>
            <a:r>
              <a:rPr lang="en-US" dirty="0" err="1"/>
              <a:t>licences</a:t>
            </a:r>
            <a:r>
              <a:rPr lang="en-US" dirty="0"/>
              <a:t>, the majority of products/services comprised within this total are from Italy (46%), France (10%), and Spain (9%)</a:t>
            </a:r>
          </a:p>
        </p:txBody>
      </p:sp>
      <p:sp>
        <p:nvSpPr>
          <p:cNvPr id="8" name="Text Placeholder 1"/>
          <p:cNvSpPr txBox="1">
            <a:spLocks/>
          </p:cNvSpPr>
          <p:nvPr/>
        </p:nvSpPr>
        <p:spPr>
          <a:xfrm>
            <a:off x="179512" y="0"/>
            <a:ext cx="7632848" cy="1340768"/>
          </a:xfrm>
          <a:prstGeom prst="rect">
            <a:avLst/>
          </a:prstGeom>
        </p:spPr>
        <p:txBody>
          <a:bodyPr anchor="ctr">
            <a:noAutofit/>
          </a:bodyPr>
          <a:lstStyle>
            <a:lvl1pPr marL="0" indent="0" algn="l" rtl="0" eaLnBrk="1" fontAlgn="base" hangingPunct="1">
              <a:spcBef>
                <a:spcPct val="20000"/>
              </a:spcBef>
              <a:spcAft>
                <a:spcPct val="0"/>
              </a:spcAft>
              <a:buFont typeface="Arial" panose="020B0604020202020204" pitchFamily="34" charset="0"/>
              <a:buNone/>
              <a:defRPr sz="2400" b="1" kern="1200">
                <a:solidFill>
                  <a:schemeClr val="accent1">
                    <a:lumMod val="50000"/>
                  </a:schemeClr>
                </a:solidFill>
                <a:effectLst/>
                <a:latin typeface="Arial" pitchFamily="34" charset="0"/>
                <a:ea typeface="+mn-ea"/>
                <a:cs typeface="Arial" pitchFamily="34" charset="0"/>
              </a:defRPr>
            </a:lvl1pPr>
            <a:lvl2pPr marL="457200" indent="0" algn="l" rtl="0" eaLnBrk="1" fontAlgn="base" hangingPunct="1">
              <a:spcBef>
                <a:spcPct val="20000"/>
              </a:spcBef>
              <a:spcAft>
                <a:spcPct val="0"/>
              </a:spcAft>
              <a:buFont typeface="Arial" panose="020B0604020202020204" pitchFamily="34" charset="0"/>
              <a:buNone/>
              <a:defRPr sz="2000" b="1" kern="1200">
                <a:solidFill>
                  <a:schemeClr val="tx1"/>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panose="020B0604020202020204" pitchFamily="34" charset="0"/>
              <a:buNone/>
              <a:defRPr sz="1800" b="1" kern="1200">
                <a:solidFill>
                  <a:schemeClr val="tx1"/>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dirty="0"/>
              <a:t> 4. </a:t>
            </a:r>
            <a:r>
              <a:rPr lang="en-US" dirty="0"/>
              <a:t>EU Ecolabel – Statistics</a:t>
            </a:r>
          </a:p>
        </p:txBody>
      </p:sp>
    </p:spTree>
    <p:extLst>
      <p:ext uri="{BB962C8B-B14F-4D97-AF65-F5344CB8AC3E}">
        <p14:creationId xmlns:p14="http://schemas.microsoft.com/office/powerpoint/2010/main" val="387334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7</a:t>
            </a:fld>
            <a:endParaRPr lang="en-GB" dirty="0"/>
          </a:p>
        </p:txBody>
      </p:sp>
      <p:pic>
        <p:nvPicPr>
          <p:cNvPr id="3078" name="Picture 6" descr="http://ec.europa.eu/environment/ecolabel/images/fact2b.png"/>
          <p:cNvPicPr>
            <a:picLocks noChangeAspect="1" noChangeArrowheads="1"/>
          </p:cNvPicPr>
          <p:nvPr/>
        </p:nvPicPr>
        <p:blipFill rotWithShape="1">
          <a:blip r:embed="rId3">
            <a:extLst>
              <a:ext uri="{28A0092B-C50C-407E-A947-70E740481C1C}">
                <a14:useLocalDpi xmlns:a14="http://schemas.microsoft.com/office/drawing/2010/main" val="0"/>
              </a:ext>
            </a:extLst>
          </a:blip>
          <a:srcRect l="844" t="1564" r="5877" b="1313"/>
          <a:stretch/>
        </p:blipFill>
        <p:spPr bwMode="auto">
          <a:xfrm>
            <a:off x="1133618" y="1052735"/>
            <a:ext cx="6876764" cy="57023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
          <p:cNvSpPr txBox="1">
            <a:spLocks/>
          </p:cNvSpPr>
          <p:nvPr/>
        </p:nvSpPr>
        <p:spPr>
          <a:xfrm>
            <a:off x="179512" y="0"/>
            <a:ext cx="7632848" cy="1340768"/>
          </a:xfrm>
          <a:prstGeom prst="rect">
            <a:avLst/>
          </a:prstGeom>
        </p:spPr>
        <p:txBody>
          <a:bodyPr anchor="ctr">
            <a:noAutofit/>
          </a:bodyPr>
          <a:lstStyle>
            <a:lvl1pPr marL="0" indent="0" algn="l" rtl="0" eaLnBrk="1" fontAlgn="base" hangingPunct="1">
              <a:spcBef>
                <a:spcPct val="20000"/>
              </a:spcBef>
              <a:spcAft>
                <a:spcPct val="0"/>
              </a:spcAft>
              <a:buFont typeface="Arial" panose="020B0604020202020204" pitchFamily="34" charset="0"/>
              <a:buNone/>
              <a:defRPr sz="2400" b="1" kern="1200">
                <a:solidFill>
                  <a:schemeClr val="accent1">
                    <a:lumMod val="50000"/>
                  </a:schemeClr>
                </a:solidFill>
                <a:effectLst/>
                <a:latin typeface="Arial" pitchFamily="34" charset="0"/>
                <a:ea typeface="+mn-ea"/>
                <a:cs typeface="Arial" pitchFamily="34" charset="0"/>
              </a:defRPr>
            </a:lvl1pPr>
            <a:lvl2pPr marL="457200" indent="0" algn="l" rtl="0" eaLnBrk="1" fontAlgn="base" hangingPunct="1">
              <a:spcBef>
                <a:spcPct val="20000"/>
              </a:spcBef>
              <a:spcAft>
                <a:spcPct val="0"/>
              </a:spcAft>
              <a:buFont typeface="Arial" panose="020B0604020202020204" pitchFamily="34" charset="0"/>
              <a:buNone/>
              <a:defRPr sz="2000" b="1" kern="1200">
                <a:solidFill>
                  <a:schemeClr val="tx1"/>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panose="020B0604020202020204" pitchFamily="34" charset="0"/>
              <a:buNone/>
              <a:defRPr sz="1800" b="1" kern="1200">
                <a:solidFill>
                  <a:schemeClr val="tx1"/>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dirty="0"/>
              <a:t> 4. </a:t>
            </a:r>
            <a:r>
              <a:rPr lang="en-US" dirty="0"/>
              <a:t>EU Ecolabel – Statistics</a:t>
            </a:r>
          </a:p>
        </p:txBody>
      </p:sp>
    </p:spTree>
    <p:extLst>
      <p:ext uri="{BB962C8B-B14F-4D97-AF65-F5344CB8AC3E}">
        <p14:creationId xmlns:p14="http://schemas.microsoft.com/office/powerpoint/2010/main" val="33590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8</a:t>
            </a:fld>
            <a:endParaRPr lang="en-GB" dirty="0"/>
          </a:p>
        </p:txBody>
      </p:sp>
      <p:pic>
        <p:nvPicPr>
          <p:cNvPr id="6146" name="Picture 2" descr="http://ec.europa.eu/environment/ecolabel/images/fact4b.png"/>
          <p:cNvPicPr>
            <a:picLocks noChangeAspect="1" noChangeArrowheads="1"/>
          </p:cNvPicPr>
          <p:nvPr/>
        </p:nvPicPr>
        <p:blipFill rotWithShape="1">
          <a:blip r:embed="rId3">
            <a:extLst>
              <a:ext uri="{28A0092B-C50C-407E-A947-70E740481C1C}">
                <a14:useLocalDpi xmlns:a14="http://schemas.microsoft.com/office/drawing/2010/main" val="0"/>
              </a:ext>
            </a:extLst>
          </a:blip>
          <a:srcRect l="1853" t="1375" r="869" b="5788"/>
          <a:stretch/>
        </p:blipFill>
        <p:spPr bwMode="auto">
          <a:xfrm>
            <a:off x="1117706" y="1484783"/>
            <a:ext cx="6908589" cy="5037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a:xfrm>
            <a:off x="179512" y="0"/>
            <a:ext cx="7632848" cy="1340768"/>
          </a:xfrm>
          <a:prstGeom prst="rect">
            <a:avLst/>
          </a:prstGeom>
        </p:spPr>
        <p:txBody>
          <a:bodyPr anchor="ctr">
            <a:noAutofit/>
          </a:bodyPr>
          <a:lstStyle>
            <a:lvl1pPr marL="0" indent="0" algn="l" rtl="0" eaLnBrk="1" fontAlgn="base" hangingPunct="1">
              <a:spcBef>
                <a:spcPct val="20000"/>
              </a:spcBef>
              <a:spcAft>
                <a:spcPct val="0"/>
              </a:spcAft>
              <a:buFont typeface="Arial" panose="020B0604020202020204" pitchFamily="34" charset="0"/>
              <a:buNone/>
              <a:defRPr sz="2400" b="1" kern="1200">
                <a:solidFill>
                  <a:schemeClr val="accent1">
                    <a:lumMod val="50000"/>
                  </a:schemeClr>
                </a:solidFill>
                <a:effectLst/>
                <a:latin typeface="Arial" pitchFamily="34" charset="0"/>
                <a:ea typeface="+mn-ea"/>
                <a:cs typeface="Arial" pitchFamily="34" charset="0"/>
              </a:defRPr>
            </a:lvl1pPr>
            <a:lvl2pPr marL="457200" indent="0" algn="l" rtl="0" eaLnBrk="1" fontAlgn="base" hangingPunct="1">
              <a:spcBef>
                <a:spcPct val="20000"/>
              </a:spcBef>
              <a:spcAft>
                <a:spcPct val="0"/>
              </a:spcAft>
              <a:buFont typeface="Arial" panose="020B0604020202020204" pitchFamily="34" charset="0"/>
              <a:buNone/>
              <a:defRPr sz="2000" b="1" kern="1200">
                <a:solidFill>
                  <a:schemeClr val="tx1"/>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panose="020B0604020202020204" pitchFamily="34" charset="0"/>
              <a:buNone/>
              <a:defRPr sz="1800" b="1" kern="1200">
                <a:solidFill>
                  <a:schemeClr val="tx1"/>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dirty="0"/>
              <a:t> 4. </a:t>
            </a:r>
            <a:r>
              <a:rPr lang="en-US" dirty="0"/>
              <a:t>EU Ecolabel – Statistics</a:t>
            </a:r>
          </a:p>
        </p:txBody>
      </p:sp>
    </p:spTree>
    <p:extLst>
      <p:ext uri="{BB962C8B-B14F-4D97-AF65-F5344CB8AC3E}">
        <p14:creationId xmlns:p14="http://schemas.microsoft.com/office/powerpoint/2010/main" val="71404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5. What’s new?</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9</a:t>
            </a:fld>
            <a:endParaRPr lang="en-GB" dirty="0"/>
          </a:p>
        </p:txBody>
      </p:sp>
      <p:sp>
        <p:nvSpPr>
          <p:cNvPr id="5" name="Content Placeholder 4"/>
          <p:cNvSpPr>
            <a:spLocks noGrp="1"/>
          </p:cNvSpPr>
          <p:nvPr>
            <p:ph sz="half" idx="2"/>
          </p:nvPr>
        </p:nvSpPr>
        <p:spPr>
          <a:xfrm>
            <a:off x="683568" y="1772816"/>
            <a:ext cx="7344816" cy="4392488"/>
          </a:xfrm>
        </p:spPr>
        <p:txBody>
          <a:bodyPr>
            <a:normAutofit fontScale="92500" lnSpcReduction="10000"/>
          </a:bodyPr>
          <a:lstStyle/>
          <a:p>
            <a:r>
              <a:rPr lang="en-US" b="1" dirty="0"/>
              <a:t>April – July 2014 </a:t>
            </a:r>
            <a:endParaRPr lang="en-US" dirty="0"/>
          </a:p>
          <a:p>
            <a:pPr lvl="1"/>
            <a:r>
              <a:rPr lang="en-US" dirty="0"/>
              <a:t>EC consultation to support the evaluation of the Implementation of the EU Ecolabel Regulation (EC) 66/2010</a:t>
            </a:r>
          </a:p>
          <a:p>
            <a:endParaRPr lang="en-US" dirty="0"/>
          </a:p>
          <a:p>
            <a:pPr lvl="1"/>
            <a:r>
              <a:rPr lang="en-US" dirty="0"/>
              <a:t>“… the results of the consultation will be part of the evaluation of the Ecolabel regulation. The evaluation will also be based on interviews and other data. A workshop is planned for fall 2014 before preparing the final evaluation”</a:t>
            </a:r>
          </a:p>
          <a:p>
            <a:pPr marL="457200" lvl="1" indent="0">
              <a:buNone/>
            </a:pPr>
            <a:endParaRPr lang="en-US" dirty="0"/>
          </a:p>
          <a:p>
            <a:r>
              <a:rPr lang="en-US" b="1" dirty="0"/>
              <a:t>December 2014</a:t>
            </a:r>
            <a:endParaRPr lang="en-US" dirty="0"/>
          </a:p>
          <a:p>
            <a:pPr lvl="1"/>
            <a:r>
              <a:rPr lang="en-US" dirty="0"/>
              <a:t>Fitness Check under the 2015 REFIT Actions of: </a:t>
            </a:r>
          </a:p>
          <a:p>
            <a:pPr lvl="2"/>
            <a:r>
              <a:rPr lang="en-US" dirty="0"/>
              <a:t>Regulation (EC) No 1221/2009 of 25 November 2009 on the voluntary participation by </a:t>
            </a:r>
            <a:r>
              <a:rPr lang="en-US" dirty="0" err="1"/>
              <a:t>organisations</a:t>
            </a:r>
            <a:r>
              <a:rPr lang="en-US" dirty="0"/>
              <a:t> in a Community eco-management and audit scheme (EMAS) </a:t>
            </a:r>
          </a:p>
          <a:p>
            <a:pPr lvl="2"/>
            <a:r>
              <a:rPr lang="en-US" dirty="0"/>
              <a:t>Regulation 66/2010 on the EU Ecolabel</a:t>
            </a:r>
          </a:p>
          <a:p>
            <a:pPr lvl="1"/>
            <a:r>
              <a:rPr lang="en-US" dirty="0"/>
              <a:t>Results expected for 2015</a:t>
            </a:r>
          </a:p>
          <a:p>
            <a:endParaRPr lang="en-US" dirty="0"/>
          </a:p>
        </p:txBody>
      </p:sp>
    </p:spTree>
    <p:extLst>
      <p:ext uri="{BB962C8B-B14F-4D97-AF65-F5344CB8AC3E}">
        <p14:creationId xmlns:p14="http://schemas.microsoft.com/office/powerpoint/2010/main" val="2290903693"/>
      </p:ext>
    </p:extLst>
  </p:cSld>
  <p:clrMapOvr>
    <a:masterClrMapping/>
  </p:clrMapOvr>
</p:sld>
</file>

<file path=ppt/theme/theme1.xml><?xml version="1.0" encoding="utf-8"?>
<a:theme xmlns:a="http://schemas.openxmlformats.org/drawingml/2006/main" name="ABIS Theme Augus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IS Theme August 2015" id="{AC5F0D9C-1E3B-46C0-B094-874CE0311D93}" vid="{477156AB-2D0F-4D04-A577-AD230AC60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TotalTime>
  <Words>828</Words>
  <Application>Microsoft Office PowerPoint</Application>
  <PresentationFormat>On-screen Show (4:3)</PresentationFormat>
  <Paragraphs>142</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Unicode MS</vt:lpstr>
      <vt:lpstr>Arial</vt:lpstr>
      <vt:lpstr>Calibri</vt:lpstr>
      <vt:lpstr>Century Gothic</vt:lpstr>
      <vt:lpstr>Wingdings</vt:lpstr>
      <vt:lpstr>ABIS Theme August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Karolina.Sobczak@abis-global.org</dc:creator>
  <cp:lastModifiedBy>Windows User</cp:lastModifiedBy>
  <cp:revision>211</cp:revision>
  <dcterms:created xsi:type="dcterms:W3CDTF">2011-05-27T13:59:51Z</dcterms:created>
  <dcterms:modified xsi:type="dcterms:W3CDTF">2017-02-14T08:54:15Z</dcterms:modified>
</cp:coreProperties>
</file>