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3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789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515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685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055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67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468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950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75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512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162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551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maran.com/#%21/observ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6933"/>
            <a:ext cx="7772400" cy="1470025"/>
          </a:xfrm>
        </p:spPr>
        <p:txBody>
          <a:bodyPr/>
          <a:lstStyle/>
          <a:p>
            <a:r>
              <a:rPr lang="en-US" dirty="0" smtClean="0"/>
              <a:t>Recycling and waste reduction– LUM Jean Monnet University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802" y="3978424"/>
            <a:ext cx="6400800" cy="5586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 Zagreb 03/02/2017</a:t>
            </a:r>
            <a:endParaRPr lang="en-US" dirty="0"/>
          </a:p>
        </p:txBody>
      </p:sp>
      <p:pic>
        <p:nvPicPr>
          <p:cNvPr id="4" name="Picture 3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0"/>
          <a:stretch/>
        </p:blipFill>
        <p:spPr>
          <a:xfrm>
            <a:off x="2039091" y="24264"/>
            <a:ext cx="5187911" cy="1949646"/>
          </a:xfrm>
          <a:prstGeom prst="rect">
            <a:avLst/>
          </a:prstGeom>
        </p:spPr>
      </p:pic>
      <p:pic>
        <p:nvPicPr>
          <p:cNvPr id="5" name="Picture 4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2"/>
          <a:stretch/>
        </p:blipFill>
        <p:spPr>
          <a:xfrm>
            <a:off x="1141598" y="5126047"/>
            <a:ext cx="7005666" cy="16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0"/>
          <a:stretch/>
        </p:blipFill>
        <p:spPr>
          <a:xfrm>
            <a:off x="2039091" y="24264"/>
            <a:ext cx="5187911" cy="1949646"/>
          </a:xfrm>
          <a:prstGeom prst="rect">
            <a:avLst/>
          </a:prstGeom>
        </p:spPr>
      </p:pic>
      <p:pic>
        <p:nvPicPr>
          <p:cNvPr id="5" name="Picture 4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2"/>
          <a:stretch/>
        </p:blipFill>
        <p:spPr>
          <a:xfrm>
            <a:off x="1141598" y="5126047"/>
            <a:ext cx="7005666" cy="1639461"/>
          </a:xfrm>
          <a:prstGeom prst="rect">
            <a:avLst/>
          </a:prstGeom>
        </p:spPr>
      </p:pic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281915"/>
              </p:ext>
            </p:extLst>
          </p:nvPr>
        </p:nvGraphicFramePr>
        <p:xfrm>
          <a:off x="703438" y="1556792"/>
          <a:ext cx="7859216" cy="472903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990331">
                  <a:extLst>
                    <a:ext uri="{9D8B030D-6E8A-4147-A177-3AD203B41FA5}">
                      <a16:colId xmlns:a16="http://schemas.microsoft.com/office/drawing/2014/main" xmlns="" val="3616600453"/>
                    </a:ext>
                  </a:extLst>
                </a:gridCol>
                <a:gridCol w="832765">
                  <a:extLst>
                    <a:ext uri="{9D8B030D-6E8A-4147-A177-3AD203B41FA5}">
                      <a16:colId xmlns:a16="http://schemas.microsoft.com/office/drawing/2014/main" xmlns="" val="2832356117"/>
                    </a:ext>
                  </a:extLst>
                </a:gridCol>
                <a:gridCol w="832765">
                  <a:extLst>
                    <a:ext uri="{9D8B030D-6E8A-4147-A177-3AD203B41FA5}">
                      <a16:colId xmlns:a16="http://schemas.microsoft.com/office/drawing/2014/main" xmlns="" val="2099548968"/>
                    </a:ext>
                  </a:extLst>
                </a:gridCol>
                <a:gridCol w="1140667">
                  <a:extLst>
                    <a:ext uri="{9D8B030D-6E8A-4147-A177-3AD203B41FA5}">
                      <a16:colId xmlns:a16="http://schemas.microsoft.com/office/drawing/2014/main" xmlns="" val="3883306819"/>
                    </a:ext>
                  </a:extLst>
                </a:gridCol>
                <a:gridCol w="1062688">
                  <a:extLst>
                    <a:ext uri="{9D8B030D-6E8A-4147-A177-3AD203B41FA5}">
                      <a16:colId xmlns:a16="http://schemas.microsoft.com/office/drawing/2014/main" xmlns="" val="2338907101"/>
                    </a:ext>
                  </a:extLst>
                </a:gridCol>
              </a:tblGrid>
              <a:tr h="489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sng" strike="noStrike" dirty="0" smtClean="0">
                          <a:effectLst/>
                        </a:rPr>
                        <a:t>Initiative</a:t>
                      </a:r>
                      <a:endParaRPr lang="en-US" sz="9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u="none" strike="noStrike" dirty="0" smtClean="0">
                          <a:effectLst/>
                        </a:rPr>
                        <a:t>Entry </a:t>
                      </a:r>
                      <a:r>
                        <a:rPr lang="it-IT" sz="900" b="1" u="none" strike="noStrike" dirty="0" err="1" smtClean="0">
                          <a:effectLst/>
                        </a:rPr>
                        <a:t>into</a:t>
                      </a:r>
                      <a:r>
                        <a:rPr lang="it-IT" sz="900" b="1" u="none" strike="noStrike" dirty="0" smtClean="0">
                          <a:effectLst/>
                        </a:rPr>
                        <a:t> force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u="none" strike="noStrike" dirty="0" smtClean="0">
                          <a:effectLst/>
                        </a:rPr>
                        <a:t>Last update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u="none" strike="noStrike" dirty="0" smtClean="0">
                          <a:effectLst/>
                        </a:rPr>
                        <a:t>Level of </a:t>
                      </a:r>
                      <a:r>
                        <a:rPr lang="it-IT" sz="900" b="1" u="none" strike="noStrike" dirty="0" err="1" smtClean="0">
                          <a:effectLst/>
                        </a:rPr>
                        <a:t>enforcement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u="none" strike="noStrike" dirty="0" err="1" smtClean="0">
                          <a:effectLst/>
                        </a:rPr>
                        <a:t>Disclosure</a:t>
                      </a:r>
                      <a:r>
                        <a:rPr lang="it-IT" sz="900" b="1" u="none" strike="noStrike" dirty="0" smtClean="0">
                          <a:effectLst/>
                        </a:rPr>
                        <a:t> </a:t>
                      </a:r>
                      <a:r>
                        <a:rPr lang="it-IT" sz="900" b="1" u="none" strike="noStrike" dirty="0" err="1" smtClean="0">
                          <a:effectLst/>
                        </a:rPr>
                        <a:t>requirements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extLst>
                  <a:ext uri="{0D108BD9-81ED-4DB2-BD59-A6C34878D82A}">
                    <a16:rowId xmlns:a16="http://schemas.microsoft.com/office/drawing/2014/main" xmlns="" val="16657916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sng" strike="noStrike" dirty="0">
                          <a:effectLst/>
                          <a:hlinkClick r:id="rId3"/>
                        </a:rPr>
                        <a:t>Ordinance of 26 June 1995 concerning safety requirements for street-vended food</a:t>
                      </a:r>
                      <a:endParaRPr lang="en-US" sz="9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 err="1">
                          <a:effectLst/>
                        </a:rPr>
                        <a:t>Jun</a:t>
                      </a:r>
                      <a:r>
                        <a:rPr lang="it-IT" sz="900" u="none" strike="noStrike" dirty="0">
                          <a:effectLst/>
                        </a:rPr>
                        <a:t>, 26, 1995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 err="1">
                          <a:effectLst/>
                        </a:rPr>
                        <a:t>Aug</a:t>
                      </a:r>
                      <a:r>
                        <a:rPr lang="it-IT" sz="900" u="none" strike="noStrike" dirty="0">
                          <a:effectLst/>
                        </a:rPr>
                        <a:t>, 28, 1996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 err="1">
                          <a:effectLst/>
                        </a:rPr>
                        <a:t>Mandatory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No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extLst>
                  <a:ext uri="{0D108BD9-81ED-4DB2-BD59-A6C34878D82A}">
                    <a16:rowId xmlns:a16="http://schemas.microsoft.com/office/drawing/2014/main" xmlns="" val="3293648954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sng" strike="noStrike">
                          <a:effectLst/>
                          <a:hlinkClick r:id="rId3"/>
                        </a:rPr>
                        <a:t>Legislative Decree n. 30 of 2013: Implementation of Directive 2009/29/EC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Apr, 5, 2013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Jul, 23, 2015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Mandatory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Yes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extLst>
                  <a:ext uri="{0D108BD9-81ED-4DB2-BD59-A6C34878D82A}">
                    <a16:rowId xmlns:a16="http://schemas.microsoft.com/office/drawing/2014/main" xmlns="" val="3836625457"/>
                  </a:ext>
                </a:extLst>
              </a:tr>
              <a:tr h="3261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sng" strike="noStrike">
                          <a:effectLst/>
                          <a:hlinkClick r:id="rId3"/>
                        </a:rPr>
                        <a:t>Social Reporting GBS 2013 Standard - Principles and Standard for Sustainability Reporting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u="none" strike="noStrike">
                          <a:effectLst/>
                        </a:rPr>
                        <a:t>2013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Voluntary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Yes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extLst>
                  <a:ext uri="{0D108BD9-81ED-4DB2-BD59-A6C34878D82A}">
                    <a16:rowId xmlns:a16="http://schemas.microsoft.com/office/drawing/2014/main" xmlns="" val="2324157787"/>
                  </a:ext>
                </a:extLst>
              </a:tr>
              <a:tr h="3261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sng" strike="noStrike">
                          <a:effectLst/>
                          <a:hlinkClick r:id="rId3"/>
                        </a:rPr>
                        <a:t>Social Report In Public Administration</a:t>
                      </a:r>
                      <a:endParaRPr lang="it-IT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u="none" strike="noStrike">
                          <a:effectLst/>
                        </a:rPr>
                        <a:t>2006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Voluntary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Yes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extLst>
                  <a:ext uri="{0D108BD9-81ED-4DB2-BD59-A6C34878D82A}">
                    <a16:rowId xmlns:a16="http://schemas.microsoft.com/office/drawing/2014/main" xmlns="" val="4050885070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sng" strike="noStrike">
                          <a:effectLst/>
                          <a:hlinkClick r:id="rId3"/>
                        </a:rPr>
                        <a:t>Legislative Decree No. 121 on the protection of the environment through criminal law as well as on ship-source pollution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Aug, 16, 2011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Mandatory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No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extLst>
                  <a:ext uri="{0D108BD9-81ED-4DB2-BD59-A6C34878D82A}">
                    <a16:rowId xmlns:a16="http://schemas.microsoft.com/office/drawing/2014/main" xmlns="" val="3757907866"/>
                  </a:ext>
                </a:extLst>
              </a:tr>
              <a:tr h="3261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sng" strike="noStrike">
                          <a:effectLst/>
                          <a:hlinkClick r:id="rId3"/>
                        </a:rPr>
                        <a:t>Legislative Decree No. 152 concerning the protection of waters against pollution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May, 11, 1999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u="none" strike="noStrike">
                          <a:effectLst/>
                        </a:rPr>
                        <a:t>2003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Mandatory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Yes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extLst>
                  <a:ext uri="{0D108BD9-81ED-4DB2-BD59-A6C34878D82A}">
                    <a16:rowId xmlns:a16="http://schemas.microsoft.com/office/drawing/2014/main" xmlns="" val="2580597505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sng" strike="noStrike">
                          <a:effectLst/>
                          <a:hlinkClick r:id="rId3"/>
                        </a:rPr>
                        <a:t>Legislative Decree No. 182 on port reception facilities for ship-generated waste and cargo residues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Aug, 6, 2003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u="none" strike="noStrike">
                          <a:effectLst/>
                        </a:rPr>
                        <a:t>2009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Mandatory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Yes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extLst>
                  <a:ext uri="{0D108BD9-81ED-4DB2-BD59-A6C34878D82A}">
                    <a16:rowId xmlns:a16="http://schemas.microsoft.com/office/drawing/2014/main" xmlns="" val="3556443709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sng" strike="noStrike">
                          <a:effectLst/>
                          <a:hlinkClick r:id="rId3"/>
                        </a:rPr>
                        <a:t>Legislative Decree No. 53 on ship safety, pollution prevention and living conditions and work on board for ships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May, 12, 2011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Mandatory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Yes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extLst>
                  <a:ext uri="{0D108BD9-81ED-4DB2-BD59-A6C34878D82A}">
                    <a16:rowId xmlns:a16="http://schemas.microsoft.com/office/drawing/2014/main" xmlns="" val="1282630716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sng" strike="noStrike">
                          <a:effectLst/>
                          <a:hlinkClick r:id="rId3"/>
                        </a:rPr>
                        <a:t>Legislative Decree no. 22 of 1997 on waste, hazardous waste and packaging and packaging waste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u="none" strike="noStrike">
                          <a:effectLst/>
                        </a:rPr>
                        <a:t>1997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u="none" strike="noStrike">
                          <a:effectLst/>
                        </a:rPr>
                        <a:t>2003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Mandatory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Yes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extLst>
                  <a:ext uri="{0D108BD9-81ED-4DB2-BD59-A6C34878D82A}">
                    <a16:rowId xmlns:a16="http://schemas.microsoft.com/office/drawing/2014/main" xmlns="" val="1468114793"/>
                  </a:ext>
                </a:extLst>
              </a:tr>
              <a:tr h="3261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sng" strike="noStrike">
                          <a:effectLst/>
                          <a:hlinkClick r:id="rId3"/>
                        </a:rPr>
                        <a:t>Legislative Decree 152/2006 - Environmental Code</a:t>
                      </a:r>
                      <a:endParaRPr lang="it-IT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Apr, 14, 2006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u="none" strike="noStrike">
                          <a:effectLst/>
                        </a:rPr>
                        <a:t>2015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Mandatory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Yes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ctr"/>
                </a:tc>
                <a:extLst>
                  <a:ext uri="{0D108BD9-81ED-4DB2-BD59-A6C34878D82A}">
                    <a16:rowId xmlns:a16="http://schemas.microsoft.com/office/drawing/2014/main" xmlns="" val="1355125612"/>
                  </a:ext>
                </a:extLst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251520" y="6557736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Data </a:t>
            </a:r>
            <a:r>
              <a:rPr lang="it-IT" sz="1200" dirty="0" err="1" smtClean="0"/>
              <a:t>courtesy</a:t>
            </a:r>
            <a:r>
              <a:rPr lang="it-IT" sz="1200" dirty="0" smtClean="0"/>
              <a:t> of </a:t>
            </a:r>
            <a:r>
              <a:rPr lang="it-IT" sz="1200" dirty="0" err="1" smtClean="0"/>
              <a:t>eRevalue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7981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0"/>
          <a:stretch/>
        </p:blipFill>
        <p:spPr>
          <a:xfrm>
            <a:off x="2039091" y="24264"/>
            <a:ext cx="5187911" cy="1949646"/>
          </a:xfrm>
          <a:prstGeom prst="rect">
            <a:avLst/>
          </a:prstGeom>
        </p:spPr>
      </p:pic>
      <p:pic>
        <p:nvPicPr>
          <p:cNvPr id="5" name="Picture 4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2"/>
          <a:stretch/>
        </p:blipFill>
        <p:spPr>
          <a:xfrm>
            <a:off x="1141598" y="5126047"/>
            <a:ext cx="7005666" cy="163946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28349" t="11900" r="25189" b="21601"/>
          <a:stretch/>
        </p:blipFill>
        <p:spPr>
          <a:xfrm>
            <a:off x="1306504" y="1258116"/>
            <a:ext cx="6840760" cy="550739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1520" y="6557736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Data </a:t>
            </a:r>
            <a:r>
              <a:rPr lang="it-IT" sz="1200" dirty="0" err="1" smtClean="0"/>
              <a:t>courtesy</a:t>
            </a:r>
            <a:r>
              <a:rPr lang="it-IT" sz="1200" dirty="0" smtClean="0"/>
              <a:t> of </a:t>
            </a:r>
            <a:r>
              <a:rPr lang="it-IT" sz="1200" dirty="0" err="1" smtClean="0"/>
              <a:t>eRevalue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439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0"/>
          <a:stretch/>
        </p:blipFill>
        <p:spPr>
          <a:xfrm>
            <a:off x="2039091" y="24264"/>
            <a:ext cx="5187911" cy="1949646"/>
          </a:xfrm>
          <a:prstGeom prst="rect">
            <a:avLst/>
          </a:prstGeom>
        </p:spPr>
      </p:pic>
      <p:pic>
        <p:nvPicPr>
          <p:cNvPr id="5" name="Picture 4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2"/>
          <a:stretch/>
        </p:blipFill>
        <p:spPr>
          <a:xfrm>
            <a:off x="1141598" y="5126047"/>
            <a:ext cx="7005666" cy="163946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70" y="2545003"/>
            <a:ext cx="7620660" cy="176799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67544" y="21328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Best </a:t>
            </a:r>
            <a:r>
              <a:rPr lang="it-IT" dirty="0" err="1" smtClean="0"/>
              <a:t>practice</a:t>
            </a:r>
            <a:r>
              <a:rPr lang="it-IT" dirty="0" smtClean="0"/>
              <a:t>: networking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3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0"/>
          <a:stretch/>
        </p:blipFill>
        <p:spPr>
          <a:xfrm>
            <a:off x="2039091" y="24264"/>
            <a:ext cx="5187911" cy="1949646"/>
          </a:xfrm>
          <a:prstGeom prst="rect">
            <a:avLst/>
          </a:prstGeom>
        </p:spPr>
      </p:pic>
      <p:pic>
        <p:nvPicPr>
          <p:cNvPr id="5" name="Picture 4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2"/>
          <a:stretch/>
        </p:blipFill>
        <p:spPr>
          <a:xfrm>
            <a:off x="1141598" y="5126047"/>
            <a:ext cx="7005666" cy="163946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83" y="2144446"/>
            <a:ext cx="4364548" cy="281106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491" y="2626576"/>
            <a:ext cx="4424172" cy="18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0"/>
          <a:stretch/>
        </p:blipFill>
        <p:spPr>
          <a:xfrm>
            <a:off x="2039091" y="24264"/>
            <a:ext cx="5187911" cy="1949646"/>
          </a:xfrm>
          <a:prstGeom prst="rect">
            <a:avLst/>
          </a:prstGeom>
        </p:spPr>
      </p:pic>
      <p:pic>
        <p:nvPicPr>
          <p:cNvPr id="5" name="Picture 4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2"/>
          <a:stretch/>
        </p:blipFill>
        <p:spPr>
          <a:xfrm>
            <a:off x="1141598" y="5126047"/>
            <a:ext cx="7005666" cy="163946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74895" y="213933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Impacts</a:t>
            </a:r>
            <a:r>
              <a:rPr lang="it-IT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Data </a:t>
            </a:r>
            <a:r>
              <a:rPr lang="it-IT" dirty="0" err="1" smtClean="0"/>
              <a:t>monitoring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Efficiency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Change</a:t>
            </a:r>
            <a:r>
              <a:rPr lang="it-IT" dirty="0" smtClean="0"/>
              <a:t> of </a:t>
            </a:r>
            <a:r>
              <a:rPr lang="it-IT" dirty="0" err="1" smtClean="0"/>
              <a:t>behavior</a:t>
            </a:r>
            <a:endParaRPr lang="it-IT" dirty="0"/>
          </a:p>
        </p:txBody>
      </p:sp>
      <p:graphicFrame>
        <p:nvGraphicFramePr>
          <p:cNvPr id="7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122213"/>
              </p:ext>
            </p:extLst>
          </p:nvPr>
        </p:nvGraphicFramePr>
        <p:xfrm>
          <a:off x="3491880" y="2242719"/>
          <a:ext cx="3168352" cy="1537716"/>
        </p:xfrm>
        <a:graphic>
          <a:graphicData uri="http://schemas.openxmlformats.org/drawingml/2006/table">
            <a:tbl>
              <a:tblPr firstRow="1" firstCol="1" bandRow="1"/>
              <a:tblGrid>
                <a:gridCol w="12437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4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it-IT" sz="1100" b="1" i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</a:t>
                      </a:r>
                      <a:r>
                        <a:rPr lang="it-IT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made </a:t>
                      </a:r>
                      <a:r>
                        <a:rPr lang="it-IT" sz="1100" b="1" i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recycling</a:t>
                      </a:r>
                      <a:r>
                        <a:rPr lang="it-IT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b="1" i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easier</a:t>
                      </a:r>
                      <a:r>
                        <a:rPr lang="it-IT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4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it-IT" sz="1100" b="1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sample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83216"/>
              </p:ext>
            </p:extLst>
          </p:nvPr>
        </p:nvGraphicFramePr>
        <p:xfrm>
          <a:off x="6804248" y="2242719"/>
          <a:ext cx="1864360" cy="383286"/>
        </p:xfrm>
        <a:graphic>
          <a:graphicData uri="http://schemas.openxmlformats.org/drawingml/2006/table">
            <a:tbl>
              <a:tblPr firstRow="1" firstCol="1" bandRow="1"/>
              <a:tblGrid>
                <a:gridCol w="1864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r>
                        <a:rPr lang="it-IT" sz="1100" b="1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score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3,71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791" y="4021491"/>
            <a:ext cx="6120914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269</Words>
  <Application>Microsoft Office PowerPoint</Application>
  <PresentationFormat>On-screen Show (4:3)</PresentationFormat>
  <Paragraphs>77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Tema sustava Office</vt:lpstr>
      <vt:lpstr>Recycling and waste reduction– LUM Jean Monnet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Martina Herceg</dc:creator>
  <cp:lastModifiedBy>Windows User</cp:lastModifiedBy>
  <cp:revision>24</cp:revision>
  <dcterms:created xsi:type="dcterms:W3CDTF">2016-10-11T13:33:09Z</dcterms:created>
  <dcterms:modified xsi:type="dcterms:W3CDTF">2017-02-13T13:29:37Z</dcterms:modified>
</cp:coreProperties>
</file>