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84304-68AC-4AE0-AD41-A42FC029B9DE}" type="datetimeFigureOut">
              <a:rPr lang="sl-SI" smtClean="0"/>
              <a:t>13. 02. 2017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5DFD9-8B85-48CF-B1C8-B62908F170A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4968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5DFD9-8B85-48CF-B1C8-B62908F170A5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90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FA2F84-77F0-48F8-A604-D2F3212219E9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u-reus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0" dirty="0"/>
              <a:t>Stimulating the processing of used materials 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 smtClean="0"/>
              <a:t>Slovenia</a:t>
            </a:r>
            <a:endParaRPr lang="en-GB" dirty="0"/>
          </a:p>
        </p:txBody>
      </p:sp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8640"/>
            <a:ext cx="3227226" cy="213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80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Center reuse</a:t>
            </a:r>
            <a:r>
              <a:rPr lang="sl-SI" dirty="0" smtClean="0"/>
              <a:t> - </a:t>
            </a:r>
            <a:r>
              <a:rPr lang="en-US" dirty="0"/>
              <a:t>When waste products get new life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>
                <a:hlinkClick r:id="rId2"/>
              </a:rPr>
              <a:t>http://</a:t>
            </a:r>
            <a:r>
              <a:rPr lang="sl-SI" dirty="0" smtClean="0">
                <a:hlinkClick r:id="rId2"/>
              </a:rPr>
              <a:t>www.cpu-reuse.com/</a:t>
            </a:r>
            <a:endParaRPr lang="sl-SI" dirty="0" smtClean="0"/>
          </a:p>
          <a:p>
            <a:r>
              <a:rPr lang="en-US" dirty="0"/>
              <a:t>Center reuse Ljubljana </a:t>
            </a:r>
            <a:r>
              <a:rPr lang="en-US" dirty="0" smtClean="0"/>
              <a:t>works </a:t>
            </a:r>
            <a:r>
              <a:rPr lang="en-US" dirty="0"/>
              <a:t>in partnership with public enterprises </a:t>
            </a:r>
            <a:endParaRPr lang="sl-SI" dirty="0" smtClean="0"/>
          </a:p>
          <a:p>
            <a:r>
              <a:rPr lang="sl-SI" dirty="0" err="1" smtClean="0"/>
              <a:t>Anyone</a:t>
            </a:r>
            <a:r>
              <a:rPr lang="sl-SI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submit products that are no longer needed and are still well preserved, such as furniture, computer equipment, books, equipment for home and leisure, bicycles, sporting goods, clothing, toys - in short, </a:t>
            </a:r>
            <a:r>
              <a:rPr lang="en-US" dirty="0" smtClean="0"/>
              <a:t>everything</a:t>
            </a:r>
            <a:r>
              <a:rPr lang="sl-SI" dirty="0" smtClean="0"/>
              <a:t> </a:t>
            </a:r>
            <a:r>
              <a:rPr lang="sl-SI" dirty="0" err="1" smtClean="0"/>
              <a:t>that</a:t>
            </a:r>
            <a:r>
              <a:rPr lang="sl-SI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well preserved , functional and useful. </a:t>
            </a:r>
            <a:endParaRPr lang="sl-SI" dirty="0" smtClean="0"/>
          </a:p>
          <a:p>
            <a:r>
              <a:rPr lang="en-US" dirty="0" smtClean="0"/>
              <a:t>CPU </a:t>
            </a:r>
            <a:r>
              <a:rPr lang="en-US" dirty="0"/>
              <a:t>products will be prepared for re-use and placed </a:t>
            </a:r>
            <a:r>
              <a:rPr lang="en-US" dirty="0" smtClean="0"/>
              <a:t>for </a:t>
            </a:r>
            <a:r>
              <a:rPr lang="en-US" dirty="0"/>
              <a:t>sale at a symbolic price in the Green Store, where you will also find attractive and unique products from different materials. By purchasing the CPU Ljubljana </a:t>
            </a:r>
            <a:r>
              <a:rPr lang="sl-SI" dirty="0" err="1" smtClean="0"/>
              <a:t>you</a:t>
            </a:r>
            <a:r>
              <a:rPr lang="sl-SI" dirty="0" smtClean="0"/>
              <a:t> </a:t>
            </a:r>
            <a:r>
              <a:rPr lang="en-US" dirty="0" smtClean="0"/>
              <a:t>save </a:t>
            </a:r>
            <a:r>
              <a:rPr lang="en-US" dirty="0"/>
              <a:t>money, conserve natural resources and support local jobs.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0036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NEW PARADIGM: WASTE = RESOURCE</a:t>
            </a:r>
          </a:p>
        </p:txBody>
      </p:sp>
      <p:pic>
        <p:nvPicPr>
          <p:cNvPr id="1026" name="Picture 2" descr="C:\Users\Admin\Desktop\circl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7611032" cy="329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259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In </a:t>
            </a:r>
            <a:r>
              <a:rPr lang="sl-SI" dirty="0" err="1" smtClean="0"/>
              <a:t>october</a:t>
            </a:r>
            <a:r>
              <a:rPr lang="sl-SI" dirty="0" smtClean="0"/>
              <a:t> 2015, </a:t>
            </a:r>
            <a:r>
              <a:rPr lang="sl-SI" dirty="0" err="1" smtClean="0"/>
              <a:t>Slovenia</a:t>
            </a:r>
            <a:r>
              <a:rPr lang="sl-SI" dirty="0" smtClean="0"/>
              <a:t> </a:t>
            </a:r>
            <a:r>
              <a:rPr lang="en-US" dirty="0" smtClean="0"/>
              <a:t>adopted a framework program for transition</a:t>
            </a:r>
            <a:r>
              <a:rPr lang="sl-SI" dirty="0" smtClean="0"/>
              <a:t> to </a:t>
            </a:r>
            <a:r>
              <a:rPr lang="sl-SI" b="1" dirty="0" err="1" smtClean="0">
                <a:solidFill>
                  <a:srgbClr val="00B050"/>
                </a:solidFill>
              </a:rPr>
              <a:t>green</a:t>
            </a:r>
            <a:r>
              <a:rPr lang="sl-SI" b="1" dirty="0" smtClean="0">
                <a:solidFill>
                  <a:srgbClr val="00B050"/>
                </a:solidFill>
              </a:rPr>
              <a:t> </a:t>
            </a:r>
            <a:r>
              <a:rPr lang="sl-SI" b="1" dirty="0" err="1" smtClean="0">
                <a:solidFill>
                  <a:srgbClr val="00B050"/>
                </a:solidFill>
              </a:rPr>
              <a:t>economy</a:t>
            </a:r>
            <a:r>
              <a:rPr lang="sl-SI" b="1" dirty="0" smtClean="0">
                <a:solidFill>
                  <a:srgbClr val="00B050"/>
                </a:solidFill>
              </a:rPr>
              <a:t/>
            </a:r>
            <a:br>
              <a:rPr lang="sl-SI" b="1" dirty="0" smtClean="0">
                <a:solidFill>
                  <a:srgbClr val="00B050"/>
                </a:solidFill>
              </a:rPr>
            </a:br>
            <a:endParaRPr lang="sl-SI" b="1" dirty="0" smtClean="0">
              <a:solidFill>
                <a:srgbClr val="00B050"/>
              </a:solidFill>
            </a:endParaRPr>
          </a:p>
          <a:p>
            <a:r>
              <a:rPr lang="sl-SI" dirty="0" err="1" smtClean="0"/>
              <a:t>Saving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environment</a:t>
            </a:r>
            <a:r>
              <a:rPr lang="sl-SI" dirty="0" smtClean="0"/>
              <a:t> + </a:t>
            </a:r>
            <a:r>
              <a:rPr lang="sl-SI" dirty="0" err="1" smtClean="0"/>
              <a:t>economic</a:t>
            </a:r>
            <a:r>
              <a:rPr lang="sl-SI" dirty="0" smtClean="0"/>
              <a:t> </a:t>
            </a:r>
            <a:r>
              <a:rPr lang="sl-SI" dirty="0" err="1" smtClean="0"/>
              <a:t>growth</a:t>
            </a:r>
            <a:r>
              <a:rPr lang="sl-SI" dirty="0" smtClean="0"/>
              <a:t> = </a:t>
            </a:r>
            <a:r>
              <a:rPr lang="sl-SI" dirty="0" smtClean="0">
                <a:solidFill>
                  <a:srgbClr val="00B050"/>
                </a:solidFill>
              </a:rPr>
              <a:t>GREN GROWTH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952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of waste management and waste prevention </a:t>
            </a:r>
            <a:r>
              <a:rPr lang="en-US" dirty="0" smtClean="0"/>
              <a:t>program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err="1"/>
              <a:t>Adopted</a:t>
            </a:r>
            <a:r>
              <a:rPr lang="sl-SI" dirty="0"/>
              <a:t> in </a:t>
            </a:r>
            <a:r>
              <a:rPr lang="sl-SI" dirty="0" err="1"/>
              <a:t>June</a:t>
            </a:r>
            <a:r>
              <a:rPr lang="sl-SI" dirty="0"/>
              <a:t> 2016 </a:t>
            </a:r>
            <a:r>
              <a:rPr lang="sl-SI" dirty="0" err="1"/>
              <a:t>by</a:t>
            </a:r>
            <a:r>
              <a:rPr lang="sl-SI" dirty="0"/>
              <a:t>  </a:t>
            </a:r>
            <a:r>
              <a:rPr lang="sl-SI" dirty="0" err="1"/>
              <a:t>Slovenian</a:t>
            </a:r>
            <a:r>
              <a:rPr lang="sl-SI" dirty="0"/>
              <a:t> </a:t>
            </a:r>
            <a:r>
              <a:rPr lang="en-US" dirty="0" smtClean="0"/>
              <a:t>government</a:t>
            </a:r>
            <a:endParaRPr lang="sl-SI" dirty="0"/>
          </a:p>
          <a:p>
            <a:r>
              <a:rPr lang="sl-SI" dirty="0" smtClean="0"/>
              <a:t>OBJECTIVE: To </a:t>
            </a:r>
            <a:r>
              <a:rPr lang="en-US" dirty="0" smtClean="0"/>
              <a:t>prevent </a:t>
            </a:r>
            <a:r>
              <a:rPr lang="en-US" dirty="0"/>
              <a:t>or reduce the harmful effects of waste generation and waste management </a:t>
            </a:r>
            <a:endParaRPr lang="sl-SI" dirty="0" smtClean="0"/>
          </a:p>
          <a:p>
            <a:r>
              <a:rPr lang="en-US" dirty="0" smtClean="0"/>
              <a:t>an </a:t>
            </a:r>
            <a:r>
              <a:rPr lang="en-US" dirty="0"/>
              <a:t>umbrella strategic document </a:t>
            </a:r>
            <a:r>
              <a:rPr lang="en-US" dirty="0" smtClean="0"/>
              <a:t>to </a:t>
            </a:r>
            <a:r>
              <a:rPr lang="en-US" dirty="0"/>
              <a:t>introduce a new approach to the treatment of </a:t>
            </a:r>
            <a:r>
              <a:rPr lang="en-US" dirty="0" smtClean="0"/>
              <a:t>waste </a:t>
            </a:r>
            <a:endParaRPr lang="sl-SI" dirty="0" smtClean="0"/>
          </a:p>
          <a:p>
            <a:r>
              <a:rPr lang="en-US" dirty="0" smtClean="0"/>
              <a:t>in </a:t>
            </a:r>
            <a:r>
              <a:rPr lang="en-US" dirty="0"/>
              <a:t>planning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en-US" dirty="0" smtClean="0"/>
              <a:t>policy </a:t>
            </a:r>
            <a:r>
              <a:rPr lang="en-US" dirty="0"/>
              <a:t>and law-making </a:t>
            </a:r>
            <a:r>
              <a:rPr lang="sl-SI" dirty="0" smtClean="0"/>
              <a:t>it </a:t>
            </a:r>
            <a:r>
              <a:rPr lang="en-US" dirty="0" smtClean="0"/>
              <a:t>is </a:t>
            </a:r>
            <a:r>
              <a:rPr lang="en-US" dirty="0"/>
              <a:t>necessary to take into account the five-step waste hierarchy: waste prevention, preparation for reuse, recycling, other </a:t>
            </a:r>
            <a:r>
              <a:rPr lang="sl-SI" dirty="0" err="1" smtClean="0"/>
              <a:t>processing</a:t>
            </a:r>
            <a:r>
              <a:rPr lang="sl-SI" dirty="0" smtClean="0"/>
              <a:t> </a:t>
            </a:r>
            <a:r>
              <a:rPr lang="en-US" dirty="0" smtClean="0"/>
              <a:t>operations</a:t>
            </a:r>
            <a:r>
              <a:rPr lang="en-US" dirty="0"/>
              <a:t>, disposal of waste. 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74077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of waste management and waste prevention program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Programme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waste</a:t>
            </a:r>
            <a:r>
              <a:rPr lang="sl-SI" dirty="0" smtClean="0"/>
              <a:t> </a:t>
            </a:r>
            <a:r>
              <a:rPr lang="sl-SI" dirty="0" err="1" smtClean="0"/>
              <a:t>management</a:t>
            </a:r>
            <a:r>
              <a:rPr lang="en-US" dirty="0" smtClean="0"/>
              <a:t> </a:t>
            </a:r>
            <a:r>
              <a:rPr lang="en-US" dirty="0" err="1" smtClean="0"/>
              <a:t>identifie</a:t>
            </a:r>
            <a:r>
              <a:rPr lang="sl-SI" dirty="0" smtClean="0"/>
              <a:t>s</a:t>
            </a:r>
            <a:r>
              <a:rPr lang="en-US" dirty="0" smtClean="0"/>
              <a:t> </a:t>
            </a:r>
            <a:r>
              <a:rPr lang="en-US" dirty="0"/>
              <a:t>31 </a:t>
            </a:r>
            <a:r>
              <a:rPr lang="en-US" dirty="0" smtClean="0"/>
              <a:t>measures</a:t>
            </a:r>
            <a:endParaRPr lang="sl-SI" dirty="0" smtClean="0"/>
          </a:p>
          <a:p>
            <a:r>
              <a:rPr lang="sl-SI" dirty="0" smtClean="0"/>
              <a:t>W</a:t>
            </a:r>
            <a:r>
              <a:rPr lang="en-US" dirty="0" err="1" smtClean="0"/>
              <a:t>aste</a:t>
            </a:r>
            <a:r>
              <a:rPr lang="en-US" dirty="0" smtClean="0"/>
              <a:t> </a:t>
            </a:r>
            <a:r>
              <a:rPr lang="en-US" dirty="0"/>
              <a:t>prevention </a:t>
            </a:r>
            <a:r>
              <a:rPr lang="en-US" dirty="0" smtClean="0"/>
              <a:t>program</a:t>
            </a:r>
            <a:r>
              <a:rPr lang="sl-SI" dirty="0" smtClean="0"/>
              <a:t>me </a:t>
            </a:r>
            <a:r>
              <a:rPr lang="sl-SI" dirty="0" err="1" smtClean="0"/>
              <a:t>identifies</a:t>
            </a:r>
            <a:r>
              <a:rPr lang="sl-SI" dirty="0" smtClean="0"/>
              <a:t> </a:t>
            </a:r>
            <a:r>
              <a:rPr lang="en-US" dirty="0" smtClean="0"/>
              <a:t>8 </a:t>
            </a:r>
            <a:r>
              <a:rPr lang="en-US" dirty="0"/>
              <a:t>long-term objectives and 34 actions, among others: </a:t>
            </a:r>
            <a:endParaRPr lang="sl-SI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organization </a:t>
            </a:r>
            <a:r>
              <a:rPr lang="en-US" dirty="0"/>
              <a:t>of a registry of environmental protection and record keeping; </a:t>
            </a:r>
            <a:endParaRPr lang="sl-SI" dirty="0" smtClean="0"/>
          </a:p>
          <a:p>
            <a:pPr>
              <a:buFont typeface="Wingdings" pitchFamily="2" charset="2"/>
              <a:buChar char="Ø"/>
            </a:pPr>
            <a:r>
              <a:rPr lang="sl-SI" dirty="0" smtClean="0"/>
              <a:t>i</a:t>
            </a:r>
            <a:r>
              <a:rPr lang="en-US" dirty="0" err="1" smtClean="0"/>
              <a:t>nformation</a:t>
            </a:r>
            <a:r>
              <a:rPr lang="en-US" dirty="0" smtClean="0"/>
              <a:t> </a:t>
            </a:r>
            <a:r>
              <a:rPr lang="en-US" dirty="0"/>
              <a:t>and awareness; </a:t>
            </a:r>
            <a:endParaRPr lang="sl-SI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solving </a:t>
            </a:r>
            <a:r>
              <a:rPr lang="en-US" dirty="0"/>
              <a:t>the problems of illegal </a:t>
            </a:r>
            <a:r>
              <a:rPr lang="sl-SI" dirty="0" err="1" smtClean="0"/>
              <a:t>waste</a:t>
            </a:r>
            <a:r>
              <a:rPr lang="sl-SI" dirty="0" smtClean="0"/>
              <a:t> </a:t>
            </a:r>
            <a:r>
              <a:rPr lang="en-US" dirty="0" smtClean="0"/>
              <a:t>dumping;</a:t>
            </a:r>
            <a:endParaRPr lang="sl-SI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redefin</a:t>
            </a:r>
            <a:r>
              <a:rPr lang="sl-SI" dirty="0" smtClean="0"/>
              <a:t>ing</a:t>
            </a:r>
            <a:r>
              <a:rPr lang="en-US" dirty="0" smtClean="0"/>
              <a:t> </a:t>
            </a:r>
            <a:r>
              <a:rPr lang="en-US" dirty="0"/>
              <a:t>the principle of extended </a:t>
            </a:r>
            <a:r>
              <a:rPr lang="en-US" dirty="0" smtClean="0"/>
              <a:t>producer</a:t>
            </a:r>
            <a:r>
              <a:rPr lang="sl-SI" dirty="0" smtClean="0"/>
              <a:t> </a:t>
            </a:r>
            <a:r>
              <a:rPr lang="en-US" dirty="0" smtClean="0"/>
              <a:t>responsibility </a:t>
            </a:r>
            <a:endParaRPr lang="sl-SI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tightening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en-US" dirty="0" smtClean="0"/>
              <a:t>conditions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en-US" dirty="0" smtClean="0"/>
              <a:t>who </a:t>
            </a:r>
            <a:r>
              <a:rPr lang="sl-SI" dirty="0" err="1" smtClean="0"/>
              <a:t>can</a:t>
            </a:r>
            <a:r>
              <a:rPr lang="sl-SI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waste </a:t>
            </a:r>
            <a:r>
              <a:rPr lang="en-US" dirty="0" smtClean="0"/>
              <a:t>collector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2120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Petrol Energetika, Koroška </a:t>
            </a:r>
            <a:r>
              <a:rPr lang="sl-SI" dirty="0" err="1" smtClean="0"/>
              <a:t>region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Excess heat from </a:t>
            </a:r>
            <a:r>
              <a:rPr lang="sl-SI" dirty="0" err="1" smtClean="0"/>
              <a:t>steel</a:t>
            </a:r>
            <a:r>
              <a:rPr lang="sl-SI" dirty="0" smtClean="0"/>
              <a:t> </a:t>
            </a:r>
            <a:r>
              <a:rPr lang="sl-SI" dirty="0" err="1" smtClean="0"/>
              <a:t>factory</a:t>
            </a:r>
            <a:r>
              <a:rPr lang="sl-SI" dirty="0" smtClean="0"/>
              <a:t> </a:t>
            </a:r>
            <a:r>
              <a:rPr lang="en-US" dirty="0" smtClean="0"/>
              <a:t>Metal comes </a:t>
            </a:r>
            <a:r>
              <a:rPr lang="en-US" dirty="0"/>
              <a:t>into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en-US" dirty="0" smtClean="0"/>
              <a:t>heating plant</a:t>
            </a:r>
            <a:r>
              <a:rPr lang="sl-SI" dirty="0" smtClean="0"/>
              <a:t> Petrol</a:t>
            </a:r>
            <a:r>
              <a:rPr lang="en-US" dirty="0" smtClean="0"/>
              <a:t>, </a:t>
            </a:r>
            <a:r>
              <a:rPr lang="en-US" dirty="0"/>
              <a:t>which </a:t>
            </a:r>
            <a:r>
              <a:rPr lang="sl-SI" dirty="0" smtClean="0"/>
              <a:t>is </a:t>
            </a:r>
            <a:r>
              <a:rPr lang="sl-SI" dirty="0" err="1" smtClean="0"/>
              <a:t>then</a:t>
            </a:r>
            <a:r>
              <a:rPr lang="sl-SI" dirty="0" smtClean="0"/>
              <a:t> used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 err="1" smtClean="0"/>
              <a:t>heating</a:t>
            </a:r>
            <a:r>
              <a:rPr lang="sl-SI" dirty="0"/>
              <a:t> in </a:t>
            </a:r>
            <a:r>
              <a:rPr lang="sl-SI" dirty="0" err="1" smtClean="0"/>
              <a:t>municipality</a:t>
            </a:r>
            <a:r>
              <a:rPr lang="sl-SI" dirty="0" smtClean="0"/>
              <a:t> Ravne </a:t>
            </a:r>
            <a:r>
              <a:rPr lang="sl-SI" dirty="0"/>
              <a:t>na </a:t>
            </a:r>
            <a:r>
              <a:rPr lang="sl-SI" dirty="0" smtClean="0"/>
              <a:t>Koroškem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sanitary</a:t>
            </a:r>
            <a:r>
              <a:rPr lang="sl-SI" dirty="0" smtClean="0"/>
              <a:t> </a:t>
            </a:r>
            <a:r>
              <a:rPr lang="sl-SI" dirty="0" err="1" smtClean="0"/>
              <a:t>water</a:t>
            </a:r>
            <a:r>
              <a:rPr lang="sl-SI" dirty="0" smtClean="0"/>
              <a:t> </a:t>
            </a:r>
            <a:r>
              <a:rPr lang="en-US" dirty="0" smtClean="0"/>
              <a:t>heating.</a:t>
            </a:r>
            <a:endParaRPr lang="sl-SI" dirty="0"/>
          </a:p>
        </p:txBody>
      </p:sp>
      <p:pic>
        <p:nvPicPr>
          <p:cNvPr id="2050" name="Picture 2" descr="C:\Users\Admin\Desktop\metal-ravne-167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634" y="2996952"/>
            <a:ext cx="2944936" cy="350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173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err="1" smtClean="0"/>
              <a:t>Valtex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Selected as </a:t>
            </a:r>
            <a:r>
              <a:rPr lang="en-US" b="1" dirty="0" smtClean="0"/>
              <a:t>highly commended entry</a:t>
            </a:r>
            <a:r>
              <a:rPr lang="en-US" dirty="0" smtClean="0"/>
              <a:t> on global competition as an example of good circular economy practice in </a:t>
            </a:r>
            <a:r>
              <a:rPr lang="en-US" dirty="0"/>
              <a:t>the category of </a:t>
            </a:r>
            <a:r>
              <a:rPr lang="en-US" dirty="0" smtClean="0"/>
              <a:t>best </a:t>
            </a:r>
            <a:r>
              <a:rPr lang="en-US" dirty="0"/>
              <a:t>governmental, regional or city project of circular </a:t>
            </a:r>
            <a:r>
              <a:rPr lang="en-US" dirty="0" smtClean="0"/>
              <a:t>economy</a:t>
            </a:r>
            <a:endParaRPr lang="sl-SI" dirty="0" smtClean="0"/>
          </a:p>
          <a:p>
            <a:r>
              <a:rPr lang="en-US" dirty="0"/>
              <a:t>The material flow cycle, which has been established in Novo </a:t>
            </a:r>
            <a:r>
              <a:rPr lang="en-US" dirty="0" err="1"/>
              <a:t>mesto</a:t>
            </a:r>
            <a:r>
              <a:rPr lang="en-US" dirty="0"/>
              <a:t> and eight surrounding municipalities in 2015/2016, is the first such example of circular practice in the </a:t>
            </a:r>
            <a:r>
              <a:rPr lang="en-US" dirty="0" smtClean="0"/>
              <a:t>world</a:t>
            </a:r>
            <a:endParaRPr lang="sl-SI" dirty="0" smtClean="0"/>
          </a:p>
          <a:p>
            <a:r>
              <a:rPr lang="en-US" dirty="0" smtClean="0"/>
              <a:t>Citizens</a:t>
            </a:r>
            <a:r>
              <a:rPr lang="sl-SI" dirty="0" smtClean="0"/>
              <a:t> </a:t>
            </a:r>
            <a:r>
              <a:rPr lang="sl-SI" dirty="0" err="1" smtClean="0"/>
              <a:t>who</a:t>
            </a:r>
            <a:r>
              <a:rPr lang="sl-SI" dirty="0" smtClean="0"/>
              <a:t> </a:t>
            </a:r>
            <a:r>
              <a:rPr lang="sl-SI" dirty="0" err="1" smtClean="0"/>
              <a:t>seperate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waste</a:t>
            </a:r>
            <a:r>
              <a:rPr lang="en-US" dirty="0" smtClean="0"/>
              <a:t> </a:t>
            </a:r>
            <a:r>
              <a:rPr lang="en-US" dirty="0"/>
              <a:t>actively provide raw </a:t>
            </a:r>
            <a:r>
              <a:rPr lang="en-US" dirty="0" smtClean="0"/>
              <a:t>material</a:t>
            </a:r>
            <a:r>
              <a:rPr lang="sl-SI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milk and juice </a:t>
            </a:r>
            <a:r>
              <a:rPr lang="en-US" dirty="0" smtClean="0"/>
              <a:t>cartons</a:t>
            </a:r>
            <a:r>
              <a:rPr lang="sl-SI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from which the toilet paper and paper hand towels are then produced in regular industrial </a:t>
            </a:r>
            <a:r>
              <a:rPr lang="en-US" dirty="0" smtClean="0"/>
              <a:t>process</a:t>
            </a:r>
            <a:r>
              <a:rPr lang="sl-SI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towels and toilet paper are then returned and consumed in municipal infrastructure of Novo </a:t>
            </a:r>
            <a:r>
              <a:rPr lang="en-US" dirty="0" err="1" smtClean="0"/>
              <a:t>mesto</a:t>
            </a:r>
            <a:endParaRPr lang="sl-SI" dirty="0" smtClean="0"/>
          </a:p>
          <a:p>
            <a:r>
              <a:rPr lang="en-US" dirty="0" smtClean="0"/>
              <a:t>Citizens participate </a:t>
            </a:r>
            <a:r>
              <a:rPr lang="en-US" dirty="0"/>
              <a:t>actively in the circular economy of Novo </a:t>
            </a:r>
            <a:r>
              <a:rPr lang="en-US" dirty="0" err="1"/>
              <a:t>mesto</a:t>
            </a:r>
            <a:r>
              <a:rPr lang="en-US" dirty="0"/>
              <a:t> and surrounding municipalities</a:t>
            </a:r>
            <a:endParaRPr lang="sl-SI" dirty="0"/>
          </a:p>
        </p:txBody>
      </p:sp>
      <p:pic>
        <p:nvPicPr>
          <p:cNvPr id="3074" name="Picture 2" descr="C:\Users\Admin\Desktop\highly_commended_the_circulars_20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904" y="44624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722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Plastika </a:t>
            </a:r>
            <a:r>
              <a:rPr lang="sl-SI" dirty="0" err="1" smtClean="0"/>
              <a:t>skaza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ORGANKO is a </a:t>
            </a:r>
            <a:r>
              <a:rPr lang="en-US" dirty="0" smtClean="0"/>
              <a:t>mini compost</a:t>
            </a:r>
            <a:r>
              <a:rPr lang="sl-SI" dirty="0" smtClean="0"/>
              <a:t>er</a:t>
            </a:r>
            <a:r>
              <a:rPr lang="en-US" dirty="0" smtClean="0"/>
              <a:t> </a:t>
            </a:r>
            <a:r>
              <a:rPr lang="sl-SI" dirty="0" err="1" smtClean="0"/>
              <a:t>made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en-US" dirty="0" smtClean="0"/>
              <a:t>waste packaging</a:t>
            </a:r>
            <a:endParaRPr lang="sl-SI" dirty="0" smtClean="0"/>
          </a:p>
          <a:p>
            <a:r>
              <a:rPr lang="en-US" dirty="0" smtClean="0"/>
              <a:t>Croatian</a:t>
            </a:r>
            <a:r>
              <a:rPr lang="sl-SI" dirty="0" smtClean="0"/>
              <a:t> </a:t>
            </a:r>
            <a:r>
              <a:rPr lang="en-US" dirty="0"/>
              <a:t>municipality </a:t>
            </a:r>
            <a:r>
              <a:rPr lang="en-US" dirty="0" smtClean="0"/>
              <a:t>Osijek </a:t>
            </a:r>
            <a:r>
              <a:rPr lang="sl-SI" dirty="0" err="1" smtClean="0"/>
              <a:t>bought</a:t>
            </a:r>
            <a:r>
              <a:rPr lang="sl-SI" dirty="0" smtClean="0"/>
              <a:t> </a:t>
            </a:r>
            <a:r>
              <a:rPr lang="en-US" dirty="0" smtClean="0"/>
              <a:t>3000 </a:t>
            </a:r>
            <a:r>
              <a:rPr lang="sl-SI" dirty="0" smtClean="0"/>
              <a:t>ORGANKOS</a:t>
            </a:r>
          </a:p>
          <a:p>
            <a:r>
              <a:rPr lang="en-US" dirty="0" smtClean="0"/>
              <a:t>By </a:t>
            </a:r>
            <a:r>
              <a:rPr lang="en-US" dirty="0"/>
              <a:t>the end of August </a:t>
            </a:r>
            <a:r>
              <a:rPr lang="sl-SI" dirty="0" smtClean="0"/>
              <a:t>2016 </a:t>
            </a:r>
            <a:r>
              <a:rPr lang="en-US" dirty="0" smtClean="0"/>
              <a:t>Osijek reduce</a:t>
            </a:r>
            <a:r>
              <a:rPr lang="sl-SI" dirty="0" smtClean="0"/>
              <a:t>d</a:t>
            </a:r>
            <a:r>
              <a:rPr lang="en-US" dirty="0" smtClean="0"/>
              <a:t> </a:t>
            </a:r>
            <a:r>
              <a:rPr lang="en-US" dirty="0"/>
              <a:t>the amount of bio-waste </a:t>
            </a:r>
            <a:r>
              <a:rPr lang="sl-SI" dirty="0" err="1" smtClean="0"/>
              <a:t>by</a:t>
            </a:r>
            <a:r>
              <a:rPr lang="en-US" dirty="0" smtClean="0"/>
              <a:t> 1200 tons</a:t>
            </a:r>
            <a:endParaRPr lang="sl-SI" dirty="0" smtClean="0"/>
          </a:p>
        </p:txBody>
      </p:sp>
      <p:pic>
        <p:nvPicPr>
          <p:cNvPr id="4098" name="Picture 2" descr="C:\Users\Admin\Desktop\organko_green_3_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4" t="16359" r="4606" b="20866"/>
          <a:stretch/>
        </p:blipFill>
        <p:spPr bwMode="auto">
          <a:xfrm>
            <a:off x="5580112" y="3717032"/>
            <a:ext cx="2884714" cy="26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191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err="1"/>
              <a:t>Wcycle</a:t>
            </a:r>
            <a:r>
              <a:rPr lang="sl-SI" dirty="0"/>
              <a:t>, </a:t>
            </a:r>
            <a:r>
              <a:rPr lang="sl-SI" dirty="0" err="1" smtClean="0"/>
              <a:t>municipality</a:t>
            </a:r>
            <a:r>
              <a:rPr lang="sl-SI" dirty="0" smtClean="0"/>
              <a:t> Maribor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aim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project</a:t>
            </a:r>
            <a:r>
              <a:rPr lang="sl-SI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to establish a circular economic model by </a:t>
            </a:r>
            <a:r>
              <a:rPr lang="sl-SI" dirty="0" err="1" smtClean="0"/>
              <a:t>connecting</a:t>
            </a:r>
            <a:r>
              <a:rPr lang="sl-SI" dirty="0" smtClean="0"/>
              <a:t> </a:t>
            </a:r>
            <a:r>
              <a:rPr lang="en-US" dirty="0" smtClean="0"/>
              <a:t>three </a:t>
            </a:r>
            <a:r>
              <a:rPr lang="en-US" dirty="0"/>
              <a:t>companies under </a:t>
            </a:r>
            <a:r>
              <a:rPr lang="en-US" dirty="0" smtClean="0"/>
              <a:t>public </a:t>
            </a:r>
            <a:r>
              <a:rPr lang="en-US" dirty="0"/>
              <a:t>ownership: </a:t>
            </a:r>
            <a:r>
              <a:rPr lang="sl-SI" dirty="0" smtClean="0"/>
              <a:t>SNAGA </a:t>
            </a:r>
            <a:r>
              <a:rPr lang="en-US" dirty="0" smtClean="0"/>
              <a:t>as </a:t>
            </a:r>
            <a:r>
              <a:rPr lang="en-US" dirty="0"/>
              <a:t>a collector and processor of </a:t>
            </a:r>
            <a:r>
              <a:rPr lang="en-US" dirty="0" smtClean="0"/>
              <a:t>waste</a:t>
            </a:r>
            <a:r>
              <a:rPr lang="sl-SI" dirty="0" smtClean="0"/>
              <a:t>, NIGRAD (</a:t>
            </a:r>
            <a:r>
              <a:rPr lang="sl-SI" dirty="0" err="1" smtClean="0"/>
              <a:t>utility</a:t>
            </a:r>
            <a:r>
              <a:rPr lang="sl-SI" dirty="0" smtClean="0"/>
              <a:t> </a:t>
            </a:r>
            <a:r>
              <a:rPr lang="sl-SI" dirty="0" err="1" smtClean="0"/>
              <a:t>services</a:t>
            </a:r>
            <a:r>
              <a:rPr lang="sl-SI" dirty="0" smtClean="0"/>
              <a:t>) </a:t>
            </a:r>
            <a:r>
              <a:rPr lang="en-US" dirty="0" smtClean="0"/>
              <a:t>and </a:t>
            </a:r>
            <a:r>
              <a:rPr lang="sl-SI" dirty="0" smtClean="0"/>
              <a:t>ENERGETIKA (</a:t>
            </a:r>
            <a:r>
              <a:rPr lang="sl-SI" dirty="0" err="1" smtClean="0"/>
              <a:t>energy</a:t>
            </a:r>
            <a:r>
              <a:rPr lang="sl-SI" dirty="0" smtClean="0"/>
              <a:t> </a:t>
            </a:r>
            <a:r>
              <a:rPr lang="sl-SI" dirty="0" err="1" smtClean="0"/>
              <a:t>services</a:t>
            </a:r>
            <a:r>
              <a:rPr lang="sl-SI" dirty="0" smtClean="0"/>
              <a:t>)</a:t>
            </a:r>
            <a:r>
              <a:rPr lang="en-US" dirty="0" smtClean="0"/>
              <a:t>. </a:t>
            </a:r>
            <a:endParaRPr lang="sl-SI" dirty="0" smtClean="0"/>
          </a:p>
          <a:p>
            <a:r>
              <a:rPr lang="sl-SI" dirty="0" smtClean="0"/>
              <a:t>SNAGA: </a:t>
            </a:r>
            <a:r>
              <a:rPr lang="sl-SI" dirty="0" err="1" smtClean="0"/>
              <a:t>after</a:t>
            </a:r>
            <a:r>
              <a:rPr lang="sl-SI" dirty="0" smtClean="0"/>
              <a:t> </a:t>
            </a:r>
            <a:r>
              <a:rPr lang="en-US" dirty="0" smtClean="0"/>
              <a:t>processing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en-US" dirty="0" smtClean="0"/>
              <a:t>waste</a:t>
            </a:r>
            <a:r>
              <a:rPr lang="sl-SI" dirty="0" smtClean="0"/>
              <a:t>, part </a:t>
            </a:r>
            <a:r>
              <a:rPr lang="sl-SI" dirty="0" err="1" smtClean="0"/>
              <a:t>of</a:t>
            </a:r>
            <a:r>
              <a:rPr lang="sl-SI" dirty="0" smtClean="0"/>
              <a:t> it </a:t>
            </a:r>
            <a:r>
              <a:rPr lang="sl-SI" dirty="0" err="1" smtClean="0"/>
              <a:t>goes</a:t>
            </a:r>
            <a:r>
              <a:rPr lang="sl-SI" dirty="0" smtClean="0"/>
              <a:t> </a:t>
            </a:r>
            <a:r>
              <a:rPr lang="sl-SI" dirty="0" err="1" smtClean="0"/>
              <a:t>into</a:t>
            </a:r>
            <a:r>
              <a:rPr lang="sl-SI" dirty="0" smtClean="0"/>
              <a:t> </a:t>
            </a:r>
            <a:r>
              <a:rPr lang="sl-SI" dirty="0" err="1" smtClean="0"/>
              <a:t>reuse</a:t>
            </a:r>
            <a:endParaRPr lang="sl-SI" dirty="0" smtClean="0"/>
          </a:p>
          <a:p>
            <a:r>
              <a:rPr lang="sl-SI" dirty="0" smtClean="0"/>
              <a:t>NIGRAD: </a:t>
            </a:r>
            <a:r>
              <a:rPr lang="sl-SI" dirty="0" err="1" smtClean="0"/>
              <a:t>takes</a:t>
            </a:r>
            <a:r>
              <a:rPr lang="sl-SI" dirty="0" smtClean="0"/>
              <a:t> </a:t>
            </a:r>
            <a:r>
              <a:rPr lang="sl-SI" dirty="0" err="1" smtClean="0"/>
              <a:t>construction</a:t>
            </a:r>
            <a:r>
              <a:rPr lang="sl-SI" dirty="0" smtClean="0"/>
              <a:t> </a:t>
            </a:r>
            <a:r>
              <a:rPr lang="en-US" dirty="0" smtClean="0"/>
              <a:t>waste </a:t>
            </a:r>
            <a:r>
              <a:rPr lang="en-US" dirty="0"/>
              <a:t>and </a:t>
            </a:r>
            <a:r>
              <a:rPr lang="en-US" dirty="0" smtClean="0"/>
              <a:t>process</a:t>
            </a:r>
            <a:r>
              <a:rPr lang="sl-SI" dirty="0" err="1" smtClean="0"/>
              <a:t>es</a:t>
            </a:r>
            <a:r>
              <a:rPr lang="sl-SI" dirty="0" smtClean="0"/>
              <a:t> it</a:t>
            </a:r>
            <a:r>
              <a:rPr lang="en-US" dirty="0" smtClean="0"/>
              <a:t> </a:t>
            </a:r>
            <a:r>
              <a:rPr lang="en-US" dirty="0"/>
              <a:t>into building </a:t>
            </a:r>
            <a:r>
              <a:rPr lang="en-US" dirty="0" smtClean="0"/>
              <a:t>materials</a:t>
            </a:r>
            <a:endParaRPr lang="sl-SI" dirty="0" smtClean="0"/>
          </a:p>
          <a:p>
            <a:r>
              <a:rPr lang="en-US" dirty="0" smtClean="0"/>
              <a:t> </a:t>
            </a:r>
            <a:r>
              <a:rPr lang="sl-SI" dirty="0" smtClean="0"/>
              <a:t>ENERGETIKA </a:t>
            </a:r>
            <a:r>
              <a:rPr lang="sl-SI" dirty="0" err="1" smtClean="0"/>
              <a:t>takes</a:t>
            </a:r>
            <a:r>
              <a:rPr lang="en-US" dirty="0" smtClean="0"/>
              <a:t> </a:t>
            </a:r>
            <a:r>
              <a:rPr lang="en-US" dirty="0"/>
              <a:t>part of the waste </a:t>
            </a:r>
            <a:r>
              <a:rPr lang="en-US" dirty="0" smtClean="0"/>
              <a:t>for </a:t>
            </a:r>
            <a:r>
              <a:rPr lang="en-US" dirty="0"/>
              <a:t>incineration and </a:t>
            </a:r>
            <a:r>
              <a:rPr lang="en-US" dirty="0" smtClean="0"/>
              <a:t>use </a:t>
            </a:r>
            <a:r>
              <a:rPr lang="sl-SI" dirty="0" smtClean="0"/>
              <a:t>it </a:t>
            </a:r>
            <a:r>
              <a:rPr lang="en-US" dirty="0" smtClean="0"/>
              <a:t>to </a:t>
            </a:r>
            <a:r>
              <a:rPr lang="en-US" dirty="0"/>
              <a:t>generate </a:t>
            </a:r>
            <a:r>
              <a:rPr lang="en-US" dirty="0" smtClean="0"/>
              <a:t>energy</a:t>
            </a:r>
            <a:endParaRPr lang="sl-SI" dirty="0" smtClean="0"/>
          </a:p>
        </p:txBody>
      </p:sp>
      <p:pic>
        <p:nvPicPr>
          <p:cNvPr id="5122" name="Picture 2" descr="C:\Users\Admin\Desktop\Wycycle-300x30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43" b="17999"/>
          <a:stretch/>
        </p:blipFill>
        <p:spPr bwMode="auto">
          <a:xfrm>
            <a:off x="6372200" y="9195"/>
            <a:ext cx="2535695" cy="1593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410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</TotalTime>
  <Words>525</Words>
  <Application>Microsoft Office PowerPoint</Application>
  <PresentationFormat>On-screen Show (4:3)</PresentationFormat>
  <Paragraphs>40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Schoolbook</vt:lpstr>
      <vt:lpstr>Wingdings</vt:lpstr>
      <vt:lpstr>Wingdings 2</vt:lpstr>
      <vt:lpstr>Altana</vt:lpstr>
      <vt:lpstr>Stimulating the processing of used materials </vt:lpstr>
      <vt:lpstr>PowerPoint Presentation</vt:lpstr>
      <vt:lpstr>PowerPoint Presentation</vt:lpstr>
      <vt:lpstr>program of waste management and waste prevention program</vt:lpstr>
      <vt:lpstr>program of waste management and waste prevention program</vt:lpstr>
      <vt:lpstr>Petrol Energetika, Koroška region</vt:lpstr>
      <vt:lpstr>Valtex </vt:lpstr>
      <vt:lpstr>Plastika skaza</vt:lpstr>
      <vt:lpstr>Wcycle, municipality Maribor</vt:lpstr>
      <vt:lpstr>Center reuse - When waste products get new life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Non-Financial reporting: implementation and best practices</dc:title>
  <dc:creator>Uporabnik</dc:creator>
  <cp:lastModifiedBy>Windows User</cp:lastModifiedBy>
  <cp:revision>18</cp:revision>
  <dcterms:created xsi:type="dcterms:W3CDTF">2017-01-13T09:33:02Z</dcterms:created>
  <dcterms:modified xsi:type="dcterms:W3CDTF">2017-02-13T13:27:48Z</dcterms:modified>
</cp:coreProperties>
</file>