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Lst>
  <p:notesMasterIdLst>
    <p:notesMasterId r:id="rId25"/>
  </p:notesMasterIdLst>
  <p:sldIdLst>
    <p:sldId id="257" r:id="rId2"/>
    <p:sldId id="287" r:id="rId3"/>
    <p:sldId id="309" r:id="rId4"/>
    <p:sldId id="310" r:id="rId5"/>
    <p:sldId id="312" r:id="rId6"/>
    <p:sldId id="314" r:id="rId7"/>
    <p:sldId id="315" r:id="rId8"/>
    <p:sldId id="327" r:id="rId9"/>
    <p:sldId id="318" r:id="rId10"/>
    <p:sldId id="317" r:id="rId11"/>
    <p:sldId id="323" r:id="rId12"/>
    <p:sldId id="319" r:id="rId13"/>
    <p:sldId id="324" r:id="rId14"/>
    <p:sldId id="320" r:id="rId15"/>
    <p:sldId id="325" r:id="rId16"/>
    <p:sldId id="321" r:id="rId17"/>
    <p:sldId id="326" r:id="rId18"/>
    <p:sldId id="322" r:id="rId19"/>
    <p:sldId id="316" r:id="rId20"/>
    <p:sldId id="328" r:id="rId21"/>
    <p:sldId id="329" r:id="rId22"/>
    <p:sldId id="304" r:id="rId23"/>
    <p:sldId id="307" r:id="rId2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C4"/>
    <a:srgbClr val="1855DE"/>
    <a:srgbClr val="ED3737"/>
    <a:srgbClr val="0DBBB7"/>
    <a:srgbClr val="EE8E00"/>
    <a:srgbClr val="F67B00"/>
    <a:srgbClr val="FA6050"/>
    <a:srgbClr val="5987ED"/>
    <a:srgbClr val="CC6600"/>
    <a:srgbClr val="E2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6" autoAdjust="0"/>
    <p:restoredTop sz="85390" autoAdjust="0"/>
  </p:normalViewPr>
  <p:slideViewPr>
    <p:cSldViewPr>
      <p:cViewPr varScale="1">
        <p:scale>
          <a:sx n="99" d="100"/>
          <a:sy n="99" d="100"/>
        </p:scale>
        <p:origin x="18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70081-F597-49AA-8371-23F7DBE0F24A}" type="datetimeFigureOut">
              <a:rPr lang="hr-HR" smtClean="0"/>
              <a:pPr/>
              <a:t>13.2.2017.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F441-525E-475B-9A2C-DEEB6EC47457}" type="slidenum">
              <a:rPr lang="hr-HR" smtClean="0"/>
              <a:pPr/>
              <a:t>‹#›</a:t>
            </a:fld>
            <a:endParaRPr lang="hr-HR"/>
          </a:p>
        </p:txBody>
      </p:sp>
    </p:spTree>
    <p:extLst>
      <p:ext uri="{BB962C8B-B14F-4D97-AF65-F5344CB8AC3E}">
        <p14:creationId xmlns:p14="http://schemas.microsoft.com/office/powerpoint/2010/main" val="29295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E76F441-525E-475B-9A2C-DEEB6EC47457}" type="slidenum">
              <a:rPr lang="hr-HR" smtClean="0"/>
              <a:pPr/>
              <a:t>14</a:t>
            </a:fld>
            <a:endParaRPr lang="hr-HR"/>
          </a:p>
        </p:txBody>
      </p:sp>
    </p:spTree>
    <p:extLst>
      <p:ext uri="{BB962C8B-B14F-4D97-AF65-F5344CB8AC3E}">
        <p14:creationId xmlns:p14="http://schemas.microsoft.com/office/powerpoint/2010/main" val="326870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E76F441-525E-475B-9A2C-DEEB6EC47457}" type="slidenum">
              <a:rPr lang="hr-HR" smtClean="0"/>
              <a:pPr/>
              <a:t>16</a:t>
            </a:fld>
            <a:endParaRPr lang="hr-HR"/>
          </a:p>
        </p:txBody>
      </p:sp>
    </p:spTree>
    <p:extLst>
      <p:ext uri="{BB962C8B-B14F-4D97-AF65-F5344CB8AC3E}">
        <p14:creationId xmlns:p14="http://schemas.microsoft.com/office/powerpoint/2010/main" val="326870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E76F441-525E-475B-9A2C-DEEB6EC47457}" type="slidenum">
              <a:rPr lang="hr-HR" smtClean="0"/>
              <a:pPr/>
              <a:t>18</a:t>
            </a:fld>
            <a:endParaRPr lang="hr-HR"/>
          </a:p>
        </p:txBody>
      </p:sp>
    </p:spTree>
    <p:extLst>
      <p:ext uri="{BB962C8B-B14F-4D97-AF65-F5344CB8AC3E}">
        <p14:creationId xmlns:p14="http://schemas.microsoft.com/office/powerpoint/2010/main" val="326870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E76F441-525E-475B-9A2C-DEEB6EC47457}" type="slidenum">
              <a:rPr lang="hr-HR" smtClean="0"/>
              <a:pPr/>
              <a:t>19</a:t>
            </a:fld>
            <a:endParaRPr lang="hr-HR"/>
          </a:p>
        </p:txBody>
      </p:sp>
    </p:spTree>
    <p:extLst>
      <p:ext uri="{BB962C8B-B14F-4D97-AF65-F5344CB8AC3E}">
        <p14:creationId xmlns:p14="http://schemas.microsoft.com/office/powerpoint/2010/main" val="199107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E76F441-525E-475B-9A2C-DEEB6EC47457}" type="slidenum">
              <a:rPr lang="hr-HR" smtClean="0"/>
              <a:pPr/>
              <a:t>20</a:t>
            </a:fld>
            <a:endParaRPr lang="hr-HR"/>
          </a:p>
        </p:txBody>
      </p:sp>
    </p:spTree>
    <p:extLst>
      <p:ext uri="{BB962C8B-B14F-4D97-AF65-F5344CB8AC3E}">
        <p14:creationId xmlns:p14="http://schemas.microsoft.com/office/powerpoint/2010/main" val="199107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E76F441-525E-475B-9A2C-DEEB6EC47457}" type="slidenum">
              <a:rPr lang="hr-HR" smtClean="0"/>
              <a:pPr/>
              <a:t>21</a:t>
            </a:fld>
            <a:endParaRPr lang="hr-HR"/>
          </a:p>
        </p:txBody>
      </p:sp>
    </p:spTree>
    <p:extLst>
      <p:ext uri="{BB962C8B-B14F-4D97-AF65-F5344CB8AC3E}">
        <p14:creationId xmlns:p14="http://schemas.microsoft.com/office/powerpoint/2010/main" val="199107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a:t>Uredite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Uredite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3C03A18-1BE2-487D-92D8-585057AF460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401836" y="928687"/>
            <a:ext cx="8340328" cy="2232422"/>
          </a:xfrm>
          <a:prstGeom prst="rect">
            <a:avLst/>
          </a:prstGeom>
        </p:spPr>
        <p:txBody>
          <a:bodyPr/>
          <a:lstStyle/>
          <a:p>
            <a:pPr lvl="0">
              <a:defRPr sz="1800"/>
            </a:pPr>
            <a:r>
              <a:rPr sz="3000"/>
              <a:t>Title Text</a:t>
            </a:r>
          </a:p>
        </p:txBody>
      </p:sp>
      <p:sp>
        <p:nvSpPr>
          <p:cNvPr id="8" name="Shape 8"/>
          <p:cNvSpPr>
            <a:spLocks noGrp="1"/>
          </p:cNvSpPr>
          <p:nvPr>
            <p:ph type="body" idx="1"/>
          </p:nvPr>
        </p:nvSpPr>
        <p:spPr>
          <a:xfrm>
            <a:off x="401836" y="3527227"/>
            <a:ext cx="8340328" cy="714375"/>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pPr lvl="0">
              <a:defRPr sz="1800">
                <a:solidFill>
                  <a:srgbClr val="000000"/>
                </a:solidFill>
              </a:defRPr>
            </a:pPr>
            <a:r>
              <a:rPr sz="1800">
                <a:solidFill>
                  <a:srgbClr val="747474"/>
                </a:solidFill>
              </a:rPr>
              <a:t>Body Level One</a:t>
            </a:r>
          </a:p>
          <a:p>
            <a:pPr lvl="1">
              <a:defRPr sz="1800">
                <a:solidFill>
                  <a:srgbClr val="000000"/>
                </a:solidFill>
              </a:defRPr>
            </a:pPr>
            <a:r>
              <a:rPr sz="1800">
                <a:solidFill>
                  <a:srgbClr val="747474"/>
                </a:solidFill>
              </a:rPr>
              <a:t>Body Level Two</a:t>
            </a:r>
          </a:p>
          <a:p>
            <a:pPr lvl="2">
              <a:defRPr sz="1800">
                <a:solidFill>
                  <a:srgbClr val="000000"/>
                </a:solidFill>
              </a:defRPr>
            </a:pPr>
            <a:r>
              <a:rPr sz="1800">
                <a:solidFill>
                  <a:srgbClr val="747474"/>
                </a:solidFill>
              </a:rPr>
              <a:t>Body Level Three</a:t>
            </a:r>
          </a:p>
          <a:p>
            <a:pPr lvl="3">
              <a:defRPr sz="1800">
                <a:solidFill>
                  <a:srgbClr val="000000"/>
                </a:solidFill>
              </a:defRPr>
            </a:pPr>
            <a:r>
              <a:rPr sz="1800">
                <a:solidFill>
                  <a:srgbClr val="747474"/>
                </a:solidFill>
              </a:rPr>
              <a:t>Body Level Four</a:t>
            </a:r>
          </a:p>
          <a:p>
            <a:pPr lvl="4">
              <a:defRPr sz="1800">
                <a:solidFill>
                  <a:srgbClr val="000000"/>
                </a:solidFill>
              </a:defRPr>
            </a:pPr>
            <a:r>
              <a:rPr sz="1800">
                <a:solidFill>
                  <a:srgbClr val="747474"/>
                </a:solidFill>
              </a:rPr>
              <a:t>Body Level Five</a:t>
            </a:r>
          </a:p>
        </p:txBody>
      </p:sp>
    </p:spTree>
    <p:extLst>
      <p:ext uri="{BB962C8B-B14F-4D97-AF65-F5344CB8AC3E}">
        <p14:creationId xmlns:p14="http://schemas.microsoft.com/office/powerpoint/2010/main" val="18466096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a:t>Uredite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6400800" y="6355080"/>
            <a:ext cx="2286000" cy="365760"/>
          </a:xfrm>
        </p:spPr>
        <p:txBody>
          <a:bodyPr/>
          <a:lstStyle/>
          <a:p>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3C03A18-1BE2-487D-92D8-585057AF460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a:t>Uredite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7" name="Rezervirano mjesto datuma 6"/>
          <p:cNvSpPr>
            <a:spLocks noGrp="1"/>
          </p:cNvSpPr>
          <p:nvPr>
            <p:ph type="dt" sz="half" idx="10"/>
          </p:nvPr>
        </p:nvSpPr>
        <p:spPr/>
        <p:txBody>
          <a:bodyPr/>
          <a:lstStyle/>
          <a:p>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a:t>Uredite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a:t>Uredite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a:t>Kliknite ikonu da biste dodali  sliku</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a:t>Uredite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C03A18-1BE2-487D-92D8-585057AF460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hyperlink" Target="https://www.youtube.com/watch?v=Axs4MT8QCc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www.incien.sk/kto-sme/"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ec.europa.eu/environment/waste/target_review.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www.naturpack.sk/en/legisl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346701" y="2492896"/>
            <a:ext cx="8340328" cy="1145413"/>
          </a:xfrm>
          <a:prstGeom prst="rect">
            <a:avLst/>
          </a:prstGeom>
        </p:spPr>
        <p:txBody>
          <a:bodyPr>
            <a:normAutofit fontScale="90000"/>
          </a:bodyPr>
          <a:lstStyle/>
          <a:p>
            <a:pPr defTabSz="336816">
              <a:defRPr sz="1800"/>
            </a:pPr>
            <a:endParaRPr sz="2100" dirty="0"/>
          </a:p>
          <a:p>
            <a:pPr algn="ctr" defTabSz="336816">
              <a:defRPr sz="1800"/>
            </a:pPr>
            <a:r>
              <a:rPr lang="sk-SK" sz="4000" b="1" dirty="0" err="1" smtClean="0">
                <a:solidFill>
                  <a:srgbClr val="1289C4"/>
                </a:solidFill>
              </a:rPr>
              <a:t>Circular</a:t>
            </a:r>
            <a:r>
              <a:rPr lang="sk-SK" sz="4000" b="1" dirty="0" smtClean="0">
                <a:solidFill>
                  <a:srgbClr val="1289C4"/>
                </a:solidFill>
              </a:rPr>
              <a:t> </a:t>
            </a:r>
            <a:r>
              <a:rPr lang="sk-SK" sz="4000" b="1" dirty="0" err="1" smtClean="0">
                <a:solidFill>
                  <a:srgbClr val="1289C4"/>
                </a:solidFill>
              </a:rPr>
              <a:t>Economy</a:t>
            </a:r>
            <a:r>
              <a:rPr lang="sk-SK" b="1" dirty="0" smtClean="0">
                <a:solidFill>
                  <a:srgbClr val="1289C4"/>
                </a:solidFill>
              </a:rPr>
              <a:t/>
            </a:r>
            <a:br>
              <a:rPr lang="sk-SK" b="1" dirty="0" smtClean="0">
                <a:solidFill>
                  <a:srgbClr val="1289C4"/>
                </a:solidFill>
              </a:rPr>
            </a:br>
            <a:r>
              <a:rPr lang="en-US" sz="2700" b="1" dirty="0" smtClean="0"/>
              <a:t>Stimulating </a:t>
            </a:r>
            <a:r>
              <a:rPr lang="en-US" sz="2700" b="1" dirty="0"/>
              <a:t>the processing of used materials </a:t>
            </a:r>
            <a:r>
              <a:rPr lang="sk-SK" b="1" dirty="0" smtClean="0"/>
              <a:t/>
            </a:r>
            <a:br>
              <a:rPr lang="sk-SK" b="1" dirty="0" smtClean="0"/>
            </a:br>
            <a:r>
              <a:rPr lang="sk-SK" sz="2700" b="1" dirty="0" smtClean="0">
                <a:solidFill>
                  <a:srgbClr val="ED3737"/>
                </a:solidFill>
              </a:rPr>
              <a:t>SLOVAKIA</a:t>
            </a:r>
            <a:endParaRPr sz="4400" b="1" dirty="0">
              <a:solidFill>
                <a:srgbClr val="ED3737"/>
              </a:solidFill>
            </a:endParaRPr>
          </a:p>
        </p:txBody>
      </p:sp>
      <p:sp>
        <p:nvSpPr>
          <p:cNvPr id="45" name="Shape 45"/>
          <p:cNvSpPr>
            <a:spLocks noGrp="1"/>
          </p:cNvSpPr>
          <p:nvPr>
            <p:ph type="body" idx="1"/>
          </p:nvPr>
        </p:nvSpPr>
        <p:spPr>
          <a:xfrm>
            <a:off x="324106" y="3717032"/>
            <a:ext cx="8058596" cy="1494789"/>
          </a:xfrm>
          <a:prstGeom prst="rect">
            <a:avLst/>
          </a:prstGeom>
        </p:spPr>
        <p:txBody>
          <a:bodyPr>
            <a:normAutofit/>
          </a:bodyPr>
          <a:lstStyle>
            <a:lvl1pPr algn="ctr"/>
          </a:lstStyle>
          <a:p>
            <a:pPr lvl="0">
              <a:defRPr sz="1800">
                <a:solidFill>
                  <a:srgbClr val="000000"/>
                </a:solidFill>
              </a:defRPr>
            </a:pPr>
            <a:r>
              <a:rPr lang="hr-HR" sz="2000" dirty="0" smtClean="0">
                <a:solidFill>
                  <a:srgbClr val="747474"/>
                </a:solidFill>
              </a:rPr>
              <a:t>Tatiana Čaplová / Pontis Foundation</a:t>
            </a:r>
          </a:p>
          <a:p>
            <a:pPr lvl="0">
              <a:defRPr sz="1800">
                <a:solidFill>
                  <a:srgbClr val="000000"/>
                </a:solidFill>
              </a:defRPr>
            </a:pPr>
            <a:r>
              <a:rPr lang="hr-HR" sz="1400" dirty="0" smtClean="0">
                <a:solidFill>
                  <a:srgbClr val="747474"/>
                </a:solidFill>
                <a:hlinkClick r:id="rId2"/>
              </a:rPr>
              <a:t>tatiana.caplova@pontisfoundation.sk</a:t>
            </a:r>
            <a:endParaRPr lang="hr-HR" sz="1400" dirty="0" smtClean="0">
              <a:solidFill>
                <a:srgbClr val="747474"/>
              </a:solidFill>
            </a:endParaRPr>
          </a:p>
          <a:p>
            <a:pPr lvl="0">
              <a:defRPr sz="1800">
                <a:solidFill>
                  <a:srgbClr val="000000"/>
                </a:solidFill>
              </a:defRPr>
            </a:pPr>
            <a:endParaRPr lang="hr-HR" sz="1300" dirty="0" smtClean="0">
              <a:solidFill>
                <a:srgbClr val="747474"/>
              </a:solidFill>
            </a:endParaRPr>
          </a:p>
          <a:p>
            <a:pPr lvl="0" algn="r">
              <a:defRPr sz="1800">
                <a:solidFill>
                  <a:srgbClr val="000000"/>
                </a:solidFill>
              </a:defRPr>
            </a:pPr>
            <a:endParaRPr lang="hr-HR" sz="1300" dirty="0">
              <a:solidFill>
                <a:srgbClr val="747474"/>
              </a:solidFill>
            </a:endParaRPr>
          </a:p>
          <a:p>
            <a:pPr lvl="0" algn="r">
              <a:defRPr sz="1800">
                <a:solidFill>
                  <a:srgbClr val="000000"/>
                </a:solidFill>
              </a:defRPr>
            </a:pPr>
            <a:r>
              <a:rPr lang="hr-HR" dirty="0" smtClean="0">
                <a:solidFill>
                  <a:srgbClr val="747474"/>
                </a:solidFill>
              </a:rPr>
              <a:t>FEBRUARY 3 / 2017 / Zagreb </a:t>
            </a:r>
            <a:endParaRPr dirty="0">
              <a:solidFill>
                <a:srgbClr val="747474"/>
              </a:solidFill>
            </a:endParaRPr>
          </a:p>
        </p:txBody>
      </p:sp>
      <p:sp>
        <p:nvSpPr>
          <p:cNvPr id="46" name="Shape 46"/>
          <p:cNvSpPr/>
          <p:nvPr/>
        </p:nvSpPr>
        <p:spPr>
          <a:xfrm>
            <a:off x="324106" y="4676969"/>
            <a:ext cx="8340329" cy="442020"/>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6"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b="43300"/>
          <a:stretch/>
        </p:blipFill>
        <p:spPr>
          <a:xfrm>
            <a:off x="2220377" y="182455"/>
            <a:ext cx="4521778" cy="1833241"/>
          </a:xfrm>
          <a:prstGeom prst="rect">
            <a:avLst/>
          </a:prstGeom>
        </p:spPr>
      </p:pic>
      <p:pic>
        <p:nvPicPr>
          <p:cNvPr id="7" name="Picture 6"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64692"/>
          <a:stretch/>
        </p:blipFill>
        <p:spPr>
          <a:xfrm>
            <a:off x="1403648" y="5118989"/>
            <a:ext cx="6264696" cy="1336451"/>
          </a:xfrm>
          <a:prstGeom prst="rect">
            <a:avLst/>
          </a:prstGeom>
        </p:spPr>
      </p:pic>
    </p:spTree>
    <p:extLst>
      <p:ext uri="{BB962C8B-B14F-4D97-AF65-F5344CB8AC3E}">
        <p14:creationId xmlns:p14="http://schemas.microsoft.com/office/powerpoint/2010/main" val="22329002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251520" y="3789040"/>
            <a:ext cx="8784976" cy="25922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88840"/>
            <a:ext cx="8784976" cy="4924425"/>
          </a:xfrm>
          <a:prstGeom prst="rect">
            <a:avLst/>
          </a:prstGeom>
          <a:noFill/>
        </p:spPr>
        <p:txBody>
          <a:bodyPr wrap="square" rtlCol="0">
            <a:spAutoFit/>
          </a:bodyPr>
          <a:lstStyle/>
          <a:p>
            <a:r>
              <a:rPr lang="sk-SK" sz="2400" b="1" dirty="0" smtClean="0">
                <a:solidFill>
                  <a:srgbClr val="C00000"/>
                </a:solidFill>
              </a:rPr>
              <a:t>1.</a:t>
            </a:r>
            <a:r>
              <a:rPr lang="en-US" sz="2400" b="1" dirty="0" smtClean="0">
                <a:solidFill>
                  <a:srgbClr val="C00000"/>
                </a:solidFill>
              </a:rPr>
              <a:t>Treat </a:t>
            </a:r>
            <a:r>
              <a:rPr lang="en-US" sz="2400" b="1" dirty="0">
                <a:solidFill>
                  <a:srgbClr val="C00000"/>
                </a:solidFill>
              </a:rPr>
              <a:t>waste as raw </a:t>
            </a:r>
            <a:r>
              <a:rPr lang="en-US" sz="2400" b="1" dirty="0" err="1" smtClean="0">
                <a:solidFill>
                  <a:srgbClr val="C00000"/>
                </a:solidFill>
              </a:rPr>
              <a:t>materi</a:t>
            </a:r>
            <a:r>
              <a:rPr lang="sk-SK" sz="2400" b="1" dirty="0" err="1" smtClean="0">
                <a:solidFill>
                  <a:srgbClr val="C00000"/>
                </a:solidFill>
              </a:rPr>
              <a:t>al</a:t>
            </a:r>
            <a:endParaRPr lang="sk-SK" sz="2400" b="1" dirty="0" smtClean="0">
              <a:solidFill>
                <a:srgbClr val="C00000"/>
              </a:solidFill>
            </a:endParaRPr>
          </a:p>
          <a:p>
            <a:endParaRPr lang="sk-SK" sz="2000" dirty="0" smtClean="0">
              <a:solidFill>
                <a:srgbClr val="C00000"/>
              </a:solidFill>
            </a:endParaRPr>
          </a:p>
          <a:p>
            <a:pPr marL="285750" indent="-285750">
              <a:buFont typeface="Arial" panose="020B0604020202020204" pitchFamily="34" charset="0"/>
              <a:buChar char="•"/>
            </a:pPr>
            <a:r>
              <a:rPr lang="en-US" dirty="0"/>
              <a:t>Did </a:t>
            </a:r>
            <a:r>
              <a:rPr lang="en-US" dirty="0" smtClean="0"/>
              <a:t>you </a:t>
            </a:r>
            <a:r>
              <a:rPr lang="en-US" dirty="0"/>
              <a:t>know that users discard up to 80 </a:t>
            </a:r>
            <a:r>
              <a:rPr lang="en-US" dirty="0" smtClean="0"/>
              <a:t>% </a:t>
            </a:r>
            <a:r>
              <a:rPr lang="en-US" dirty="0"/>
              <a:t>of products </a:t>
            </a:r>
            <a:r>
              <a:rPr lang="en-US" dirty="0" smtClean="0"/>
              <a:t>after </a:t>
            </a:r>
            <a:r>
              <a:rPr lang="en-US" dirty="0"/>
              <a:t>just six months of use </a:t>
            </a:r>
            <a:r>
              <a:rPr lang="en-US" dirty="0" smtClean="0"/>
              <a:t>? </a:t>
            </a:r>
            <a:r>
              <a:rPr lang="en-US" dirty="0"/>
              <a:t>The main aim that the </a:t>
            </a:r>
            <a:r>
              <a:rPr lang="en-US" dirty="0" smtClean="0"/>
              <a:t>model </a:t>
            </a:r>
            <a:r>
              <a:rPr lang="en-US" dirty="0"/>
              <a:t>of circular economy seeks to achieve is to make </a:t>
            </a:r>
            <a:r>
              <a:rPr lang="sk-SK" dirty="0" smtClean="0"/>
              <a:t>t</a:t>
            </a:r>
            <a:r>
              <a:rPr lang="en-US" dirty="0" smtClean="0"/>
              <a:t>he </a:t>
            </a:r>
            <a:r>
              <a:rPr lang="en-US" dirty="0"/>
              <a:t>use of all products more efficient and to extend </a:t>
            </a:r>
            <a:r>
              <a:rPr lang="en-US" dirty="0" smtClean="0"/>
              <a:t>their </a:t>
            </a:r>
            <a:r>
              <a:rPr lang="en-US" dirty="0"/>
              <a:t>life cycles. </a:t>
            </a:r>
          </a:p>
          <a:p>
            <a:endParaRPr lang="sk-SK" sz="2400" b="1" dirty="0" smtClean="0">
              <a:solidFill>
                <a:srgbClr val="C00000"/>
              </a:solidFill>
            </a:endParaRPr>
          </a:p>
          <a:p>
            <a:r>
              <a:rPr lang="sk-SK" b="1" dirty="0" err="1" smtClean="0">
                <a:solidFill>
                  <a:schemeClr val="bg1"/>
                </a:solidFill>
              </a:rPr>
              <a:t>Good</a:t>
            </a:r>
            <a:r>
              <a:rPr lang="sk-SK" b="1" dirty="0" smtClean="0">
                <a:solidFill>
                  <a:schemeClr val="bg1"/>
                </a:solidFill>
              </a:rPr>
              <a:t> </a:t>
            </a:r>
            <a:r>
              <a:rPr lang="sk-SK" b="1" dirty="0" err="1" smtClean="0">
                <a:solidFill>
                  <a:schemeClr val="bg1"/>
                </a:solidFill>
              </a:rPr>
              <a:t>practice</a:t>
            </a:r>
            <a:r>
              <a:rPr lang="sk-SK" b="1" dirty="0" smtClean="0">
                <a:solidFill>
                  <a:schemeClr val="bg1"/>
                </a:solidFill>
              </a:rPr>
              <a:t>: U.S</a:t>
            </a:r>
            <a:r>
              <a:rPr lang="sk-SK" b="1" dirty="0">
                <a:solidFill>
                  <a:schemeClr val="bg1"/>
                </a:solidFill>
              </a:rPr>
              <a:t>. </a:t>
            </a:r>
            <a:r>
              <a:rPr lang="sk-SK" b="1" dirty="0" err="1">
                <a:solidFill>
                  <a:schemeClr val="bg1"/>
                </a:solidFill>
              </a:rPr>
              <a:t>Steel</a:t>
            </a:r>
            <a:r>
              <a:rPr lang="sk-SK" b="1" dirty="0">
                <a:solidFill>
                  <a:schemeClr val="bg1"/>
                </a:solidFill>
              </a:rPr>
              <a:t> Košice: </a:t>
            </a:r>
            <a:endParaRPr lang="sk-SK" b="1" dirty="0" smtClean="0">
              <a:solidFill>
                <a:schemeClr val="bg1"/>
              </a:solidFill>
            </a:endParaRPr>
          </a:p>
          <a:p>
            <a:r>
              <a:rPr lang="en-US" dirty="0" smtClean="0">
                <a:solidFill>
                  <a:schemeClr val="bg1"/>
                </a:solidFill>
              </a:rPr>
              <a:t>The </a:t>
            </a:r>
            <a:r>
              <a:rPr lang="en-US" dirty="0">
                <a:solidFill>
                  <a:schemeClr val="bg1"/>
                </a:solidFill>
              </a:rPr>
              <a:t>textbook example of permanent material used </a:t>
            </a:r>
            <a:r>
              <a:rPr lang="sk-SK" dirty="0">
                <a:solidFill>
                  <a:schemeClr val="bg1"/>
                </a:solidFill>
              </a:rPr>
              <a:t> i</a:t>
            </a:r>
            <a:r>
              <a:rPr lang="en-US" dirty="0">
                <a:solidFill>
                  <a:schemeClr val="bg1"/>
                </a:solidFill>
              </a:rPr>
              <a:t>n circular economy is steel. </a:t>
            </a:r>
            <a:r>
              <a:rPr lang="en-US" dirty="0" err="1">
                <a:solidFill>
                  <a:schemeClr val="bg1"/>
                </a:solidFill>
              </a:rPr>
              <a:t>Worldsteel</a:t>
            </a:r>
            <a:r>
              <a:rPr lang="sk-SK" dirty="0">
                <a:solidFill>
                  <a:schemeClr val="bg1"/>
                </a:solidFill>
              </a:rPr>
              <a:t> </a:t>
            </a:r>
            <a:r>
              <a:rPr lang="en-US" dirty="0">
                <a:solidFill>
                  <a:schemeClr val="bg1"/>
                </a:solidFill>
              </a:rPr>
              <a:t>Association estimates that about 75 percent of produced steel is still in use. It is due to the natural properties of steel, mainly the possibility of an infinite number of </a:t>
            </a:r>
            <a:r>
              <a:rPr lang="sk-SK" dirty="0">
                <a:solidFill>
                  <a:schemeClr val="bg1"/>
                </a:solidFill>
              </a:rPr>
              <a:t> </a:t>
            </a:r>
            <a:r>
              <a:rPr lang="en-US" dirty="0">
                <a:solidFill>
                  <a:schemeClr val="bg1"/>
                </a:solidFill>
              </a:rPr>
              <a:t>recycling cycles</a:t>
            </a:r>
            <a:r>
              <a:rPr lang="sk-SK" dirty="0">
                <a:solidFill>
                  <a:schemeClr val="bg1"/>
                </a:solidFill>
              </a:rPr>
              <a:t> </a:t>
            </a:r>
            <a:r>
              <a:rPr lang="en-US" dirty="0">
                <a:solidFill>
                  <a:schemeClr val="bg1"/>
                </a:solidFill>
              </a:rPr>
              <a:t>without quality loss together with simple and economical separation of steel from waste using its magnetic properties.</a:t>
            </a:r>
            <a:r>
              <a:rPr lang="sk-SK" dirty="0">
                <a:solidFill>
                  <a:schemeClr val="bg1"/>
                </a:solidFill>
              </a:rPr>
              <a:t> </a:t>
            </a:r>
            <a:r>
              <a:rPr lang="en-US" dirty="0">
                <a:solidFill>
                  <a:schemeClr val="bg1"/>
                </a:solidFill>
              </a:rPr>
              <a:t>Every steel producer is </a:t>
            </a:r>
            <a:r>
              <a:rPr lang="sk-SK" dirty="0">
                <a:solidFill>
                  <a:schemeClr val="bg1"/>
                </a:solidFill>
              </a:rPr>
              <a:t> </a:t>
            </a:r>
            <a:r>
              <a:rPr lang="en-US" dirty="0">
                <a:solidFill>
                  <a:schemeClr val="bg1"/>
                </a:solidFill>
              </a:rPr>
              <a:t>also a center for</a:t>
            </a:r>
            <a:r>
              <a:rPr lang="sk-SK" dirty="0">
                <a:solidFill>
                  <a:schemeClr val="bg1"/>
                </a:solidFill>
              </a:rPr>
              <a:t> </a:t>
            </a:r>
            <a:r>
              <a:rPr lang="en-US" dirty="0">
                <a:solidFill>
                  <a:schemeClr val="bg1"/>
                </a:solidFill>
              </a:rPr>
              <a:t>steel recycling because steel scrap is </a:t>
            </a:r>
            <a:r>
              <a:rPr lang="sk-SK" dirty="0">
                <a:solidFill>
                  <a:schemeClr val="bg1"/>
                </a:solidFill>
              </a:rPr>
              <a:t> </a:t>
            </a:r>
            <a:r>
              <a:rPr lang="en-US" dirty="0">
                <a:solidFill>
                  <a:schemeClr val="bg1"/>
                </a:solidFill>
              </a:rPr>
              <a:t>a natural part of the process of new steel production. </a:t>
            </a:r>
          </a:p>
          <a:p>
            <a:r>
              <a:rPr lang="en-US" sz="1600" dirty="0" smtClean="0"/>
              <a:t> </a:t>
            </a:r>
            <a:endParaRPr lang="sk-SK" sz="1600" dirty="0" smtClean="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
        <p:nvSpPr>
          <p:cNvPr id="13" name="Naslov 1"/>
          <p:cNvSpPr txBox="1">
            <a:spLocks/>
          </p:cNvSpPr>
          <p:nvPr/>
        </p:nvSpPr>
        <p:spPr>
          <a:xfrm>
            <a:off x="401836" y="1166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smtClean="0">
                <a:solidFill>
                  <a:srgbClr val="1289C4"/>
                </a:solidFill>
                <a:latin typeface="Helvetica Neue"/>
              </a:rPr>
              <a:t>CIRCULAR ECONOMY</a:t>
            </a:r>
            <a:endParaRPr lang="en-US" sz="2400" b="1" dirty="0">
              <a:solidFill>
                <a:srgbClr val="1289C4"/>
              </a:solidFill>
              <a:latin typeface="Helvetica Neue"/>
            </a:endParaRPr>
          </a:p>
        </p:txBody>
      </p:sp>
    </p:spTree>
    <p:extLst>
      <p:ext uri="{BB962C8B-B14F-4D97-AF65-F5344CB8AC3E}">
        <p14:creationId xmlns:p14="http://schemas.microsoft.com/office/powerpoint/2010/main" val="52636797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88840"/>
            <a:ext cx="8784976" cy="1785104"/>
          </a:xfrm>
          <a:prstGeom prst="rect">
            <a:avLst/>
          </a:prstGeom>
          <a:noFill/>
        </p:spPr>
        <p:txBody>
          <a:bodyPr wrap="square" rtlCol="0">
            <a:spAutoFit/>
          </a:bodyPr>
          <a:lstStyle/>
          <a:p>
            <a:r>
              <a:rPr lang="sk-SK" sz="2400" b="1" dirty="0" smtClean="0">
                <a:solidFill>
                  <a:srgbClr val="C00000"/>
                </a:solidFill>
              </a:rPr>
              <a:t>1.</a:t>
            </a:r>
            <a:r>
              <a:rPr lang="en-US" sz="2400" b="1" dirty="0" smtClean="0">
                <a:solidFill>
                  <a:srgbClr val="C00000"/>
                </a:solidFill>
              </a:rPr>
              <a:t>Treat </a:t>
            </a:r>
            <a:r>
              <a:rPr lang="en-US" sz="2400" b="1" dirty="0">
                <a:solidFill>
                  <a:srgbClr val="C00000"/>
                </a:solidFill>
              </a:rPr>
              <a:t>waste as raw </a:t>
            </a:r>
            <a:r>
              <a:rPr lang="en-US" sz="2400" b="1" dirty="0" err="1" smtClean="0">
                <a:solidFill>
                  <a:srgbClr val="C00000"/>
                </a:solidFill>
              </a:rPr>
              <a:t>materi</a:t>
            </a:r>
            <a:r>
              <a:rPr lang="sk-SK" sz="2400" b="1" dirty="0" err="1" smtClean="0">
                <a:solidFill>
                  <a:srgbClr val="C00000"/>
                </a:solidFill>
              </a:rPr>
              <a:t>al</a:t>
            </a:r>
            <a:endParaRPr lang="sk-SK" sz="2400" b="1" dirty="0" smtClean="0">
              <a:solidFill>
                <a:srgbClr val="C00000"/>
              </a:solidFill>
            </a:endParaRPr>
          </a:p>
          <a:p>
            <a:endParaRPr lang="sk-SK" sz="2000" dirty="0" smtClean="0">
              <a:solidFill>
                <a:srgbClr val="C00000"/>
              </a:solidFill>
            </a:endParaRPr>
          </a:p>
          <a:p>
            <a:pPr marL="285750" indent="-285750">
              <a:buFont typeface="Arial" panose="020B0604020202020204" pitchFamily="34" charset="0"/>
              <a:buChar char="•"/>
            </a:pPr>
            <a:r>
              <a:rPr lang="en-US" dirty="0" smtClean="0">
                <a:solidFill>
                  <a:schemeClr val="bg1"/>
                </a:solidFill>
              </a:rPr>
              <a:t>because </a:t>
            </a:r>
            <a:r>
              <a:rPr lang="en-US" dirty="0">
                <a:solidFill>
                  <a:schemeClr val="bg1"/>
                </a:solidFill>
              </a:rPr>
              <a:t>steel scrap is </a:t>
            </a:r>
            <a:r>
              <a:rPr lang="sk-SK" dirty="0">
                <a:solidFill>
                  <a:schemeClr val="bg1"/>
                </a:solidFill>
              </a:rPr>
              <a:t> </a:t>
            </a:r>
            <a:r>
              <a:rPr lang="en-US" dirty="0">
                <a:solidFill>
                  <a:schemeClr val="bg1"/>
                </a:solidFill>
              </a:rPr>
              <a:t>a natural part of the process of new steel production. </a:t>
            </a:r>
          </a:p>
          <a:p>
            <a:r>
              <a:rPr lang="en-US" sz="1600" dirty="0" smtClean="0"/>
              <a:t> </a:t>
            </a:r>
            <a:endParaRPr lang="sk-SK" sz="1600" dirty="0" smtClean="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pic>
        <p:nvPicPr>
          <p:cNvPr id="6" name="Picture 2" descr="C:\Users\tatiana.caplova\Desktop\2383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74" y="2492896"/>
            <a:ext cx="6912768" cy="3888432"/>
          </a:xfrm>
          <a:prstGeom prst="rect">
            <a:avLst/>
          </a:prstGeom>
          <a:noFill/>
          <a:extLst>
            <a:ext uri="{909E8E84-426E-40DD-AFC4-6F175D3DCCD1}">
              <a14:hiddenFill xmlns:a14="http://schemas.microsoft.com/office/drawing/2010/main">
                <a:solidFill>
                  <a:srgbClr val="FFFFFF"/>
                </a:solidFill>
              </a14:hiddenFill>
            </a:ext>
          </a:extLst>
        </p:spPr>
      </p:pic>
      <p:sp>
        <p:nvSpPr>
          <p:cNvPr id="13" name="Naslov 1"/>
          <p:cNvSpPr txBox="1">
            <a:spLocks/>
          </p:cNvSpPr>
          <p:nvPr/>
        </p:nvSpPr>
        <p:spPr>
          <a:xfrm>
            <a:off x="401836" y="1166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smtClean="0">
                <a:solidFill>
                  <a:srgbClr val="1289C4"/>
                </a:solidFill>
                <a:latin typeface="Helvetica Neue"/>
              </a:rPr>
              <a:t>CIRCULAR ECONOMY</a:t>
            </a:r>
            <a:endParaRPr lang="en-US" sz="2400" b="1" dirty="0">
              <a:solidFill>
                <a:srgbClr val="1289C4"/>
              </a:solidFill>
              <a:latin typeface="Helvetica Neue"/>
            </a:endParaRPr>
          </a:p>
        </p:txBody>
      </p:sp>
    </p:spTree>
    <p:extLst>
      <p:ext uri="{BB962C8B-B14F-4D97-AF65-F5344CB8AC3E}">
        <p14:creationId xmlns:p14="http://schemas.microsoft.com/office/powerpoint/2010/main" val="416517502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251520" y="3789040"/>
            <a:ext cx="8784976" cy="19442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88840"/>
            <a:ext cx="8424936" cy="4339650"/>
          </a:xfrm>
          <a:prstGeom prst="rect">
            <a:avLst/>
          </a:prstGeom>
          <a:noFill/>
        </p:spPr>
        <p:txBody>
          <a:bodyPr wrap="square" rtlCol="0">
            <a:spAutoFit/>
          </a:bodyPr>
          <a:lstStyle/>
          <a:p>
            <a:r>
              <a:rPr lang="sk-SK" sz="2400" b="1" dirty="0">
                <a:solidFill>
                  <a:srgbClr val="C00000"/>
                </a:solidFill>
              </a:rPr>
              <a:t>2</a:t>
            </a:r>
            <a:r>
              <a:rPr lang="sk-SK" sz="2400" b="1" dirty="0" smtClean="0">
                <a:solidFill>
                  <a:srgbClr val="C00000"/>
                </a:solidFill>
              </a:rPr>
              <a:t>. </a:t>
            </a:r>
            <a:r>
              <a:rPr lang="en-US" sz="2400" b="1" dirty="0">
                <a:solidFill>
                  <a:srgbClr val="C00000"/>
                </a:solidFill>
              </a:rPr>
              <a:t>Use energy from renewable resources </a:t>
            </a:r>
            <a:endParaRPr lang="sk-SK" sz="2400" b="1" dirty="0" smtClean="0">
              <a:solidFill>
                <a:srgbClr val="C00000"/>
              </a:solidFill>
            </a:endParaRPr>
          </a:p>
          <a:p>
            <a:r>
              <a:rPr lang="en-US" dirty="0"/>
              <a:t>“Re-Thinking </a:t>
            </a:r>
            <a:r>
              <a:rPr lang="en-US" dirty="0" smtClean="0"/>
              <a:t>Progress</a:t>
            </a:r>
            <a:r>
              <a:rPr lang="en-US" dirty="0"/>
              <a:t>” reveals a new model of economy based on </a:t>
            </a:r>
            <a:r>
              <a:rPr lang="en-US" dirty="0" smtClean="0"/>
              <a:t>products </a:t>
            </a:r>
            <a:r>
              <a:rPr lang="en-US" dirty="0"/>
              <a:t>which are “made to be made again” while using </a:t>
            </a:r>
            <a:r>
              <a:rPr lang="en-US" dirty="0" smtClean="0"/>
              <a:t>energy </a:t>
            </a:r>
            <a:r>
              <a:rPr lang="en-US" dirty="0"/>
              <a:t>from renewable sources. Renewable sources </a:t>
            </a:r>
            <a:r>
              <a:rPr lang="en-US" dirty="0" smtClean="0"/>
              <a:t>contribute </a:t>
            </a:r>
            <a:r>
              <a:rPr lang="en-US" dirty="0"/>
              <a:t>to achieving energetic self-sufficiency, </a:t>
            </a:r>
            <a:r>
              <a:rPr lang="en-US" dirty="0" smtClean="0"/>
              <a:t>reducing </a:t>
            </a:r>
            <a:r>
              <a:rPr lang="en-US" dirty="0"/>
              <a:t>dependence on natural gas supplies and </a:t>
            </a:r>
            <a:r>
              <a:rPr lang="en-US" dirty="0" smtClean="0"/>
              <a:t>fossil fuel</a:t>
            </a:r>
            <a:r>
              <a:rPr lang="sk-SK" dirty="0" smtClean="0"/>
              <a:t>s...</a:t>
            </a:r>
          </a:p>
          <a:p>
            <a:endParaRPr lang="sk-SK" sz="2400" b="1" dirty="0" smtClean="0">
              <a:solidFill>
                <a:srgbClr val="C00000"/>
              </a:solidFill>
            </a:endParaRPr>
          </a:p>
          <a:p>
            <a:r>
              <a:rPr lang="sk-SK" b="1" dirty="0" err="1" smtClean="0">
                <a:solidFill>
                  <a:schemeClr val="bg1"/>
                </a:solidFill>
              </a:rPr>
              <a:t>Good</a:t>
            </a:r>
            <a:r>
              <a:rPr lang="sk-SK" b="1" dirty="0" smtClean="0">
                <a:solidFill>
                  <a:schemeClr val="bg1"/>
                </a:solidFill>
              </a:rPr>
              <a:t> </a:t>
            </a:r>
            <a:r>
              <a:rPr lang="sk-SK" b="1" dirty="0" err="1" smtClean="0">
                <a:solidFill>
                  <a:schemeClr val="bg1"/>
                </a:solidFill>
              </a:rPr>
              <a:t>practice</a:t>
            </a:r>
            <a:r>
              <a:rPr lang="sk-SK" b="1" dirty="0" smtClean="0">
                <a:solidFill>
                  <a:schemeClr val="bg1"/>
                </a:solidFill>
              </a:rPr>
              <a:t>: </a:t>
            </a:r>
            <a:r>
              <a:rPr lang="sk-SK" b="1" dirty="0" err="1" smtClean="0">
                <a:solidFill>
                  <a:schemeClr val="bg1"/>
                </a:solidFill>
              </a:rPr>
              <a:t>Kaufland</a:t>
            </a:r>
            <a:endParaRPr lang="sk-SK" b="1" dirty="0" smtClean="0">
              <a:solidFill>
                <a:schemeClr val="bg1"/>
              </a:solidFill>
            </a:endParaRPr>
          </a:p>
          <a:p>
            <a:r>
              <a:rPr lang="en-US" dirty="0" err="1">
                <a:solidFill>
                  <a:schemeClr val="bg1"/>
                </a:solidFill>
              </a:rPr>
              <a:t>Kaufland</a:t>
            </a:r>
            <a:r>
              <a:rPr lang="en-US" dirty="0">
                <a:solidFill>
                  <a:schemeClr val="bg1"/>
                </a:solidFill>
              </a:rPr>
              <a:t> </a:t>
            </a:r>
            <a:r>
              <a:rPr lang="en-US" dirty="0" smtClean="0">
                <a:solidFill>
                  <a:schemeClr val="bg1"/>
                </a:solidFill>
              </a:rPr>
              <a:t>(</a:t>
            </a:r>
            <a:r>
              <a:rPr lang="en-US" dirty="0">
                <a:solidFill>
                  <a:schemeClr val="bg1"/>
                </a:solidFill>
              </a:rPr>
              <a:t>Bratislava, retail chain) uses recuperation </a:t>
            </a:r>
            <a:r>
              <a:rPr lang="en-US" dirty="0" smtClean="0">
                <a:solidFill>
                  <a:schemeClr val="bg1"/>
                </a:solidFill>
              </a:rPr>
              <a:t>technology </a:t>
            </a:r>
            <a:r>
              <a:rPr lang="en-US" dirty="0">
                <a:solidFill>
                  <a:schemeClr val="bg1"/>
                </a:solidFill>
              </a:rPr>
              <a:t>for heating and cooling instead of </a:t>
            </a:r>
            <a:r>
              <a:rPr lang="en-US" dirty="0" smtClean="0">
                <a:solidFill>
                  <a:schemeClr val="bg1"/>
                </a:solidFill>
              </a:rPr>
              <a:t>conventional </a:t>
            </a:r>
            <a:r>
              <a:rPr lang="en-US" dirty="0">
                <a:solidFill>
                  <a:schemeClr val="bg1"/>
                </a:solidFill>
              </a:rPr>
              <a:t>heating units. Industrial cooling </a:t>
            </a:r>
            <a:r>
              <a:rPr lang="en-US" dirty="0" smtClean="0">
                <a:solidFill>
                  <a:schemeClr val="bg1"/>
                </a:solidFill>
              </a:rPr>
              <a:t>technology includes</a:t>
            </a:r>
            <a:r>
              <a:rPr lang="sk-SK" dirty="0" smtClean="0">
                <a:solidFill>
                  <a:schemeClr val="bg1"/>
                </a:solidFill>
              </a:rPr>
              <a:t> </a:t>
            </a:r>
            <a:r>
              <a:rPr lang="en-US" dirty="0" smtClean="0">
                <a:solidFill>
                  <a:schemeClr val="bg1"/>
                </a:solidFill>
              </a:rPr>
              <a:t>integrated </a:t>
            </a:r>
            <a:r>
              <a:rPr lang="en-US" dirty="0">
                <a:solidFill>
                  <a:schemeClr val="bg1"/>
                </a:solidFill>
              </a:rPr>
              <a:t>heat exchangers </a:t>
            </a:r>
            <a:r>
              <a:rPr lang="en-US" dirty="0" smtClean="0">
                <a:solidFill>
                  <a:schemeClr val="bg1"/>
                </a:solidFill>
              </a:rPr>
              <a:t>and </a:t>
            </a:r>
            <a:r>
              <a:rPr lang="en-US" dirty="0">
                <a:solidFill>
                  <a:schemeClr val="bg1"/>
                </a:solidFill>
              </a:rPr>
              <a:t>heat pumps that convert waste heat into usable </a:t>
            </a:r>
            <a:r>
              <a:rPr lang="en-US" dirty="0" smtClean="0">
                <a:solidFill>
                  <a:schemeClr val="bg1"/>
                </a:solidFill>
              </a:rPr>
              <a:t>energy</a:t>
            </a:r>
            <a:r>
              <a:rPr lang="en-US" dirty="0">
                <a:solidFill>
                  <a:schemeClr val="bg1"/>
                </a:solidFill>
              </a:rPr>
              <a:t>, which fully covers the needs of heat for heating </a:t>
            </a:r>
            <a:r>
              <a:rPr lang="en-US" dirty="0" smtClean="0">
                <a:solidFill>
                  <a:schemeClr val="bg1"/>
                </a:solidFill>
              </a:rPr>
              <a:t>the </a:t>
            </a:r>
            <a:r>
              <a:rPr lang="en-US" dirty="0">
                <a:solidFill>
                  <a:schemeClr val="bg1"/>
                </a:solidFill>
              </a:rPr>
              <a:t>building in winter </a:t>
            </a:r>
            <a:r>
              <a:rPr lang="en-US" dirty="0" smtClean="0">
                <a:solidFill>
                  <a:schemeClr val="bg1"/>
                </a:solidFill>
              </a:rPr>
              <a:t>and</a:t>
            </a:r>
            <a:r>
              <a:rPr lang="sk-SK" dirty="0" smtClean="0">
                <a:solidFill>
                  <a:schemeClr val="bg1"/>
                </a:solidFill>
              </a:rPr>
              <a:t> </a:t>
            </a:r>
            <a:r>
              <a:rPr lang="en-US" dirty="0" smtClean="0">
                <a:solidFill>
                  <a:schemeClr val="bg1"/>
                </a:solidFill>
              </a:rPr>
              <a:t>refrigeration </a:t>
            </a:r>
            <a:r>
              <a:rPr lang="en-US" dirty="0">
                <a:solidFill>
                  <a:schemeClr val="bg1"/>
                </a:solidFill>
              </a:rPr>
              <a:t>demand for </a:t>
            </a:r>
            <a:r>
              <a:rPr lang="en-US" dirty="0" smtClean="0">
                <a:solidFill>
                  <a:schemeClr val="bg1"/>
                </a:solidFill>
              </a:rPr>
              <a:t>cooling </a:t>
            </a:r>
            <a:r>
              <a:rPr lang="en-US" dirty="0">
                <a:solidFill>
                  <a:schemeClr val="bg1"/>
                </a:solidFill>
              </a:rPr>
              <a:t>the building in summer. </a:t>
            </a:r>
          </a:p>
          <a:p>
            <a:r>
              <a:rPr lang="en-US" sz="1600" dirty="0" smtClean="0"/>
              <a:t> </a:t>
            </a:r>
            <a:endParaRPr lang="sk-SK" sz="1600" dirty="0" smtClean="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
        <p:nvSpPr>
          <p:cNvPr id="11" name="Naslov 1"/>
          <p:cNvSpPr txBox="1">
            <a:spLocks/>
          </p:cNvSpPr>
          <p:nvPr/>
        </p:nvSpPr>
        <p:spPr>
          <a:xfrm>
            <a:off x="401836" y="1166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smtClean="0">
                <a:solidFill>
                  <a:srgbClr val="1289C4"/>
                </a:solidFill>
                <a:latin typeface="Helvetica Neue"/>
              </a:rPr>
              <a:t>CIRCULAR ECONOMY</a:t>
            </a:r>
            <a:endParaRPr lang="en-US" sz="2400" b="1" dirty="0">
              <a:solidFill>
                <a:srgbClr val="1289C4"/>
              </a:solidFill>
              <a:latin typeface="Helvetica Neue"/>
            </a:endParaRPr>
          </a:p>
        </p:txBody>
      </p:sp>
    </p:spTree>
    <p:extLst>
      <p:ext uri="{BB962C8B-B14F-4D97-AF65-F5344CB8AC3E}">
        <p14:creationId xmlns:p14="http://schemas.microsoft.com/office/powerpoint/2010/main" val="123173255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88840"/>
            <a:ext cx="8784976" cy="1415772"/>
          </a:xfrm>
          <a:prstGeom prst="rect">
            <a:avLst/>
          </a:prstGeom>
          <a:noFill/>
        </p:spPr>
        <p:txBody>
          <a:bodyPr wrap="square" rtlCol="0">
            <a:spAutoFit/>
          </a:bodyPr>
          <a:lstStyle/>
          <a:p>
            <a:endParaRPr lang="sk-SK" sz="2000" dirty="0" smtClean="0">
              <a:solidFill>
                <a:srgbClr val="C00000"/>
              </a:solidFill>
            </a:endParaRPr>
          </a:p>
          <a:p>
            <a:pPr marL="285750" indent="-285750">
              <a:buFont typeface="Arial" panose="020B0604020202020204" pitchFamily="34" charset="0"/>
              <a:buChar char="•"/>
            </a:pPr>
            <a:r>
              <a:rPr lang="en-US" dirty="0" smtClean="0">
                <a:solidFill>
                  <a:schemeClr val="bg1"/>
                </a:solidFill>
              </a:rPr>
              <a:t>because </a:t>
            </a:r>
            <a:r>
              <a:rPr lang="en-US" dirty="0">
                <a:solidFill>
                  <a:schemeClr val="bg1"/>
                </a:solidFill>
              </a:rPr>
              <a:t>steel scrap is </a:t>
            </a:r>
            <a:r>
              <a:rPr lang="sk-SK" dirty="0">
                <a:solidFill>
                  <a:schemeClr val="bg1"/>
                </a:solidFill>
              </a:rPr>
              <a:t> </a:t>
            </a:r>
            <a:r>
              <a:rPr lang="en-US" dirty="0">
                <a:solidFill>
                  <a:schemeClr val="bg1"/>
                </a:solidFill>
              </a:rPr>
              <a:t>a natural part of the process of new steel production. </a:t>
            </a:r>
          </a:p>
          <a:p>
            <a:r>
              <a:rPr lang="en-US" sz="1600" dirty="0" smtClean="0"/>
              <a:t> </a:t>
            </a:r>
            <a:endParaRPr lang="sk-SK" sz="1600" dirty="0" smtClean="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
        <p:nvSpPr>
          <p:cNvPr id="7" name="Obdĺžnik 6"/>
          <p:cNvSpPr/>
          <p:nvPr/>
        </p:nvSpPr>
        <p:spPr>
          <a:xfrm>
            <a:off x="256024" y="1879416"/>
            <a:ext cx="8060391" cy="461665"/>
          </a:xfrm>
          <a:prstGeom prst="rect">
            <a:avLst/>
          </a:prstGeom>
        </p:spPr>
        <p:txBody>
          <a:bodyPr wrap="square">
            <a:spAutoFit/>
          </a:bodyPr>
          <a:lstStyle/>
          <a:p>
            <a:r>
              <a:rPr lang="sk-SK" sz="2400" b="1" dirty="0">
                <a:solidFill>
                  <a:srgbClr val="C00000"/>
                </a:solidFill>
              </a:rPr>
              <a:t>2. </a:t>
            </a:r>
            <a:r>
              <a:rPr lang="en-US" sz="2400" b="1" dirty="0">
                <a:solidFill>
                  <a:srgbClr val="C00000"/>
                </a:solidFill>
              </a:rPr>
              <a:t>Use energy from renewable resources </a:t>
            </a:r>
            <a:endParaRPr lang="sk-SK" sz="2400" b="1" dirty="0">
              <a:solidFill>
                <a:srgbClr val="C00000"/>
              </a:solidFill>
            </a:endParaRPr>
          </a:p>
        </p:txBody>
      </p:sp>
      <p:pic>
        <p:nvPicPr>
          <p:cNvPr id="3074" name="Picture 2" descr="C:\Users\tatiana.caplova\Desktop\04_bild_gr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2482007"/>
            <a:ext cx="6089228" cy="4153988"/>
          </a:xfrm>
          <a:prstGeom prst="rect">
            <a:avLst/>
          </a:prstGeom>
          <a:noFill/>
          <a:extLst>
            <a:ext uri="{909E8E84-426E-40DD-AFC4-6F175D3DCCD1}">
              <a14:hiddenFill xmlns:a14="http://schemas.microsoft.com/office/drawing/2010/main">
                <a:solidFill>
                  <a:srgbClr val="FFFFFF"/>
                </a:solidFill>
              </a14:hiddenFill>
            </a:ext>
          </a:extLst>
        </p:spPr>
      </p:pic>
      <p:sp>
        <p:nvSpPr>
          <p:cNvPr id="13" name="Naslov 1"/>
          <p:cNvSpPr txBox="1">
            <a:spLocks/>
          </p:cNvSpPr>
          <p:nvPr/>
        </p:nvSpPr>
        <p:spPr>
          <a:xfrm>
            <a:off x="401836" y="1166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smtClean="0">
                <a:solidFill>
                  <a:srgbClr val="1289C4"/>
                </a:solidFill>
                <a:latin typeface="Helvetica Neue"/>
              </a:rPr>
              <a:t>CIRCULAR ECONOMY</a:t>
            </a:r>
            <a:endParaRPr lang="en-US" sz="2400" b="1" dirty="0">
              <a:solidFill>
                <a:srgbClr val="1289C4"/>
              </a:solidFill>
              <a:latin typeface="Helvetica Neue"/>
            </a:endParaRPr>
          </a:p>
        </p:txBody>
      </p:sp>
    </p:spTree>
    <p:extLst>
      <p:ext uri="{BB962C8B-B14F-4D97-AF65-F5344CB8AC3E}">
        <p14:creationId xmlns:p14="http://schemas.microsoft.com/office/powerpoint/2010/main" val="356714288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305271" y="4437112"/>
            <a:ext cx="8579406" cy="23042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88840"/>
            <a:ext cx="8633157" cy="5539978"/>
          </a:xfrm>
          <a:prstGeom prst="rect">
            <a:avLst/>
          </a:prstGeom>
          <a:noFill/>
        </p:spPr>
        <p:txBody>
          <a:bodyPr wrap="square" rtlCol="0">
            <a:spAutoFit/>
          </a:bodyPr>
          <a:lstStyle/>
          <a:p>
            <a:r>
              <a:rPr lang="sk-SK" sz="2400" b="1" dirty="0" smtClean="0">
                <a:solidFill>
                  <a:srgbClr val="C00000"/>
                </a:solidFill>
              </a:rPr>
              <a:t>3. </a:t>
            </a:r>
            <a:r>
              <a:rPr lang="en-US" sz="2400" b="1" dirty="0">
                <a:solidFill>
                  <a:srgbClr val="C00000"/>
                </a:solidFill>
              </a:rPr>
              <a:t>Design products so that harmless materials can be recycled in production</a:t>
            </a:r>
          </a:p>
          <a:p>
            <a:endParaRPr lang="sk-SK" b="1" dirty="0">
              <a:solidFill>
                <a:srgbClr val="C00000"/>
              </a:solidFill>
            </a:endParaRPr>
          </a:p>
          <a:p>
            <a:r>
              <a:rPr lang="en-US" dirty="0" smtClean="0"/>
              <a:t>The </a:t>
            </a:r>
            <a:r>
              <a:rPr lang="en-US" dirty="0"/>
              <a:t>aim should be to design products which will not </a:t>
            </a:r>
            <a:r>
              <a:rPr lang="en-US" dirty="0" smtClean="0"/>
              <a:t>pose </a:t>
            </a:r>
            <a:r>
              <a:rPr lang="en-US" dirty="0"/>
              <a:t>any risk and whose presence (in buildings, offices, </a:t>
            </a:r>
            <a:r>
              <a:rPr lang="en-US" dirty="0" smtClean="0"/>
              <a:t>households</a:t>
            </a:r>
            <a:r>
              <a:rPr lang="en-US" dirty="0"/>
              <a:t>, etc.) will not do any harm to health. It </a:t>
            </a:r>
            <a:r>
              <a:rPr lang="en-US" dirty="0" smtClean="0"/>
              <a:t>does </a:t>
            </a:r>
            <a:r>
              <a:rPr lang="en-US" dirty="0"/>
              <a:t>not suffice to dispose of unhealthy products </a:t>
            </a:r>
            <a:r>
              <a:rPr lang="en-US" dirty="0" smtClean="0"/>
              <a:t>because </a:t>
            </a:r>
            <a:r>
              <a:rPr lang="en-US" dirty="0"/>
              <a:t>their subsequent recycling will result in the </a:t>
            </a:r>
            <a:r>
              <a:rPr lang="en-US" dirty="0" smtClean="0"/>
              <a:t>production </a:t>
            </a:r>
            <a:r>
              <a:rPr lang="en-US" dirty="0"/>
              <a:t>of further toxic products. </a:t>
            </a:r>
          </a:p>
          <a:p>
            <a:endParaRPr lang="sk-SK" sz="2400" b="1" dirty="0">
              <a:solidFill>
                <a:srgbClr val="C00000"/>
              </a:solidFill>
            </a:endParaRPr>
          </a:p>
          <a:p>
            <a:r>
              <a:rPr lang="sk-SK" b="1" dirty="0" err="1" smtClean="0">
                <a:solidFill>
                  <a:schemeClr val="bg1"/>
                </a:solidFill>
              </a:rPr>
              <a:t>Good</a:t>
            </a:r>
            <a:r>
              <a:rPr lang="sk-SK" b="1" dirty="0" smtClean="0">
                <a:solidFill>
                  <a:schemeClr val="bg1"/>
                </a:solidFill>
              </a:rPr>
              <a:t> </a:t>
            </a:r>
            <a:r>
              <a:rPr lang="sk-SK" b="1" dirty="0" err="1" smtClean="0">
                <a:solidFill>
                  <a:schemeClr val="bg1"/>
                </a:solidFill>
              </a:rPr>
              <a:t>practice</a:t>
            </a:r>
            <a:r>
              <a:rPr lang="sk-SK" b="1" dirty="0" smtClean="0">
                <a:solidFill>
                  <a:schemeClr val="bg1"/>
                </a:solidFill>
              </a:rPr>
              <a:t>: </a:t>
            </a:r>
            <a:r>
              <a:rPr lang="sk-SK" b="1" dirty="0" err="1" smtClean="0">
                <a:solidFill>
                  <a:schemeClr val="bg1"/>
                </a:solidFill>
              </a:rPr>
              <a:t>Fairphone</a:t>
            </a:r>
            <a:endParaRPr lang="sk-SK" b="1" dirty="0" smtClean="0">
              <a:solidFill>
                <a:schemeClr val="bg1"/>
              </a:solidFill>
            </a:endParaRPr>
          </a:p>
          <a:p>
            <a:r>
              <a:rPr lang="en-US" dirty="0" err="1" smtClean="0">
                <a:solidFill>
                  <a:schemeClr val="bg1"/>
                </a:solidFill>
              </a:rPr>
              <a:t>Fairphone</a:t>
            </a:r>
            <a:r>
              <a:rPr lang="sk-SK" dirty="0">
                <a:solidFill>
                  <a:schemeClr val="bg1"/>
                </a:solidFill>
              </a:rPr>
              <a:t> </a:t>
            </a:r>
            <a:r>
              <a:rPr lang="en-US" dirty="0" smtClean="0">
                <a:solidFill>
                  <a:schemeClr val="bg1"/>
                </a:solidFill>
              </a:rPr>
              <a:t>produces </a:t>
            </a:r>
            <a:r>
              <a:rPr lang="en-US" dirty="0">
                <a:solidFill>
                  <a:schemeClr val="bg1"/>
                </a:solidFill>
              </a:rPr>
              <a:t>ethical and easily </a:t>
            </a:r>
            <a:r>
              <a:rPr lang="en-US" dirty="0" smtClean="0">
                <a:solidFill>
                  <a:schemeClr val="bg1"/>
                </a:solidFill>
              </a:rPr>
              <a:t>repairable</a:t>
            </a:r>
            <a:r>
              <a:rPr lang="sk-SK" dirty="0" smtClean="0">
                <a:solidFill>
                  <a:schemeClr val="bg1"/>
                </a:solidFill>
              </a:rPr>
              <a:t> </a:t>
            </a:r>
            <a:r>
              <a:rPr lang="en-US" dirty="0" smtClean="0">
                <a:solidFill>
                  <a:schemeClr val="bg1"/>
                </a:solidFill>
              </a:rPr>
              <a:t>smartphones </a:t>
            </a:r>
            <a:r>
              <a:rPr lang="en-US" dirty="0">
                <a:solidFill>
                  <a:schemeClr val="bg1"/>
                </a:solidFill>
              </a:rPr>
              <a:t>which are made from ethically sourced </a:t>
            </a:r>
            <a:r>
              <a:rPr lang="en-US" dirty="0" smtClean="0">
                <a:solidFill>
                  <a:schemeClr val="bg1"/>
                </a:solidFill>
              </a:rPr>
              <a:t>and </a:t>
            </a:r>
            <a:r>
              <a:rPr lang="en-US" dirty="0">
                <a:solidFill>
                  <a:schemeClr val="bg1"/>
                </a:solidFill>
              </a:rPr>
              <a:t>recycled mineral resources and materials. The </a:t>
            </a:r>
            <a:r>
              <a:rPr lang="sk-SK" dirty="0" smtClean="0">
                <a:solidFill>
                  <a:schemeClr val="bg1"/>
                </a:solidFill>
              </a:rPr>
              <a:t> </a:t>
            </a:r>
            <a:r>
              <a:rPr lang="en-US" dirty="0" smtClean="0">
                <a:solidFill>
                  <a:schemeClr val="bg1"/>
                </a:solidFill>
              </a:rPr>
              <a:t>engineers </a:t>
            </a:r>
            <a:r>
              <a:rPr lang="en-US" dirty="0">
                <a:solidFill>
                  <a:schemeClr val="bg1"/>
                </a:solidFill>
              </a:rPr>
              <a:t>who developed </a:t>
            </a:r>
            <a:r>
              <a:rPr lang="en-US" dirty="0" err="1">
                <a:solidFill>
                  <a:schemeClr val="bg1"/>
                </a:solidFill>
              </a:rPr>
              <a:t>Fairphone</a:t>
            </a:r>
            <a:r>
              <a:rPr lang="en-US" dirty="0">
                <a:solidFill>
                  <a:schemeClr val="bg1"/>
                </a:solidFill>
              </a:rPr>
              <a:t> did not think </a:t>
            </a:r>
            <a:r>
              <a:rPr lang="en-US" dirty="0" smtClean="0">
                <a:solidFill>
                  <a:schemeClr val="bg1"/>
                </a:solidFill>
              </a:rPr>
              <a:t>only </a:t>
            </a:r>
            <a:r>
              <a:rPr lang="en-US" dirty="0">
                <a:solidFill>
                  <a:schemeClr val="bg1"/>
                </a:solidFill>
              </a:rPr>
              <a:t>of the materials, but also of the phone’s entire </a:t>
            </a:r>
            <a:r>
              <a:rPr lang="en-US" dirty="0" smtClean="0">
                <a:solidFill>
                  <a:schemeClr val="bg1"/>
                </a:solidFill>
              </a:rPr>
              <a:t>life </a:t>
            </a:r>
            <a:r>
              <a:rPr lang="en-US" dirty="0">
                <a:solidFill>
                  <a:schemeClr val="bg1"/>
                </a:solidFill>
              </a:rPr>
              <a:t>cycle with a view to minimizing its impact on the </a:t>
            </a:r>
          </a:p>
          <a:p>
            <a:r>
              <a:rPr lang="en-US" dirty="0">
                <a:solidFill>
                  <a:schemeClr val="bg1"/>
                </a:solidFill>
              </a:rPr>
              <a:t>planet and the humanity. The production of the new </a:t>
            </a:r>
            <a:r>
              <a:rPr lang="en-US" dirty="0" smtClean="0">
                <a:solidFill>
                  <a:schemeClr val="bg1"/>
                </a:solidFill>
              </a:rPr>
              <a:t>smartphone </a:t>
            </a:r>
            <a:r>
              <a:rPr lang="en-US" dirty="0">
                <a:solidFill>
                  <a:schemeClr val="bg1"/>
                </a:solidFill>
              </a:rPr>
              <a:t>does not require minerals from conflict </a:t>
            </a:r>
            <a:r>
              <a:rPr lang="en-US" dirty="0" smtClean="0">
                <a:solidFill>
                  <a:schemeClr val="bg1"/>
                </a:solidFill>
              </a:rPr>
              <a:t>countries</a:t>
            </a:r>
            <a:r>
              <a:rPr lang="en-US" dirty="0">
                <a:solidFill>
                  <a:schemeClr val="bg1"/>
                </a:solidFill>
              </a:rPr>
              <a:t>, the device is fully recyclable, and the rights </a:t>
            </a:r>
            <a:r>
              <a:rPr lang="en-US" dirty="0" smtClean="0">
                <a:solidFill>
                  <a:schemeClr val="bg1"/>
                </a:solidFill>
              </a:rPr>
              <a:t>of </a:t>
            </a:r>
            <a:r>
              <a:rPr lang="en-US" dirty="0">
                <a:solidFill>
                  <a:schemeClr val="bg1"/>
                </a:solidFill>
              </a:rPr>
              <a:t>the workers who produce it are not violated. </a:t>
            </a:r>
          </a:p>
          <a:p>
            <a:r>
              <a:rPr lang="en-US" sz="1600" dirty="0" smtClean="0"/>
              <a:t> </a:t>
            </a:r>
            <a:endParaRPr lang="sk-SK" sz="1600" dirty="0" smtClean="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
        <p:nvSpPr>
          <p:cNvPr id="11" name="Naslov 1"/>
          <p:cNvSpPr>
            <a:spLocks noGrp="1"/>
          </p:cNvSpPr>
          <p:nvPr>
            <p:ph type="title"/>
          </p:nvPr>
        </p:nvSpPr>
        <p:spPr>
          <a:xfrm>
            <a:off x="401638" y="115888"/>
            <a:ext cx="8340725" cy="773112"/>
          </a:xfrm>
        </p:spPr>
        <p:txBody>
          <a:bodyPr>
            <a:normAutofit/>
          </a:bodyPr>
          <a:lstStyle/>
          <a:p>
            <a:pPr algn="ctr"/>
            <a:r>
              <a:rPr lang="sk-SK" sz="2400" b="1" dirty="0" smtClean="0">
                <a:solidFill>
                  <a:srgbClr val="1289C4"/>
                </a:solidFill>
                <a:latin typeface="Helvetica Neue"/>
              </a:rPr>
              <a:t>CIRCULAR ECONOMY</a:t>
            </a:r>
            <a:endParaRPr lang="en-US" sz="2400" b="1" dirty="0">
              <a:solidFill>
                <a:srgbClr val="1289C4"/>
              </a:solidFill>
              <a:latin typeface="Helvetica Neue"/>
            </a:endParaRPr>
          </a:p>
        </p:txBody>
      </p:sp>
    </p:spTree>
    <p:extLst>
      <p:ext uri="{BB962C8B-B14F-4D97-AF65-F5344CB8AC3E}">
        <p14:creationId xmlns:p14="http://schemas.microsoft.com/office/powerpoint/2010/main" val="12354107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88840"/>
            <a:ext cx="8784976" cy="1415772"/>
          </a:xfrm>
          <a:prstGeom prst="rect">
            <a:avLst/>
          </a:prstGeom>
          <a:noFill/>
        </p:spPr>
        <p:txBody>
          <a:bodyPr wrap="square" rtlCol="0">
            <a:spAutoFit/>
          </a:bodyPr>
          <a:lstStyle/>
          <a:p>
            <a:endParaRPr lang="sk-SK" sz="2000" dirty="0" smtClean="0">
              <a:solidFill>
                <a:srgbClr val="C00000"/>
              </a:solidFill>
            </a:endParaRPr>
          </a:p>
          <a:p>
            <a:pPr marL="285750" indent="-285750">
              <a:buFont typeface="Arial" panose="020B0604020202020204" pitchFamily="34" charset="0"/>
              <a:buChar char="•"/>
            </a:pPr>
            <a:r>
              <a:rPr lang="en-US" dirty="0" smtClean="0">
                <a:solidFill>
                  <a:schemeClr val="bg1"/>
                </a:solidFill>
              </a:rPr>
              <a:t>because </a:t>
            </a:r>
            <a:r>
              <a:rPr lang="en-US" dirty="0">
                <a:solidFill>
                  <a:schemeClr val="bg1"/>
                </a:solidFill>
              </a:rPr>
              <a:t>steel scrap is </a:t>
            </a:r>
            <a:r>
              <a:rPr lang="sk-SK" dirty="0">
                <a:solidFill>
                  <a:schemeClr val="bg1"/>
                </a:solidFill>
              </a:rPr>
              <a:t> </a:t>
            </a:r>
            <a:r>
              <a:rPr lang="en-US" dirty="0">
                <a:solidFill>
                  <a:schemeClr val="bg1"/>
                </a:solidFill>
              </a:rPr>
              <a:t>a natural part of the process of new steel production. </a:t>
            </a:r>
          </a:p>
          <a:p>
            <a:r>
              <a:rPr lang="en-US" sz="1600" dirty="0" smtClean="0"/>
              <a:t> </a:t>
            </a:r>
            <a:endParaRPr lang="sk-SK" sz="1600" dirty="0" smtClean="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
        <p:nvSpPr>
          <p:cNvPr id="7" name="Obdĺžnik 6"/>
          <p:cNvSpPr/>
          <p:nvPr/>
        </p:nvSpPr>
        <p:spPr>
          <a:xfrm>
            <a:off x="256024" y="1879416"/>
            <a:ext cx="8060391" cy="1200329"/>
          </a:xfrm>
          <a:prstGeom prst="rect">
            <a:avLst/>
          </a:prstGeom>
        </p:spPr>
        <p:txBody>
          <a:bodyPr wrap="square">
            <a:spAutoFit/>
          </a:bodyPr>
          <a:lstStyle/>
          <a:p>
            <a:r>
              <a:rPr lang="sk-SK" sz="2400" b="1" dirty="0" smtClean="0">
                <a:solidFill>
                  <a:srgbClr val="C00000"/>
                </a:solidFill>
              </a:rPr>
              <a:t>3</a:t>
            </a:r>
            <a:r>
              <a:rPr lang="sk-SK" sz="2400" b="1" dirty="0">
                <a:solidFill>
                  <a:srgbClr val="C00000"/>
                </a:solidFill>
              </a:rPr>
              <a:t>. </a:t>
            </a:r>
            <a:r>
              <a:rPr lang="en-US" sz="2400" b="1" dirty="0">
                <a:solidFill>
                  <a:srgbClr val="C00000"/>
                </a:solidFill>
              </a:rPr>
              <a:t>Design products so that harmless materials can be recycled in production</a:t>
            </a:r>
          </a:p>
          <a:p>
            <a:endParaRPr lang="sk-SK" sz="2400" b="1" dirty="0">
              <a:solidFill>
                <a:srgbClr val="C00000"/>
              </a:solidFill>
            </a:endParaRPr>
          </a:p>
        </p:txBody>
      </p:sp>
      <p:pic>
        <p:nvPicPr>
          <p:cNvPr id="4098" name="Picture 2" descr="C:\Users\tatiana.caplova\Desktop\fairphone-2-re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0969" y="2696726"/>
            <a:ext cx="6273580" cy="3926047"/>
          </a:xfrm>
          <a:prstGeom prst="rect">
            <a:avLst/>
          </a:prstGeom>
          <a:noFill/>
          <a:extLst>
            <a:ext uri="{909E8E84-426E-40DD-AFC4-6F175D3DCCD1}">
              <a14:hiddenFill xmlns:a14="http://schemas.microsoft.com/office/drawing/2010/main">
                <a:solidFill>
                  <a:srgbClr val="FFFFFF"/>
                </a:solidFill>
              </a14:hiddenFill>
            </a:ext>
          </a:extLst>
        </p:spPr>
      </p:pic>
      <p:sp>
        <p:nvSpPr>
          <p:cNvPr id="13" name="Naslov 1"/>
          <p:cNvSpPr txBox="1">
            <a:spLocks/>
          </p:cNvSpPr>
          <p:nvPr/>
        </p:nvSpPr>
        <p:spPr>
          <a:xfrm>
            <a:off x="401836" y="1166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smtClean="0">
                <a:solidFill>
                  <a:srgbClr val="1289C4"/>
                </a:solidFill>
                <a:latin typeface="Helvetica Neue"/>
              </a:rPr>
              <a:t>CIRCULAR ECONOMY</a:t>
            </a:r>
            <a:endParaRPr lang="en-US" sz="2400" b="1" dirty="0">
              <a:solidFill>
                <a:srgbClr val="1289C4"/>
              </a:solidFill>
              <a:latin typeface="Helvetica Neue"/>
            </a:endParaRPr>
          </a:p>
        </p:txBody>
      </p:sp>
    </p:spTree>
    <p:extLst>
      <p:ext uri="{BB962C8B-B14F-4D97-AF65-F5344CB8AC3E}">
        <p14:creationId xmlns:p14="http://schemas.microsoft.com/office/powerpoint/2010/main" val="296426191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305271" y="4437112"/>
            <a:ext cx="8579406" cy="19442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88840"/>
            <a:ext cx="8496945" cy="4693593"/>
          </a:xfrm>
          <a:prstGeom prst="rect">
            <a:avLst/>
          </a:prstGeom>
          <a:noFill/>
        </p:spPr>
        <p:txBody>
          <a:bodyPr wrap="square" rtlCol="0">
            <a:spAutoFit/>
          </a:bodyPr>
          <a:lstStyle/>
          <a:p>
            <a:r>
              <a:rPr lang="sk-SK" sz="2400" b="1" dirty="0">
                <a:solidFill>
                  <a:srgbClr val="C00000"/>
                </a:solidFill>
              </a:rPr>
              <a:t>4</a:t>
            </a:r>
            <a:r>
              <a:rPr lang="sk-SK" sz="2400" b="1" dirty="0" smtClean="0">
                <a:solidFill>
                  <a:srgbClr val="C00000"/>
                </a:solidFill>
              </a:rPr>
              <a:t>. </a:t>
            </a:r>
            <a:r>
              <a:rPr lang="en-US" sz="2400" b="1" dirty="0">
                <a:solidFill>
                  <a:srgbClr val="C00000"/>
                </a:solidFill>
              </a:rPr>
              <a:t>Design products as material </a:t>
            </a:r>
            <a:r>
              <a:rPr lang="en-US" sz="2400" b="1" dirty="0" smtClean="0">
                <a:solidFill>
                  <a:srgbClr val="C00000"/>
                </a:solidFill>
              </a:rPr>
              <a:t>banks</a:t>
            </a:r>
            <a:endParaRPr lang="sk-SK" sz="2400" b="1" dirty="0" smtClean="0">
              <a:solidFill>
                <a:srgbClr val="C00000"/>
              </a:solidFill>
            </a:endParaRPr>
          </a:p>
          <a:p>
            <a:endParaRPr lang="sk-SK" sz="1100" b="1" dirty="0">
              <a:solidFill>
                <a:srgbClr val="C00000"/>
              </a:solidFill>
            </a:endParaRPr>
          </a:p>
          <a:p>
            <a:r>
              <a:rPr lang="en-US" dirty="0"/>
              <a:t>We should regard </a:t>
            </a:r>
            <a:r>
              <a:rPr lang="en-US" dirty="0" smtClean="0"/>
              <a:t>all </a:t>
            </a:r>
            <a:r>
              <a:rPr lang="en-US" dirty="0"/>
              <a:t>products as material banks, which means we should put the </a:t>
            </a:r>
            <a:r>
              <a:rPr lang="en-US" dirty="0" smtClean="0"/>
              <a:t>materials </a:t>
            </a:r>
            <a:r>
              <a:rPr lang="en-US" dirty="0"/>
              <a:t>aside for some time, and when the product dies, the </a:t>
            </a:r>
            <a:r>
              <a:rPr lang="en-US" dirty="0" smtClean="0"/>
              <a:t>collected </a:t>
            </a:r>
            <a:r>
              <a:rPr lang="en-US" dirty="0"/>
              <a:t>materials should be sent for reuse. It is important to </a:t>
            </a:r>
            <a:r>
              <a:rPr lang="en-US" dirty="0" smtClean="0"/>
              <a:t>note </a:t>
            </a:r>
            <a:r>
              <a:rPr lang="en-US" dirty="0"/>
              <a:t>that this can only be done if the products (buildings, boats, </a:t>
            </a:r>
            <a:r>
              <a:rPr lang="en-US" dirty="0" smtClean="0"/>
              <a:t>etc</a:t>
            </a:r>
            <a:r>
              <a:rPr lang="en-US" dirty="0"/>
              <a:t>.) have been designed for such a purpose. The concept of </a:t>
            </a:r>
            <a:r>
              <a:rPr lang="en-US" dirty="0" smtClean="0"/>
              <a:t>“</a:t>
            </a:r>
            <a:r>
              <a:rPr lang="en-US" dirty="0"/>
              <a:t>Materials Passports” makes it clear where in the product which </a:t>
            </a:r>
          </a:p>
          <a:p>
            <a:r>
              <a:rPr lang="en-US" dirty="0"/>
              <a:t>materials can be found.</a:t>
            </a:r>
          </a:p>
          <a:p>
            <a:endParaRPr lang="sk-SK" sz="2400" b="1" dirty="0">
              <a:solidFill>
                <a:srgbClr val="C00000"/>
              </a:solidFill>
            </a:endParaRPr>
          </a:p>
          <a:p>
            <a:r>
              <a:rPr lang="sk-SK" b="1" dirty="0" err="1" smtClean="0">
                <a:solidFill>
                  <a:schemeClr val="bg1"/>
                </a:solidFill>
              </a:rPr>
              <a:t>Good</a:t>
            </a:r>
            <a:r>
              <a:rPr lang="sk-SK" b="1" dirty="0" smtClean="0">
                <a:solidFill>
                  <a:schemeClr val="bg1"/>
                </a:solidFill>
              </a:rPr>
              <a:t> </a:t>
            </a:r>
            <a:r>
              <a:rPr lang="sk-SK" b="1" dirty="0" err="1" smtClean="0">
                <a:solidFill>
                  <a:schemeClr val="bg1"/>
                </a:solidFill>
              </a:rPr>
              <a:t>practice</a:t>
            </a:r>
            <a:r>
              <a:rPr lang="sk-SK" b="1" dirty="0" smtClean="0">
                <a:solidFill>
                  <a:schemeClr val="bg1"/>
                </a:solidFill>
              </a:rPr>
              <a:t>: </a:t>
            </a:r>
            <a:r>
              <a:rPr lang="sk-SK" b="1" dirty="0" err="1" smtClean="0">
                <a:solidFill>
                  <a:schemeClr val="bg1"/>
                </a:solidFill>
              </a:rPr>
              <a:t>Herman</a:t>
            </a:r>
            <a:r>
              <a:rPr lang="sk-SK" b="1" dirty="0" smtClean="0">
                <a:solidFill>
                  <a:schemeClr val="bg1"/>
                </a:solidFill>
              </a:rPr>
              <a:t> </a:t>
            </a:r>
            <a:r>
              <a:rPr lang="sk-SK" b="1" dirty="0" err="1" smtClean="0">
                <a:solidFill>
                  <a:schemeClr val="bg1"/>
                </a:solidFill>
              </a:rPr>
              <a:t>Miller</a:t>
            </a:r>
            <a:endParaRPr lang="sk-SK" b="1" dirty="0" smtClean="0">
              <a:solidFill>
                <a:schemeClr val="bg1"/>
              </a:solidFill>
            </a:endParaRPr>
          </a:p>
          <a:p>
            <a:endParaRPr lang="sk-SK" b="1" dirty="0" smtClean="0">
              <a:solidFill>
                <a:schemeClr val="bg1"/>
              </a:solidFill>
            </a:endParaRPr>
          </a:p>
          <a:p>
            <a:r>
              <a:rPr lang="sk-SK" sz="1600" dirty="0" err="1" smtClean="0">
                <a:solidFill>
                  <a:schemeClr val="bg1"/>
                </a:solidFill>
              </a:rPr>
              <a:t>It</a:t>
            </a:r>
            <a:r>
              <a:rPr lang="sk-SK" sz="1600" dirty="0" smtClean="0">
                <a:solidFill>
                  <a:schemeClr val="bg1"/>
                </a:solidFill>
              </a:rPr>
              <a:t> </a:t>
            </a:r>
            <a:r>
              <a:rPr lang="en-US" sz="1600" dirty="0" smtClean="0">
                <a:solidFill>
                  <a:schemeClr val="bg1"/>
                </a:solidFill>
              </a:rPr>
              <a:t>was </a:t>
            </a:r>
            <a:r>
              <a:rPr lang="en-US" sz="1600" dirty="0">
                <a:solidFill>
                  <a:schemeClr val="bg1"/>
                </a:solidFill>
              </a:rPr>
              <a:t>one of the first </a:t>
            </a:r>
            <a:r>
              <a:rPr lang="en-US" sz="1600" dirty="0" smtClean="0">
                <a:solidFill>
                  <a:schemeClr val="bg1"/>
                </a:solidFill>
              </a:rPr>
              <a:t>companies </a:t>
            </a:r>
            <a:r>
              <a:rPr lang="en-US" sz="1600" dirty="0">
                <a:solidFill>
                  <a:schemeClr val="bg1"/>
                </a:solidFill>
              </a:rPr>
              <a:t>to have started designing their </a:t>
            </a:r>
            <a:r>
              <a:rPr lang="en-US" sz="1600" dirty="0" smtClean="0">
                <a:solidFill>
                  <a:schemeClr val="bg1"/>
                </a:solidFill>
              </a:rPr>
              <a:t>products </a:t>
            </a:r>
            <a:r>
              <a:rPr lang="en-US" sz="1600" dirty="0">
                <a:solidFill>
                  <a:schemeClr val="bg1"/>
                </a:solidFill>
              </a:rPr>
              <a:t>using the “Materials Passport” </a:t>
            </a:r>
            <a:r>
              <a:rPr lang="en-US" sz="1600" dirty="0" smtClean="0">
                <a:solidFill>
                  <a:schemeClr val="bg1"/>
                </a:solidFill>
              </a:rPr>
              <a:t>method</a:t>
            </a:r>
            <a:r>
              <a:rPr lang="en-US" sz="1600" dirty="0">
                <a:solidFill>
                  <a:schemeClr val="bg1"/>
                </a:solidFill>
              </a:rPr>
              <a:t>. It came up with an idea of chairs </a:t>
            </a:r>
            <a:r>
              <a:rPr lang="en-US" sz="1600" dirty="0" err="1" smtClean="0">
                <a:solidFill>
                  <a:schemeClr val="bg1"/>
                </a:solidFill>
              </a:rPr>
              <a:t>dismantlable</a:t>
            </a:r>
            <a:r>
              <a:rPr lang="en-US" sz="1600" dirty="0" smtClean="0">
                <a:solidFill>
                  <a:schemeClr val="bg1"/>
                </a:solidFill>
              </a:rPr>
              <a:t> </a:t>
            </a:r>
            <a:r>
              <a:rPr lang="en-US" sz="1600" dirty="0">
                <a:solidFill>
                  <a:schemeClr val="bg1"/>
                </a:solidFill>
              </a:rPr>
              <a:t>into individual materials </a:t>
            </a:r>
            <a:r>
              <a:rPr lang="en-US" sz="1600" dirty="0" smtClean="0">
                <a:solidFill>
                  <a:schemeClr val="bg1"/>
                </a:solidFill>
              </a:rPr>
              <a:t>within </a:t>
            </a:r>
            <a:r>
              <a:rPr lang="en-US" sz="1600" dirty="0">
                <a:solidFill>
                  <a:schemeClr val="bg1"/>
                </a:solidFill>
              </a:rPr>
              <a:t>15 minutes. The materials can be </a:t>
            </a:r>
            <a:r>
              <a:rPr lang="en-US" sz="1600" dirty="0" smtClean="0">
                <a:solidFill>
                  <a:schemeClr val="bg1"/>
                </a:solidFill>
              </a:rPr>
              <a:t>subsequently </a:t>
            </a:r>
            <a:r>
              <a:rPr lang="en-US" sz="1600" dirty="0">
                <a:solidFill>
                  <a:schemeClr val="bg1"/>
                </a:solidFill>
              </a:rPr>
              <a:t>recycled and used for the </a:t>
            </a:r>
            <a:r>
              <a:rPr lang="en-US" sz="1600" dirty="0" smtClean="0">
                <a:solidFill>
                  <a:schemeClr val="bg1"/>
                </a:solidFill>
              </a:rPr>
              <a:t>production </a:t>
            </a:r>
            <a:r>
              <a:rPr lang="en-US" sz="1600" dirty="0">
                <a:solidFill>
                  <a:schemeClr val="bg1"/>
                </a:solidFill>
              </a:rPr>
              <a:t>of new parts</a:t>
            </a:r>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
        <p:nvSpPr>
          <p:cNvPr id="11" name="Naslov 1"/>
          <p:cNvSpPr txBox="1">
            <a:spLocks/>
          </p:cNvSpPr>
          <p:nvPr/>
        </p:nvSpPr>
        <p:spPr>
          <a:xfrm>
            <a:off x="543521" y="173710"/>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dirty="0" smtClean="0">
                <a:solidFill>
                  <a:srgbClr val="1289C4"/>
                </a:solidFill>
                <a:latin typeface="Helvetica Neue"/>
              </a:rPr>
              <a:t>CIRCULAR ECONOMY</a:t>
            </a:r>
            <a:endParaRPr lang="en-US" sz="2400" b="1" dirty="0">
              <a:solidFill>
                <a:srgbClr val="1289C4"/>
              </a:solidFill>
              <a:latin typeface="Helvetica Neue"/>
            </a:endParaRPr>
          </a:p>
        </p:txBody>
      </p:sp>
    </p:spTree>
    <p:extLst>
      <p:ext uri="{BB962C8B-B14F-4D97-AF65-F5344CB8AC3E}">
        <p14:creationId xmlns:p14="http://schemas.microsoft.com/office/powerpoint/2010/main" val="19037906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CIRCULAR ECONOMY</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88840"/>
            <a:ext cx="8784976" cy="1046440"/>
          </a:xfrm>
          <a:prstGeom prst="rect">
            <a:avLst/>
          </a:prstGeom>
          <a:noFill/>
        </p:spPr>
        <p:txBody>
          <a:bodyPr wrap="square" rtlCol="0">
            <a:spAutoFit/>
          </a:bodyPr>
          <a:lstStyle/>
          <a:p>
            <a:endParaRPr lang="sk-SK" sz="2000" dirty="0" smtClean="0">
              <a:solidFill>
                <a:srgbClr val="C00000"/>
              </a:solidFill>
            </a:endParaRPr>
          </a:p>
          <a:p>
            <a:pPr marL="285750" indent="-285750">
              <a:buFont typeface="Arial" panose="020B0604020202020204" pitchFamily="34" charset="0"/>
              <a:buChar char="•"/>
            </a:pPr>
            <a:r>
              <a:rPr lang="en-US" dirty="0" smtClean="0">
                <a:solidFill>
                  <a:schemeClr val="bg1"/>
                </a:solidFill>
              </a:rPr>
              <a:t>because </a:t>
            </a:r>
            <a:r>
              <a:rPr lang="en-US" dirty="0">
                <a:solidFill>
                  <a:schemeClr val="bg1"/>
                </a:solidFill>
              </a:rPr>
              <a:t>steel scrap is </a:t>
            </a:r>
            <a:r>
              <a:rPr lang="sk-SK" dirty="0">
                <a:solidFill>
                  <a:schemeClr val="bg1"/>
                </a:solidFill>
              </a:rPr>
              <a:t> </a:t>
            </a:r>
            <a:r>
              <a:rPr lang="en-US" dirty="0">
                <a:solidFill>
                  <a:schemeClr val="bg1"/>
                </a:solidFill>
              </a:rPr>
              <a:t>a natural part of the process of new steel production. </a:t>
            </a:r>
          </a:p>
          <a:p>
            <a:pPr algn="ctr"/>
            <a:r>
              <a:rPr lang="en-US" sz="1600" dirty="0" smtClean="0"/>
              <a:t> </a:t>
            </a:r>
            <a:r>
              <a:rPr lang="sk-SK" sz="2400" dirty="0" smtClean="0">
                <a:hlinkClick r:id="rId4"/>
              </a:rPr>
              <a:t>https</a:t>
            </a:r>
            <a:r>
              <a:rPr lang="sk-SK" sz="2400" dirty="0">
                <a:hlinkClick r:id="rId4"/>
              </a:rPr>
              <a:t>://</a:t>
            </a:r>
            <a:r>
              <a:rPr lang="sk-SK" sz="2400" dirty="0" smtClean="0">
                <a:hlinkClick r:id="rId4"/>
              </a:rPr>
              <a:t>www.youtube.com/watch?v=Axs4MT8QCcg</a:t>
            </a:r>
            <a:r>
              <a:rPr lang="sk-SK" sz="2400" dirty="0" smtClean="0"/>
              <a:t> </a:t>
            </a:r>
            <a:endParaRPr lang="sk-SK" sz="24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
        <p:nvSpPr>
          <p:cNvPr id="7" name="Obdĺžnik 6"/>
          <p:cNvSpPr/>
          <p:nvPr/>
        </p:nvSpPr>
        <p:spPr>
          <a:xfrm>
            <a:off x="256024" y="1879416"/>
            <a:ext cx="8060391" cy="461665"/>
          </a:xfrm>
          <a:prstGeom prst="rect">
            <a:avLst/>
          </a:prstGeom>
        </p:spPr>
        <p:txBody>
          <a:bodyPr wrap="square">
            <a:spAutoFit/>
          </a:bodyPr>
          <a:lstStyle/>
          <a:p>
            <a:r>
              <a:rPr lang="sk-SK" sz="2400" b="1" dirty="0" err="1" smtClean="0">
                <a:solidFill>
                  <a:srgbClr val="C00000"/>
                </a:solidFill>
              </a:rPr>
              <a:t>Material</a:t>
            </a:r>
            <a:r>
              <a:rPr lang="sk-SK" sz="2400" b="1" dirty="0" smtClean="0">
                <a:solidFill>
                  <a:srgbClr val="C00000"/>
                </a:solidFill>
              </a:rPr>
              <a:t> </a:t>
            </a:r>
            <a:r>
              <a:rPr lang="sk-SK" sz="2400" b="1" dirty="0" err="1" smtClean="0">
                <a:solidFill>
                  <a:srgbClr val="C00000"/>
                </a:solidFill>
              </a:rPr>
              <a:t>passports</a:t>
            </a:r>
            <a:r>
              <a:rPr lang="sk-SK" sz="2400" b="1" dirty="0" smtClean="0">
                <a:solidFill>
                  <a:srgbClr val="C00000"/>
                </a:solidFill>
              </a:rPr>
              <a:t> - </a:t>
            </a:r>
            <a:r>
              <a:rPr lang="sk-SK" sz="2400" b="1" dirty="0" err="1" smtClean="0">
                <a:solidFill>
                  <a:srgbClr val="C00000"/>
                </a:solidFill>
              </a:rPr>
              <a:t>Maersk</a:t>
            </a:r>
            <a:endParaRPr lang="sk-SK" sz="2400" b="1" dirty="0" smtClean="0">
              <a:solidFill>
                <a:srgbClr val="C00000"/>
              </a:solidFill>
            </a:endParaRPr>
          </a:p>
        </p:txBody>
      </p:sp>
      <p:pic>
        <p:nvPicPr>
          <p:cNvPr id="5122" name="Picture 2" descr="C:\Users\tatiana.caplova\Desktop\mar-fea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5526" y="3212976"/>
            <a:ext cx="4864466" cy="320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9487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305271" y="4437112"/>
            <a:ext cx="8579406" cy="21602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CIRCULAR ECONOMY</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88840"/>
            <a:ext cx="8496945" cy="5416868"/>
          </a:xfrm>
          <a:prstGeom prst="rect">
            <a:avLst/>
          </a:prstGeom>
          <a:noFill/>
        </p:spPr>
        <p:txBody>
          <a:bodyPr wrap="square" rtlCol="0">
            <a:spAutoFit/>
          </a:bodyPr>
          <a:lstStyle/>
          <a:p>
            <a:r>
              <a:rPr lang="sk-SK" sz="2400" b="1" dirty="0">
                <a:solidFill>
                  <a:srgbClr val="C00000"/>
                </a:solidFill>
              </a:rPr>
              <a:t>5</a:t>
            </a:r>
            <a:r>
              <a:rPr lang="sk-SK" sz="2400" b="1" dirty="0" smtClean="0">
                <a:solidFill>
                  <a:srgbClr val="C00000"/>
                </a:solidFill>
              </a:rPr>
              <a:t>. </a:t>
            </a:r>
            <a:r>
              <a:rPr lang="en-US" sz="2400" b="1" dirty="0">
                <a:solidFill>
                  <a:srgbClr val="C00000"/>
                </a:solidFill>
              </a:rPr>
              <a:t>A product should be of benefit both to people and the </a:t>
            </a:r>
          </a:p>
          <a:p>
            <a:r>
              <a:rPr lang="en-US" sz="2400" b="1" dirty="0">
                <a:solidFill>
                  <a:srgbClr val="C00000"/>
                </a:solidFill>
              </a:rPr>
              <a:t>environment</a:t>
            </a:r>
          </a:p>
          <a:p>
            <a:endParaRPr lang="sk-SK" b="1" dirty="0">
              <a:solidFill>
                <a:srgbClr val="C00000"/>
              </a:solidFill>
            </a:endParaRPr>
          </a:p>
          <a:p>
            <a:r>
              <a:rPr lang="sk-SK" dirty="0" smtClean="0"/>
              <a:t>T</a:t>
            </a:r>
            <a:r>
              <a:rPr lang="en-US" dirty="0" smtClean="0"/>
              <a:t>he </a:t>
            </a:r>
            <a:r>
              <a:rPr lang="en-US" dirty="0"/>
              <a:t>question of the protection of consumers have </a:t>
            </a:r>
            <a:r>
              <a:rPr lang="en-US" dirty="0" smtClean="0"/>
              <a:t>been </a:t>
            </a:r>
            <a:r>
              <a:rPr lang="en-US" dirty="0"/>
              <a:t>brought to the fore. The European Union </a:t>
            </a:r>
            <a:r>
              <a:rPr lang="en-US" dirty="0" smtClean="0"/>
              <a:t>more </a:t>
            </a:r>
            <a:r>
              <a:rPr lang="en-US" dirty="0"/>
              <a:t>vehemently appeals for the elimination of </a:t>
            </a:r>
            <a:r>
              <a:rPr lang="sk-SK" dirty="0" smtClean="0"/>
              <a:t>t</a:t>
            </a:r>
            <a:r>
              <a:rPr lang="en-US" dirty="0" err="1" smtClean="0"/>
              <a:t>oxic</a:t>
            </a:r>
            <a:r>
              <a:rPr lang="en-US" dirty="0" smtClean="0"/>
              <a:t> </a:t>
            </a:r>
            <a:r>
              <a:rPr lang="en-US" dirty="0"/>
              <a:t>chemicals from the production and supports </a:t>
            </a:r>
            <a:r>
              <a:rPr lang="en-US" dirty="0" smtClean="0"/>
              <a:t>investments </a:t>
            </a:r>
            <a:r>
              <a:rPr lang="en-US" dirty="0"/>
              <a:t>into production processes which </a:t>
            </a:r>
            <a:r>
              <a:rPr lang="en-US" dirty="0" smtClean="0"/>
              <a:t>do</a:t>
            </a:r>
            <a:endParaRPr lang="sk-SK" dirty="0" smtClean="0"/>
          </a:p>
          <a:p>
            <a:r>
              <a:rPr lang="en-US" dirty="0" smtClean="0"/>
              <a:t>not </a:t>
            </a:r>
            <a:r>
              <a:rPr lang="en-US" dirty="0"/>
              <a:t>pollute the environment</a:t>
            </a:r>
            <a:r>
              <a:rPr lang="en-US" sz="2800" dirty="0"/>
              <a:t>. </a:t>
            </a:r>
          </a:p>
          <a:p>
            <a:endParaRPr lang="sk-SK" sz="2400" b="1" dirty="0">
              <a:solidFill>
                <a:srgbClr val="C00000"/>
              </a:solidFill>
            </a:endParaRPr>
          </a:p>
          <a:p>
            <a:r>
              <a:rPr lang="sk-SK" b="1" dirty="0" err="1" smtClean="0">
                <a:solidFill>
                  <a:schemeClr val="bg1"/>
                </a:solidFill>
              </a:rPr>
              <a:t>Good</a:t>
            </a:r>
            <a:r>
              <a:rPr lang="sk-SK" b="1" dirty="0" smtClean="0">
                <a:solidFill>
                  <a:schemeClr val="bg1"/>
                </a:solidFill>
              </a:rPr>
              <a:t> </a:t>
            </a:r>
            <a:r>
              <a:rPr lang="sk-SK" b="1" dirty="0" err="1" smtClean="0">
                <a:solidFill>
                  <a:schemeClr val="bg1"/>
                </a:solidFill>
              </a:rPr>
              <a:t>practice</a:t>
            </a:r>
            <a:r>
              <a:rPr lang="sk-SK" b="1" dirty="0" smtClean="0">
                <a:solidFill>
                  <a:schemeClr val="bg1"/>
                </a:solidFill>
              </a:rPr>
              <a:t>: </a:t>
            </a:r>
            <a:r>
              <a:rPr lang="sk-SK" b="1" dirty="0" err="1" smtClean="0">
                <a:solidFill>
                  <a:schemeClr val="bg1"/>
                </a:solidFill>
              </a:rPr>
              <a:t>Akzonobel</a:t>
            </a:r>
            <a:endParaRPr lang="sk-SK" b="1" dirty="0" smtClean="0">
              <a:solidFill>
                <a:schemeClr val="bg1"/>
              </a:solidFill>
            </a:endParaRPr>
          </a:p>
          <a:p>
            <a:endParaRPr lang="sk-SK" dirty="0" smtClean="0">
              <a:solidFill>
                <a:schemeClr val="bg1"/>
              </a:solidFill>
            </a:endParaRPr>
          </a:p>
          <a:p>
            <a:r>
              <a:rPr lang="sk-SK" dirty="0" smtClean="0">
                <a:solidFill>
                  <a:schemeClr val="bg1"/>
                </a:solidFill>
              </a:rPr>
              <a:t>T</a:t>
            </a:r>
            <a:r>
              <a:rPr lang="en-US" dirty="0" smtClean="0">
                <a:solidFill>
                  <a:schemeClr val="bg1"/>
                </a:solidFill>
              </a:rPr>
              <a:t>here </a:t>
            </a:r>
            <a:r>
              <a:rPr lang="en-US" dirty="0">
                <a:solidFill>
                  <a:schemeClr val="bg1"/>
                </a:solidFill>
              </a:rPr>
              <a:t>are a lot of examples based on the principle of </a:t>
            </a:r>
            <a:r>
              <a:rPr lang="en-US" dirty="0" smtClean="0">
                <a:solidFill>
                  <a:schemeClr val="bg1"/>
                </a:solidFill>
              </a:rPr>
              <a:t>circular </a:t>
            </a:r>
            <a:r>
              <a:rPr lang="en-US" dirty="0">
                <a:solidFill>
                  <a:schemeClr val="bg1"/>
                </a:solidFill>
              </a:rPr>
              <a:t>economy abroad. For example, the </a:t>
            </a:r>
            <a:r>
              <a:rPr lang="en-US" dirty="0" err="1" smtClean="0">
                <a:solidFill>
                  <a:schemeClr val="bg1"/>
                </a:solidFill>
              </a:rPr>
              <a:t>AkzoNobel</a:t>
            </a:r>
            <a:r>
              <a:rPr lang="en-US" dirty="0" smtClean="0">
                <a:solidFill>
                  <a:schemeClr val="bg1"/>
                </a:solidFill>
              </a:rPr>
              <a:t> company </a:t>
            </a:r>
            <a:r>
              <a:rPr lang="en-US" dirty="0">
                <a:solidFill>
                  <a:schemeClr val="bg1"/>
                </a:solidFill>
              </a:rPr>
              <a:t>has made paint which cleanses the air. It is </a:t>
            </a:r>
            <a:r>
              <a:rPr lang="en-US" dirty="0" smtClean="0">
                <a:solidFill>
                  <a:schemeClr val="bg1"/>
                </a:solidFill>
              </a:rPr>
              <a:t>a </a:t>
            </a:r>
            <a:r>
              <a:rPr lang="en-US" dirty="0">
                <a:solidFill>
                  <a:schemeClr val="bg1"/>
                </a:solidFill>
              </a:rPr>
              <a:t>product which is not detrimental to health and the </a:t>
            </a:r>
            <a:r>
              <a:rPr lang="en-US" dirty="0" smtClean="0">
                <a:solidFill>
                  <a:schemeClr val="bg1"/>
                </a:solidFill>
              </a:rPr>
              <a:t>environment</a:t>
            </a:r>
            <a:r>
              <a:rPr lang="en-US" dirty="0">
                <a:solidFill>
                  <a:schemeClr val="bg1"/>
                </a:solidFill>
              </a:rPr>
              <a:t>. It contains bacteria which transform </a:t>
            </a:r>
            <a:r>
              <a:rPr lang="en-US" dirty="0" smtClean="0">
                <a:solidFill>
                  <a:schemeClr val="bg1"/>
                </a:solidFill>
              </a:rPr>
              <a:t>formaldehyde </a:t>
            </a:r>
            <a:r>
              <a:rPr lang="en-US" dirty="0">
                <a:solidFill>
                  <a:schemeClr val="bg1"/>
                </a:solidFill>
              </a:rPr>
              <a:t>and thus improve the air indoors.</a:t>
            </a:r>
          </a:p>
          <a:p>
            <a:r>
              <a:rPr lang="en-US" dirty="0" smtClean="0">
                <a:solidFill>
                  <a:schemeClr val="bg1"/>
                </a:solidFill>
              </a:rPr>
              <a:t>. </a:t>
            </a:r>
            <a:endParaRPr lang="en-US" dirty="0">
              <a:solidFill>
                <a:schemeClr val="bg1"/>
              </a:solidFill>
            </a:endParaRPr>
          </a:p>
          <a:p>
            <a:r>
              <a:rPr lang="en-US" sz="1600" dirty="0" smtClean="0"/>
              <a:t> </a:t>
            </a:r>
            <a:endParaRPr lang="sk-SK" sz="1600" dirty="0" smtClean="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sk-SK" sz="2400" b="1" dirty="0" smtClean="0">
                <a:solidFill>
                  <a:srgbClr val="1289C4"/>
                </a:solidFill>
              </a:rPr>
              <a:t>BLF </a:t>
            </a:r>
            <a:r>
              <a:rPr lang="en-US" sz="2400" b="1" dirty="0" smtClean="0">
                <a:solidFill>
                  <a:srgbClr val="1289C4"/>
                </a:solidFill>
              </a:rPr>
              <a:t>Recommendations </a:t>
            </a:r>
            <a:r>
              <a:rPr lang="en-US" sz="2400" b="1" dirty="0">
                <a:solidFill>
                  <a:srgbClr val="1289C4"/>
                </a:solidFill>
              </a:rPr>
              <a:t>in the field of Circular Economy</a:t>
            </a:r>
          </a:p>
        </p:txBody>
      </p:sp>
    </p:spTree>
    <p:extLst>
      <p:ext uri="{BB962C8B-B14F-4D97-AF65-F5344CB8AC3E}">
        <p14:creationId xmlns:p14="http://schemas.microsoft.com/office/powerpoint/2010/main" val="392928353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GOOD PRACTICES FROM SLOVAKIA</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10986"/>
            <a:ext cx="8633157" cy="830997"/>
          </a:xfrm>
          <a:prstGeom prst="rect">
            <a:avLst/>
          </a:prstGeom>
          <a:noFill/>
        </p:spPr>
        <p:txBody>
          <a:bodyPr wrap="square" rtlCol="0">
            <a:spAutoFit/>
          </a:bodyPr>
          <a:lstStyle/>
          <a:p>
            <a:endParaRPr lang="en-US" sz="1600" dirty="0"/>
          </a:p>
          <a:p>
            <a:endParaRPr lang="en-US" sz="1600" dirty="0"/>
          </a:p>
          <a:p>
            <a:pPr lvl="0"/>
            <a:endParaRPr lang="sk-SK" sz="1600" dirty="0"/>
          </a:p>
        </p:txBody>
      </p:sp>
      <p:sp>
        <p:nvSpPr>
          <p:cNvPr id="20" name="BlokTextu 19"/>
          <p:cNvSpPr txBox="1"/>
          <p:nvPr/>
        </p:nvSpPr>
        <p:spPr>
          <a:xfrm>
            <a:off x="326514" y="6453321"/>
            <a:ext cx="8565966"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5"/>
              </a:rPr>
              <a:t>http://www.incien.sk/kto-sme</a:t>
            </a:r>
            <a:r>
              <a:rPr lang="sk-SK" sz="1100" i="1" dirty="0" smtClean="0">
                <a:latin typeface="Helvetica Neue"/>
                <a:hlinkClick r:id="rId5"/>
              </a:rPr>
              <a:t>/</a:t>
            </a:r>
            <a:r>
              <a:rPr lang="sk-SK" sz="1100" i="1" dirty="0" smtClean="0">
                <a:latin typeface="Helvetica Neue"/>
              </a:rPr>
              <a:t> </a:t>
            </a:r>
            <a:endParaRPr lang="sk-SK" sz="1100" i="1" dirty="0">
              <a:latin typeface="Helvetica Neue"/>
            </a:endParaRPr>
          </a:p>
        </p:txBody>
      </p:sp>
      <p:sp>
        <p:nvSpPr>
          <p:cNvPr id="10" name="BlokTextu 9"/>
          <p:cNvSpPr txBox="1"/>
          <p:nvPr/>
        </p:nvSpPr>
        <p:spPr>
          <a:xfrm>
            <a:off x="251518" y="1365729"/>
            <a:ext cx="8892482" cy="3939540"/>
          </a:xfrm>
          <a:prstGeom prst="rect">
            <a:avLst/>
          </a:prstGeom>
          <a:noFill/>
        </p:spPr>
        <p:txBody>
          <a:bodyPr wrap="square" rtlCol="0">
            <a:spAutoFit/>
          </a:bodyPr>
          <a:lstStyle/>
          <a:p>
            <a:pPr lvl="0"/>
            <a:r>
              <a:rPr lang="sk-SK" sz="2400" b="1" dirty="0" err="1" smtClean="0">
                <a:solidFill>
                  <a:srgbClr val="1289C4"/>
                </a:solidFill>
              </a:rPr>
              <a:t>Institute</a:t>
            </a:r>
            <a:r>
              <a:rPr lang="sk-SK" sz="2400" b="1" dirty="0" smtClean="0">
                <a:solidFill>
                  <a:srgbClr val="1289C4"/>
                </a:solidFill>
              </a:rPr>
              <a:t> of </a:t>
            </a:r>
            <a:r>
              <a:rPr lang="sk-SK" sz="2400" b="1" dirty="0" err="1" smtClean="0">
                <a:solidFill>
                  <a:srgbClr val="1289C4"/>
                </a:solidFill>
              </a:rPr>
              <a:t>Circular</a:t>
            </a:r>
            <a:r>
              <a:rPr lang="sk-SK" sz="2400" b="1" dirty="0" smtClean="0">
                <a:solidFill>
                  <a:srgbClr val="1289C4"/>
                </a:solidFill>
              </a:rPr>
              <a:t> </a:t>
            </a:r>
            <a:r>
              <a:rPr lang="sk-SK" sz="2400" b="1" dirty="0" err="1" smtClean="0">
                <a:solidFill>
                  <a:srgbClr val="1289C4"/>
                </a:solidFill>
              </a:rPr>
              <a:t>Economy</a:t>
            </a:r>
            <a:r>
              <a:rPr lang="sk-SK" sz="2400" b="1" dirty="0" smtClean="0">
                <a:solidFill>
                  <a:srgbClr val="1289C4"/>
                </a:solidFill>
              </a:rPr>
              <a:t> in Slovakia (INCIEN)</a:t>
            </a:r>
          </a:p>
          <a:p>
            <a:pPr lvl="0"/>
            <a:endParaRPr lang="sk-SK" sz="2800" b="1" dirty="0">
              <a:solidFill>
                <a:srgbClr val="1289C4"/>
              </a:solidFill>
            </a:endParaRPr>
          </a:p>
          <a:p>
            <a:pPr marL="285750" lvl="0" indent="-285750">
              <a:buFont typeface="Arial" panose="020B0604020202020204" pitchFamily="34" charset="0"/>
              <a:buChar char="•"/>
            </a:pPr>
            <a:r>
              <a:rPr lang="sk-SK" dirty="0" smtClean="0"/>
              <a:t>n</a:t>
            </a:r>
            <a:r>
              <a:rPr lang="en-US" dirty="0" err="1" smtClean="0"/>
              <a:t>etwork</a:t>
            </a:r>
            <a:r>
              <a:rPr lang="en-US" dirty="0" smtClean="0"/>
              <a:t> </a:t>
            </a:r>
            <a:r>
              <a:rPr lang="en-US" dirty="0"/>
              <a:t>of professionals who help </a:t>
            </a:r>
            <a:r>
              <a:rPr lang="sk-SK" dirty="0" err="1" smtClean="0"/>
              <a:t>raise</a:t>
            </a:r>
            <a:r>
              <a:rPr lang="sk-SK" dirty="0" smtClean="0"/>
              <a:t> </a:t>
            </a:r>
            <a:r>
              <a:rPr lang="en-US" dirty="0" smtClean="0"/>
              <a:t>awareness </a:t>
            </a:r>
            <a:r>
              <a:rPr lang="en-US" dirty="0"/>
              <a:t>and understanding of the principles of circular economy in </a:t>
            </a:r>
            <a:r>
              <a:rPr lang="en-US" dirty="0" smtClean="0"/>
              <a:t>Slovakia</a:t>
            </a:r>
            <a:endParaRPr lang="sk-SK" dirty="0" smtClean="0"/>
          </a:p>
          <a:p>
            <a:pPr marL="285750" lvl="0" indent="-285750">
              <a:buFont typeface="Arial" panose="020B0604020202020204" pitchFamily="34" charset="0"/>
              <a:buChar char="•"/>
            </a:pPr>
            <a:r>
              <a:rPr lang="sk-SK" dirty="0" smtClean="0"/>
              <a:t>t</a:t>
            </a:r>
            <a:r>
              <a:rPr lang="en-US" dirty="0" smtClean="0"/>
              <a:t>he </a:t>
            </a:r>
            <a:r>
              <a:rPr lang="en-US" dirty="0"/>
              <a:t>members of </a:t>
            </a:r>
            <a:r>
              <a:rPr lang="sk-SK" dirty="0" smtClean="0"/>
              <a:t>INCIEN </a:t>
            </a:r>
            <a:r>
              <a:rPr lang="en-US" dirty="0" smtClean="0"/>
              <a:t>are </a:t>
            </a:r>
            <a:r>
              <a:rPr lang="en-US" dirty="0"/>
              <a:t>involved in the international platform </a:t>
            </a:r>
            <a:r>
              <a:rPr lang="sk-SK" sz="2000" b="1" dirty="0" smtClean="0"/>
              <a:t>SOLVED</a:t>
            </a:r>
            <a:r>
              <a:rPr lang="sk-SK" dirty="0" smtClean="0"/>
              <a:t>. </a:t>
            </a:r>
            <a:r>
              <a:rPr lang="en-US" dirty="0" smtClean="0"/>
              <a:t>This </a:t>
            </a:r>
            <a:r>
              <a:rPr lang="en-US" dirty="0"/>
              <a:t>means that whatever your project </a:t>
            </a:r>
            <a:r>
              <a:rPr lang="sk-SK" dirty="0" err="1" smtClean="0"/>
              <a:t>is</a:t>
            </a:r>
            <a:r>
              <a:rPr lang="sk-SK" dirty="0" smtClean="0"/>
              <a:t> – </a:t>
            </a:r>
            <a:r>
              <a:rPr lang="sk-SK" dirty="0" err="1" smtClean="0"/>
              <a:t>they</a:t>
            </a:r>
            <a:r>
              <a:rPr lang="sk-SK" dirty="0" smtClean="0"/>
              <a:t> </a:t>
            </a:r>
            <a:r>
              <a:rPr lang="en-US" dirty="0" smtClean="0"/>
              <a:t>can </a:t>
            </a:r>
            <a:r>
              <a:rPr lang="en-US" dirty="0"/>
              <a:t>involve the whole team of international experts from around the world who are able to provide innovative solutions to address the challenges of the </a:t>
            </a:r>
            <a:r>
              <a:rPr lang="en-US" sz="1600" dirty="0"/>
              <a:t>project</a:t>
            </a:r>
            <a:r>
              <a:rPr lang="en-US" dirty="0" smtClean="0"/>
              <a:t>.</a:t>
            </a:r>
            <a:endParaRPr lang="sk-SK" dirty="0" smtClean="0"/>
          </a:p>
          <a:p>
            <a:pPr marL="285750" lvl="0" indent="-285750">
              <a:buFont typeface="Arial" panose="020B0604020202020204" pitchFamily="34" charset="0"/>
              <a:buChar char="•"/>
            </a:pPr>
            <a:r>
              <a:rPr lang="sk-SK" b="1" dirty="0" smtClean="0"/>
              <a:t>WHAT THEY DO? </a:t>
            </a:r>
            <a:r>
              <a:rPr lang="sk-SK" dirty="0" err="1" smtClean="0"/>
              <a:t>They</a:t>
            </a:r>
            <a:r>
              <a:rPr lang="sk-SK" dirty="0" smtClean="0"/>
              <a:t> </a:t>
            </a:r>
            <a:r>
              <a:rPr lang="sk-SK" dirty="0" err="1" smtClean="0"/>
              <a:t>provide</a:t>
            </a:r>
            <a:r>
              <a:rPr lang="en-US" dirty="0" smtClean="0"/>
              <a:t> </a:t>
            </a:r>
            <a:r>
              <a:rPr lang="en-US" dirty="0"/>
              <a:t>a platform to support education in the field of circular economy </a:t>
            </a:r>
            <a:r>
              <a:rPr lang="en-US" dirty="0" smtClean="0"/>
              <a:t>contacts </a:t>
            </a:r>
            <a:r>
              <a:rPr lang="en-US" dirty="0"/>
              <a:t>to further inspire individuals and companies, </a:t>
            </a:r>
            <a:r>
              <a:rPr lang="sk-SK" dirty="0" err="1" smtClean="0"/>
              <a:t>they</a:t>
            </a:r>
            <a:r>
              <a:rPr lang="sk-SK" dirty="0" smtClean="0"/>
              <a:t> </a:t>
            </a:r>
            <a:r>
              <a:rPr lang="sk-SK" dirty="0" err="1" smtClean="0"/>
              <a:t>offer</a:t>
            </a:r>
            <a:r>
              <a:rPr lang="sk-SK" dirty="0" smtClean="0"/>
              <a:t> </a:t>
            </a:r>
            <a:r>
              <a:rPr lang="en-US" dirty="0" smtClean="0"/>
              <a:t>consulting </a:t>
            </a:r>
            <a:r>
              <a:rPr lang="en-US" dirty="0"/>
              <a:t>to initiating specific instruments to promote circular economy in each region</a:t>
            </a:r>
            <a:r>
              <a:rPr lang="en-US" dirty="0" smtClean="0"/>
              <a:t>.</a:t>
            </a:r>
            <a:r>
              <a:rPr lang="sk-SK" dirty="0" smtClean="0"/>
              <a:t>..</a:t>
            </a:r>
          </a:p>
          <a:p>
            <a:pPr marL="285750" lvl="0" indent="-285750">
              <a:buFont typeface="Arial" panose="020B0604020202020204" pitchFamily="34" charset="0"/>
              <a:buChar char="•"/>
            </a:pPr>
            <a:endParaRPr lang="sk-SK" sz="1600" b="1" dirty="0"/>
          </a:p>
        </p:txBody>
      </p:sp>
      <p:pic>
        <p:nvPicPr>
          <p:cNvPr id="1026" name="Picture 2" descr="C:\Users\tatiana.caplova\Desktop\cropped-LogoFinalSK1_smaller_280_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6633" y="4869160"/>
            <a:ext cx="4320480" cy="140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049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CONTENT</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34690" y="1268760"/>
            <a:ext cx="8274620" cy="4680519"/>
          </a:xfrm>
        </p:spPr>
        <p:txBody>
          <a:bodyPr>
            <a:normAutofit/>
          </a:bodyPr>
          <a:lstStyle/>
          <a:p>
            <a:pPr marL="342900" indent="-342900">
              <a:buFont typeface="Arial" panose="020B0604020202020204" pitchFamily="34" charset="0"/>
              <a:buChar char="•"/>
            </a:pPr>
            <a:r>
              <a:rPr lang="hr-HR" sz="2800" dirty="0" smtClean="0">
                <a:latin typeface="Calibri" panose="020F0502020204030204" pitchFamily="34" charset="0"/>
              </a:rPr>
              <a:t>Introduction</a:t>
            </a:r>
            <a:endParaRPr lang="hr-HR" sz="2800" dirty="0">
              <a:latin typeface="Calibri" panose="020F0502020204030204" pitchFamily="34" charset="0"/>
            </a:endParaRPr>
          </a:p>
          <a:p>
            <a:pPr marL="342900" indent="-342900">
              <a:buFont typeface="Arial" panose="020B0604020202020204" pitchFamily="34" charset="0"/>
              <a:buChar char="•"/>
            </a:pPr>
            <a:r>
              <a:rPr lang="hr-HR" sz="2800" dirty="0" smtClean="0">
                <a:latin typeface="Calibri" panose="020F0502020204030204" pitchFamily="34" charset="0"/>
              </a:rPr>
              <a:t>Waste Policy &amp; Legislation of EU</a:t>
            </a:r>
            <a:endParaRPr lang="hr-HR" sz="2800" dirty="0">
              <a:latin typeface="Calibri" panose="020F0502020204030204" pitchFamily="34" charset="0"/>
            </a:endParaRPr>
          </a:p>
          <a:p>
            <a:pPr marL="342900" indent="-342900">
              <a:buFont typeface="Arial" panose="020B0604020202020204" pitchFamily="34" charset="0"/>
              <a:buChar char="•"/>
            </a:pPr>
            <a:r>
              <a:rPr lang="sk-SK" sz="2800" dirty="0" smtClean="0">
                <a:latin typeface="Calibri" panose="020F0502020204030204" pitchFamily="34" charset="0"/>
              </a:rPr>
              <a:t>Slovak </a:t>
            </a:r>
            <a:r>
              <a:rPr lang="sk-SK" sz="2800" dirty="0" err="1">
                <a:latin typeface="Calibri" panose="020F0502020204030204" pitchFamily="34" charset="0"/>
              </a:rPr>
              <a:t>L</a:t>
            </a:r>
            <a:r>
              <a:rPr lang="sk-SK" sz="2800" dirty="0" err="1" smtClean="0">
                <a:latin typeface="Calibri" panose="020F0502020204030204" pitchFamily="34" charset="0"/>
              </a:rPr>
              <a:t>egislation</a:t>
            </a:r>
            <a:r>
              <a:rPr lang="sk-SK" sz="2800" dirty="0" smtClean="0">
                <a:latin typeface="Calibri" panose="020F0502020204030204" pitchFamily="34" charset="0"/>
              </a:rPr>
              <a:t> in </a:t>
            </a:r>
            <a:r>
              <a:rPr lang="sk-SK" sz="2800" dirty="0" err="1" smtClean="0">
                <a:latin typeface="Calibri" panose="020F0502020204030204" pitchFamily="34" charset="0"/>
              </a:rPr>
              <a:t>the</a:t>
            </a:r>
            <a:r>
              <a:rPr lang="sk-SK" sz="2800" dirty="0" smtClean="0">
                <a:latin typeface="Calibri" panose="020F0502020204030204" pitchFamily="34" charset="0"/>
              </a:rPr>
              <a:t> </a:t>
            </a:r>
            <a:r>
              <a:rPr lang="sk-SK" sz="2800" dirty="0" err="1">
                <a:latin typeface="Calibri" panose="020F0502020204030204" pitchFamily="34" charset="0"/>
              </a:rPr>
              <a:t>A</a:t>
            </a:r>
            <a:r>
              <a:rPr lang="sk-SK" sz="2800" dirty="0" err="1" smtClean="0">
                <a:latin typeface="Calibri" panose="020F0502020204030204" pitchFamily="34" charset="0"/>
              </a:rPr>
              <a:t>rea</a:t>
            </a:r>
            <a:r>
              <a:rPr lang="sk-SK" sz="2800" dirty="0" smtClean="0">
                <a:latin typeface="Calibri" panose="020F0502020204030204" pitchFamily="34" charset="0"/>
              </a:rPr>
              <a:t> of </a:t>
            </a:r>
            <a:r>
              <a:rPr lang="sk-SK" sz="2800" dirty="0">
                <a:latin typeface="Calibri" panose="020F0502020204030204" pitchFamily="34" charset="0"/>
              </a:rPr>
              <a:t>W</a:t>
            </a:r>
            <a:r>
              <a:rPr lang="sk-SK" sz="2800" dirty="0" smtClean="0">
                <a:latin typeface="Calibri" panose="020F0502020204030204" pitchFamily="34" charset="0"/>
              </a:rPr>
              <a:t>aste </a:t>
            </a:r>
            <a:r>
              <a:rPr lang="sk-SK" sz="2800" dirty="0" err="1">
                <a:latin typeface="Calibri" panose="020F0502020204030204" pitchFamily="34" charset="0"/>
              </a:rPr>
              <a:t>M</a:t>
            </a:r>
            <a:r>
              <a:rPr lang="sk-SK" sz="2800" dirty="0" err="1" smtClean="0">
                <a:latin typeface="Calibri" panose="020F0502020204030204" pitchFamily="34" charset="0"/>
              </a:rPr>
              <a:t>anagment</a:t>
            </a:r>
            <a:endParaRPr lang="sk-SK" sz="2800" dirty="0" smtClean="0">
              <a:latin typeface="Calibri" panose="020F0502020204030204" pitchFamily="34" charset="0"/>
            </a:endParaRPr>
          </a:p>
          <a:p>
            <a:pPr marL="342900" indent="-342900">
              <a:buFont typeface="Arial" panose="020B0604020202020204" pitchFamily="34" charset="0"/>
              <a:buChar char="•"/>
            </a:pPr>
            <a:r>
              <a:rPr lang="sk-SK" sz="2800" dirty="0" err="1" smtClean="0">
                <a:latin typeface="Calibri" panose="020F0502020204030204" pitchFamily="34" charset="0"/>
              </a:rPr>
              <a:t>Circular</a:t>
            </a:r>
            <a:r>
              <a:rPr lang="sk-SK" sz="2800" dirty="0" smtClean="0">
                <a:latin typeface="Calibri" panose="020F0502020204030204" pitchFamily="34" charset="0"/>
              </a:rPr>
              <a:t> </a:t>
            </a:r>
            <a:r>
              <a:rPr lang="sk-SK" sz="2800" dirty="0" err="1" smtClean="0">
                <a:latin typeface="Calibri" panose="020F0502020204030204" pitchFamily="34" charset="0"/>
              </a:rPr>
              <a:t>economy</a:t>
            </a:r>
            <a:endParaRPr lang="sk-SK" sz="2800" dirty="0" smtClean="0">
              <a:latin typeface="Calibri" panose="020F0502020204030204" pitchFamily="34" charset="0"/>
            </a:endParaRPr>
          </a:p>
          <a:p>
            <a:pPr marL="342900" indent="-342900">
              <a:buFont typeface="Arial" panose="020B0604020202020204" pitchFamily="34" charset="0"/>
              <a:buChar char="•"/>
            </a:pPr>
            <a:r>
              <a:rPr lang="sk-SK" sz="2800" dirty="0" err="1" smtClean="0">
                <a:latin typeface="Calibri" panose="020F0502020204030204" pitchFamily="34" charset="0"/>
              </a:rPr>
              <a:t>Good</a:t>
            </a:r>
            <a:r>
              <a:rPr lang="sk-SK" sz="2800" dirty="0" smtClean="0">
                <a:latin typeface="Calibri" panose="020F0502020204030204" pitchFamily="34" charset="0"/>
              </a:rPr>
              <a:t> </a:t>
            </a:r>
            <a:r>
              <a:rPr lang="sk-SK" sz="2800" dirty="0" err="1" smtClean="0">
                <a:latin typeface="Calibri" panose="020F0502020204030204" pitchFamily="34" charset="0"/>
              </a:rPr>
              <a:t>practices</a:t>
            </a:r>
            <a:r>
              <a:rPr lang="sk-SK" sz="2800" dirty="0" smtClean="0">
                <a:latin typeface="Calibri" panose="020F0502020204030204" pitchFamily="34" charset="0"/>
              </a:rPr>
              <a:t> (</a:t>
            </a:r>
            <a:r>
              <a:rPr lang="sk-SK" sz="2800" dirty="0" err="1" smtClean="0">
                <a:latin typeface="Calibri" panose="020F0502020204030204" pitchFamily="34" charset="0"/>
              </a:rPr>
              <a:t>not</a:t>
            </a:r>
            <a:r>
              <a:rPr lang="sk-SK" sz="2800" dirty="0" smtClean="0">
                <a:latin typeface="Calibri" panose="020F0502020204030204" pitchFamily="34" charset="0"/>
              </a:rPr>
              <a:t> </a:t>
            </a:r>
            <a:r>
              <a:rPr lang="sk-SK" sz="2800" dirty="0" err="1" smtClean="0">
                <a:latin typeface="Calibri" panose="020F0502020204030204" pitchFamily="34" charset="0"/>
              </a:rPr>
              <a:t>only</a:t>
            </a:r>
            <a:r>
              <a:rPr lang="sk-SK" sz="2800" dirty="0" smtClean="0">
                <a:latin typeface="Calibri" panose="020F0502020204030204" pitchFamily="34" charset="0"/>
              </a:rPr>
              <a:t>) </a:t>
            </a:r>
            <a:r>
              <a:rPr lang="sk-SK" sz="2800" dirty="0" err="1" smtClean="0">
                <a:latin typeface="Calibri" panose="020F0502020204030204" pitchFamily="34" charset="0"/>
              </a:rPr>
              <a:t>from</a:t>
            </a:r>
            <a:r>
              <a:rPr lang="sk-SK" sz="2800" dirty="0" smtClean="0">
                <a:latin typeface="Calibri" panose="020F0502020204030204" pitchFamily="34" charset="0"/>
              </a:rPr>
              <a:t> Slovakia</a:t>
            </a:r>
            <a:endParaRPr lang="sk-SK" sz="28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atiana.caplova\Desktop\circular-economy-good-for-business-people-and-environmen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429000"/>
            <a:ext cx="3417528" cy="341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59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10986"/>
            <a:ext cx="8633157" cy="830997"/>
          </a:xfrm>
          <a:prstGeom prst="rect">
            <a:avLst/>
          </a:prstGeom>
          <a:noFill/>
        </p:spPr>
        <p:txBody>
          <a:bodyPr wrap="square" rtlCol="0">
            <a:spAutoFit/>
          </a:bodyPr>
          <a:lstStyle/>
          <a:p>
            <a:endParaRPr lang="en-US" sz="1600" dirty="0"/>
          </a:p>
          <a:p>
            <a:endParaRPr lang="en-US" sz="1600" dirty="0"/>
          </a:p>
          <a:p>
            <a:pPr lvl="0"/>
            <a:endParaRPr lang="sk-SK" sz="1600" dirty="0"/>
          </a:p>
        </p:txBody>
      </p:sp>
      <p:sp>
        <p:nvSpPr>
          <p:cNvPr id="20" name="BlokTextu 19"/>
          <p:cNvSpPr txBox="1"/>
          <p:nvPr/>
        </p:nvSpPr>
        <p:spPr>
          <a:xfrm>
            <a:off x="326514" y="6453321"/>
            <a:ext cx="8565966"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http://www.forlesswaste.com/products/</a:t>
            </a:r>
          </a:p>
        </p:txBody>
      </p:sp>
      <p:sp>
        <p:nvSpPr>
          <p:cNvPr id="10" name="BlokTextu 9"/>
          <p:cNvSpPr txBox="1"/>
          <p:nvPr/>
        </p:nvSpPr>
        <p:spPr>
          <a:xfrm>
            <a:off x="251518" y="1365729"/>
            <a:ext cx="8892482" cy="2369880"/>
          </a:xfrm>
          <a:prstGeom prst="rect">
            <a:avLst/>
          </a:prstGeom>
          <a:noFill/>
        </p:spPr>
        <p:txBody>
          <a:bodyPr wrap="square" rtlCol="0">
            <a:spAutoFit/>
          </a:bodyPr>
          <a:lstStyle/>
          <a:p>
            <a:pPr lvl="0"/>
            <a:r>
              <a:rPr lang="sk-SK" sz="2400" b="1" dirty="0" smtClean="0">
                <a:solidFill>
                  <a:srgbClr val="1289C4"/>
                </a:solidFill>
              </a:rPr>
              <a:t>JRK Waste Management in Slovakia</a:t>
            </a:r>
          </a:p>
          <a:p>
            <a:pPr lvl="0"/>
            <a:endParaRPr lang="sk-SK" sz="2800" b="1" dirty="0">
              <a:solidFill>
                <a:srgbClr val="1289C4"/>
              </a:solidFill>
            </a:endParaRPr>
          </a:p>
          <a:p>
            <a:r>
              <a:rPr lang="sk-SK" sz="1600" dirty="0" smtClean="0"/>
              <a:t>„</a:t>
            </a:r>
            <a:r>
              <a:rPr lang="en-US" sz="1600" dirty="0" smtClean="0"/>
              <a:t>Our </a:t>
            </a:r>
            <a:r>
              <a:rPr lang="en-US" sz="1600" dirty="0"/>
              <a:t>mission is to </a:t>
            </a:r>
            <a:r>
              <a:rPr lang="en-US" sz="1600" b="1" dirty="0"/>
              <a:t>reduce the amount of general mixed waste, to prevent its occurrence and to increase the level of waste sorting</a:t>
            </a:r>
            <a:r>
              <a:rPr lang="en-US" sz="1600" dirty="0"/>
              <a:t>. We place an emphasis on the </a:t>
            </a:r>
            <a:r>
              <a:rPr lang="en-US" sz="1600" b="1" dirty="0"/>
              <a:t>prevention</a:t>
            </a:r>
            <a:r>
              <a:rPr lang="en-US" sz="1600" dirty="0"/>
              <a:t> of biodegradable waste disposal</a:t>
            </a:r>
            <a:r>
              <a:rPr lang="en-US" sz="1600" dirty="0" smtClean="0"/>
              <a:t>.</a:t>
            </a:r>
            <a:r>
              <a:rPr lang="sk-SK" sz="1600" dirty="0" smtClean="0"/>
              <a:t>“</a:t>
            </a:r>
          </a:p>
          <a:p>
            <a:endParaRPr lang="sk-SK" sz="1600" dirty="0"/>
          </a:p>
          <a:p>
            <a:pPr marL="285750" lvl="0" indent="-285750">
              <a:buFont typeface="Arial" panose="020B0604020202020204" pitchFamily="34" charset="0"/>
              <a:buChar char="•"/>
            </a:pPr>
            <a:r>
              <a:rPr lang="sk-SK" sz="1600" b="1" dirty="0" err="1" smtClean="0"/>
              <a:t>They</a:t>
            </a:r>
            <a:r>
              <a:rPr lang="sk-SK" sz="1600" b="1" dirty="0" smtClean="0"/>
              <a:t> </a:t>
            </a:r>
            <a:r>
              <a:rPr lang="sk-SK" sz="1600" b="1" dirty="0" err="1" smtClean="0"/>
              <a:t>provide</a:t>
            </a:r>
            <a:r>
              <a:rPr lang="sk-SK" sz="1600" b="1" dirty="0" smtClean="0"/>
              <a:t> </a:t>
            </a:r>
            <a:r>
              <a:rPr lang="sk-SK" sz="1600" b="1" dirty="0" err="1" smtClean="0"/>
              <a:t>kitchen</a:t>
            </a:r>
            <a:r>
              <a:rPr lang="sk-SK" sz="1600" b="1" dirty="0" smtClean="0"/>
              <a:t> </a:t>
            </a:r>
            <a:r>
              <a:rPr lang="sk-SK" sz="1600" b="1" dirty="0" err="1" smtClean="0"/>
              <a:t>composters</a:t>
            </a:r>
            <a:r>
              <a:rPr lang="sk-SK" sz="1600" b="1" dirty="0" smtClean="0"/>
              <a:t> and </a:t>
            </a:r>
            <a:r>
              <a:rPr lang="sk-SK" sz="1600" b="1" dirty="0" err="1" smtClean="0"/>
              <a:t>other</a:t>
            </a:r>
            <a:r>
              <a:rPr lang="sk-SK" sz="1600" b="1" dirty="0" smtClean="0"/>
              <a:t> </a:t>
            </a:r>
            <a:r>
              <a:rPr lang="sk-SK" sz="1600" b="1" dirty="0" err="1" smtClean="0"/>
              <a:t>solutions</a:t>
            </a:r>
            <a:r>
              <a:rPr lang="sk-SK" sz="1600" b="1" dirty="0" smtClean="0"/>
              <a:t> </a:t>
            </a:r>
            <a:r>
              <a:rPr lang="sk-SK" sz="1600" b="1" dirty="0" err="1" smtClean="0"/>
              <a:t>for</a:t>
            </a:r>
            <a:r>
              <a:rPr lang="sk-SK" sz="1600" b="1" dirty="0" smtClean="0"/>
              <a:t> </a:t>
            </a:r>
            <a:r>
              <a:rPr lang="sk-SK" sz="1600" b="1" dirty="0" err="1" smtClean="0"/>
              <a:t>apartmets</a:t>
            </a:r>
            <a:r>
              <a:rPr lang="sk-SK" sz="1600" b="1" dirty="0" smtClean="0"/>
              <a:t>, </a:t>
            </a:r>
            <a:r>
              <a:rPr lang="sk-SK" sz="1600" b="1" dirty="0" err="1" smtClean="0"/>
              <a:t>containers</a:t>
            </a:r>
            <a:r>
              <a:rPr lang="sk-SK" sz="1600" b="1" dirty="0" smtClean="0"/>
              <a:t> </a:t>
            </a:r>
            <a:r>
              <a:rPr lang="sk-SK" sz="1600" b="1" dirty="0" err="1" smtClean="0"/>
              <a:t>for</a:t>
            </a:r>
            <a:r>
              <a:rPr lang="sk-SK" sz="1600" b="1" dirty="0" smtClean="0"/>
              <a:t> </a:t>
            </a:r>
            <a:r>
              <a:rPr lang="sk-SK" sz="1600" b="1" dirty="0" err="1" smtClean="0"/>
              <a:t>waste</a:t>
            </a:r>
            <a:r>
              <a:rPr lang="sk-SK" sz="1600" b="1" dirty="0" smtClean="0"/>
              <a:t> </a:t>
            </a:r>
            <a:r>
              <a:rPr lang="sk-SK" sz="1600" b="1" dirty="0" err="1" smtClean="0"/>
              <a:t>separtions</a:t>
            </a:r>
            <a:r>
              <a:rPr lang="sk-SK" sz="1600" b="1" dirty="0" smtClean="0"/>
              <a:t>, </a:t>
            </a:r>
            <a:r>
              <a:rPr lang="sk-SK" sz="1600" b="1" dirty="0" err="1" smtClean="0"/>
              <a:t>intelligent</a:t>
            </a:r>
            <a:r>
              <a:rPr lang="sk-SK" sz="1600" b="1" dirty="0" smtClean="0"/>
              <a:t> </a:t>
            </a:r>
            <a:r>
              <a:rPr lang="sk-SK" sz="1600" b="1" dirty="0" err="1" smtClean="0"/>
              <a:t>solutions</a:t>
            </a:r>
            <a:r>
              <a:rPr lang="sk-SK" sz="1600" b="1" dirty="0" smtClean="0"/>
              <a:t> and </a:t>
            </a:r>
            <a:r>
              <a:rPr lang="sk-SK" sz="1600" b="1" dirty="0" err="1" smtClean="0"/>
              <a:t>etc</a:t>
            </a:r>
            <a:r>
              <a:rPr lang="sk-SK" sz="1600" b="1" dirty="0" smtClean="0"/>
              <a:t>. </a:t>
            </a:r>
            <a:endParaRPr lang="sk-SK" sz="1600" b="1" dirty="0"/>
          </a:p>
        </p:txBody>
      </p:sp>
      <p:pic>
        <p:nvPicPr>
          <p:cNvPr id="9218" name="Picture 2" descr="C:\Users\tatiana.caplova\Desktop\zahradny-komposter-kompostovanie-menejodpad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5" y="3898834"/>
            <a:ext cx="3600399" cy="240026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atiana.caplova\Desktop\31-201409221110221.-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097" y="373560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tatiana.caplova\Desktop\p6136193-150x1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5782" y="3790859"/>
            <a:ext cx="1702575" cy="170257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tatiana.caplova\Desktop\prod-restauracie-150x1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527526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6" name="Naslov 1"/>
          <p:cNvSpPr txBox="1">
            <a:spLocks/>
          </p:cNvSpPr>
          <p:nvPr/>
        </p:nvSpPr>
        <p:spPr>
          <a:xfrm>
            <a:off x="401836" y="1166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smtClean="0">
                <a:solidFill>
                  <a:srgbClr val="1289C4"/>
                </a:solidFill>
                <a:latin typeface="Helvetica Neue"/>
              </a:rPr>
              <a:t>GOOD PRACTICES FROM SLOVAKIA</a:t>
            </a:r>
            <a:endParaRPr lang="en-US" sz="2400" b="1" dirty="0">
              <a:solidFill>
                <a:srgbClr val="1289C4"/>
              </a:solidFill>
              <a:latin typeface="Helvetica Neue"/>
            </a:endParaRPr>
          </a:p>
        </p:txBody>
      </p:sp>
    </p:spTree>
    <p:extLst>
      <p:ext uri="{BB962C8B-B14F-4D97-AF65-F5344CB8AC3E}">
        <p14:creationId xmlns:p14="http://schemas.microsoft.com/office/powerpoint/2010/main" val="47796063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DID YOU KNOW?</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10986"/>
            <a:ext cx="8633157" cy="830997"/>
          </a:xfrm>
          <a:prstGeom prst="rect">
            <a:avLst/>
          </a:prstGeom>
          <a:noFill/>
        </p:spPr>
        <p:txBody>
          <a:bodyPr wrap="square" rtlCol="0">
            <a:spAutoFit/>
          </a:bodyPr>
          <a:lstStyle/>
          <a:p>
            <a:endParaRPr lang="en-US" sz="1600" dirty="0"/>
          </a:p>
          <a:p>
            <a:endParaRPr lang="en-US" sz="1600" dirty="0"/>
          </a:p>
          <a:p>
            <a:pPr lvl="0"/>
            <a:endParaRPr lang="sk-SK" sz="1600" dirty="0"/>
          </a:p>
        </p:txBody>
      </p:sp>
      <p:sp>
        <p:nvSpPr>
          <p:cNvPr id="20" name="BlokTextu 19"/>
          <p:cNvSpPr txBox="1"/>
          <p:nvPr/>
        </p:nvSpPr>
        <p:spPr>
          <a:xfrm>
            <a:off x="326514" y="6453321"/>
            <a:ext cx="8565966"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http://www.forlesswaste.com/products/</a:t>
            </a:r>
          </a:p>
        </p:txBody>
      </p:sp>
      <p:sp>
        <p:nvSpPr>
          <p:cNvPr id="10" name="BlokTextu 9"/>
          <p:cNvSpPr txBox="1"/>
          <p:nvPr/>
        </p:nvSpPr>
        <p:spPr>
          <a:xfrm>
            <a:off x="251518" y="1365729"/>
            <a:ext cx="8892482" cy="769441"/>
          </a:xfrm>
          <a:prstGeom prst="rect">
            <a:avLst/>
          </a:prstGeom>
          <a:noFill/>
        </p:spPr>
        <p:txBody>
          <a:bodyPr wrap="square" rtlCol="0">
            <a:spAutoFit/>
          </a:bodyPr>
          <a:lstStyle/>
          <a:p>
            <a:pPr lvl="0"/>
            <a:r>
              <a:rPr lang="sk-SK" sz="2400" b="1" dirty="0" smtClean="0">
                <a:solidFill>
                  <a:srgbClr val="1289C4"/>
                </a:solidFill>
              </a:rPr>
              <a:t>JRK Waste Management in Slovakia</a:t>
            </a:r>
          </a:p>
          <a:p>
            <a:pPr lvl="0"/>
            <a:r>
              <a:rPr lang="sk-SK" sz="2000" b="1" dirty="0" err="1" smtClean="0"/>
              <a:t>Did</a:t>
            </a:r>
            <a:r>
              <a:rPr lang="sk-SK" sz="2000" b="1" dirty="0" smtClean="0"/>
              <a:t> </a:t>
            </a:r>
            <a:r>
              <a:rPr lang="sk-SK" sz="2000" b="1" dirty="0" err="1" smtClean="0"/>
              <a:t>you</a:t>
            </a:r>
            <a:r>
              <a:rPr lang="sk-SK" sz="2000" b="1" dirty="0" smtClean="0"/>
              <a:t> </a:t>
            </a:r>
            <a:r>
              <a:rPr lang="sk-SK" sz="2000" b="1" dirty="0" err="1" smtClean="0"/>
              <a:t>know</a:t>
            </a:r>
            <a:r>
              <a:rPr lang="sk-SK" sz="2000" b="1" dirty="0" smtClean="0"/>
              <a:t>..?</a:t>
            </a:r>
            <a:endParaRPr lang="sk-SK" sz="2000" b="1" dirty="0"/>
          </a:p>
        </p:txBody>
      </p:sp>
      <p:pic>
        <p:nvPicPr>
          <p:cNvPr id="8194" name="Picture 2" descr="C:\Users\tatiana.caplova\Desktop\b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9966" y="1729597"/>
            <a:ext cx="6444716" cy="503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919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4" y="1556792"/>
            <a:ext cx="8676456" cy="1080120"/>
          </a:xfrm>
        </p:spPr>
        <p:txBody>
          <a:bodyPr>
            <a:normAutofit fontScale="70000" lnSpcReduction="20000"/>
          </a:bodyPr>
          <a:lstStyle/>
          <a:p>
            <a:r>
              <a:rPr lang="sk-SK" sz="5400" b="1" dirty="0" smtClean="0">
                <a:solidFill>
                  <a:srgbClr val="1289C4"/>
                </a:solidFill>
              </a:rPr>
              <a:t>ANY QUESTIONS OR COMMENTS?</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atiana.caplova\Desktop\iStock_000020474534Large_ques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930" y="2402094"/>
            <a:ext cx="8218140" cy="387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5616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THANK YOU</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115616" y="3717032"/>
            <a:ext cx="7344816" cy="2664296"/>
          </a:xfrm>
        </p:spPr>
        <p:txBody>
          <a:bodyPr>
            <a:normAutofit lnSpcReduction="10000"/>
          </a:bodyPr>
          <a:lstStyle/>
          <a:p>
            <a:pPr algn="ctr"/>
            <a:r>
              <a:rPr lang="sk-SK" sz="4200" b="1" dirty="0" smtClean="0">
                <a:solidFill>
                  <a:srgbClr val="1289C4"/>
                </a:solidFill>
              </a:rPr>
              <a:t>....</a:t>
            </a:r>
            <a:r>
              <a:rPr lang="sk-SK" sz="4200" b="1" dirty="0" err="1" smtClean="0">
                <a:solidFill>
                  <a:srgbClr val="1289C4"/>
                </a:solidFill>
              </a:rPr>
              <a:t>for</a:t>
            </a:r>
            <a:r>
              <a:rPr lang="sk-SK" sz="4200" b="1" dirty="0" smtClean="0">
                <a:solidFill>
                  <a:srgbClr val="1289C4"/>
                </a:solidFill>
              </a:rPr>
              <a:t> </a:t>
            </a:r>
            <a:r>
              <a:rPr lang="sk-SK" sz="4200" b="1" dirty="0" err="1" smtClean="0">
                <a:solidFill>
                  <a:srgbClr val="1289C4"/>
                </a:solidFill>
              </a:rPr>
              <a:t>your</a:t>
            </a:r>
            <a:r>
              <a:rPr lang="sk-SK" sz="4200" b="1" dirty="0" smtClean="0">
                <a:solidFill>
                  <a:srgbClr val="1289C4"/>
                </a:solidFill>
              </a:rPr>
              <a:t> </a:t>
            </a:r>
            <a:r>
              <a:rPr lang="sk-SK" sz="4200" b="1" dirty="0" err="1" smtClean="0">
                <a:solidFill>
                  <a:srgbClr val="1289C4"/>
                </a:solidFill>
              </a:rPr>
              <a:t>attention</a:t>
            </a:r>
            <a:r>
              <a:rPr lang="sk-SK" sz="4200" b="1" dirty="0" smtClean="0">
                <a:solidFill>
                  <a:srgbClr val="1289C4"/>
                </a:solidFill>
              </a:rPr>
              <a:t>.</a:t>
            </a:r>
          </a:p>
          <a:p>
            <a:endParaRPr lang="sk-SK" sz="5200" b="1" dirty="0">
              <a:solidFill>
                <a:srgbClr val="1289C4"/>
              </a:solidFill>
            </a:endParaRPr>
          </a:p>
          <a:p>
            <a:r>
              <a:rPr lang="sk-SK" sz="2200" b="1" dirty="0" smtClean="0"/>
              <a:t>Tatiana </a:t>
            </a:r>
            <a:r>
              <a:rPr lang="sk-SK" sz="2200" b="1" dirty="0" err="1" smtClean="0"/>
              <a:t>Čaplová</a:t>
            </a:r>
            <a:endParaRPr lang="sk-SK" sz="2200" b="1" dirty="0" smtClean="0"/>
          </a:p>
          <a:p>
            <a:r>
              <a:rPr lang="sk-SK" sz="2200" b="1" dirty="0" smtClean="0"/>
              <a:t>Program </a:t>
            </a:r>
            <a:r>
              <a:rPr lang="sk-SK" sz="2200" b="1" dirty="0" err="1" smtClean="0"/>
              <a:t>Coordinator</a:t>
            </a:r>
            <a:endParaRPr lang="sk-SK" sz="2200" b="1" dirty="0" smtClean="0"/>
          </a:p>
          <a:p>
            <a:r>
              <a:rPr lang="sk-SK" sz="2200" b="1" dirty="0" smtClean="0"/>
              <a:t>Pontis </a:t>
            </a:r>
            <a:r>
              <a:rPr lang="sk-SK" sz="2200" b="1" dirty="0" err="1" smtClean="0"/>
              <a:t>Foundation</a:t>
            </a:r>
            <a:r>
              <a:rPr lang="sk-SK" sz="2200" b="1" dirty="0" smtClean="0"/>
              <a:t> / </a:t>
            </a:r>
            <a:r>
              <a:rPr lang="sk-SK" sz="2200" b="1" dirty="0" err="1" smtClean="0"/>
              <a:t>Business</a:t>
            </a:r>
            <a:r>
              <a:rPr lang="sk-SK" sz="2200" b="1" dirty="0" smtClean="0"/>
              <a:t> </a:t>
            </a:r>
            <a:r>
              <a:rPr lang="sk-SK" sz="2200" b="1" dirty="0" err="1" smtClean="0"/>
              <a:t>Leaders</a:t>
            </a:r>
            <a:r>
              <a:rPr lang="sk-SK" sz="2200" b="1" dirty="0" smtClean="0"/>
              <a:t> </a:t>
            </a:r>
            <a:r>
              <a:rPr lang="sk-SK" sz="2200" b="1" dirty="0" err="1" smtClean="0"/>
              <a:t>Forum</a:t>
            </a:r>
            <a:endParaRPr lang="sk-SK" sz="2200" b="1" dirty="0" smtClean="0"/>
          </a:p>
          <a:p>
            <a:r>
              <a:rPr lang="sk-SK" sz="2200" b="1" dirty="0" err="1">
                <a:solidFill>
                  <a:srgbClr val="1289C4"/>
                </a:solidFill>
                <a:hlinkClick r:id="rId2"/>
              </a:rPr>
              <a:t>t</a:t>
            </a:r>
            <a:r>
              <a:rPr lang="sk-SK" sz="2200" b="1" dirty="0" err="1" smtClean="0">
                <a:solidFill>
                  <a:srgbClr val="1289C4"/>
                </a:solidFill>
                <a:hlinkClick r:id="rId2"/>
              </a:rPr>
              <a:t>atiana.caplova@pontisfoundation.sk</a:t>
            </a:r>
            <a:r>
              <a:rPr lang="sk-SK" sz="2200" b="1" dirty="0" smtClean="0">
                <a:solidFill>
                  <a:srgbClr val="1289C4"/>
                </a:solidFill>
              </a:rPr>
              <a:t>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8" name="BlokTextu 7"/>
          <p:cNvSpPr txBox="1"/>
          <p:nvPr/>
        </p:nvSpPr>
        <p:spPr>
          <a:xfrm>
            <a:off x="683568" y="6510338"/>
            <a:ext cx="8064896" cy="307777"/>
          </a:xfrm>
          <a:prstGeom prst="rect">
            <a:avLst/>
          </a:prstGeom>
          <a:noFill/>
        </p:spPr>
        <p:txBody>
          <a:bodyPr wrap="square" rtlCol="0">
            <a:spAutoFit/>
          </a:bodyPr>
          <a:lstStyle/>
          <a:p>
            <a:r>
              <a:rPr lang="sk-SK" sz="1400" dirty="0" smtClean="0"/>
              <a:t>Made </a:t>
            </a:r>
            <a:r>
              <a:rPr lang="sk-SK" sz="1400" dirty="0" err="1" smtClean="0"/>
              <a:t>from</a:t>
            </a:r>
            <a:r>
              <a:rPr lang="sk-SK" sz="1400" dirty="0" smtClean="0"/>
              <a:t> 100 % </a:t>
            </a:r>
            <a:r>
              <a:rPr lang="sk-SK" sz="1400" dirty="0" err="1" smtClean="0"/>
              <a:t>recycled</a:t>
            </a:r>
            <a:r>
              <a:rPr lang="sk-SK" sz="1400" dirty="0" smtClean="0"/>
              <a:t> </a:t>
            </a:r>
            <a:r>
              <a:rPr lang="sk-SK" sz="1400" dirty="0" err="1" smtClean="0"/>
              <a:t>material</a:t>
            </a:r>
            <a:r>
              <a:rPr lang="sk-SK" sz="1400" dirty="0" smtClean="0"/>
              <a:t> </a:t>
            </a:r>
            <a:r>
              <a:rPr lang="sk-SK" sz="1400" dirty="0" err="1" smtClean="0"/>
              <a:t>found</a:t>
            </a:r>
            <a:r>
              <a:rPr lang="sk-SK" sz="1400" dirty="0" smtClean="0"/>
              <a:t> on WWW. </a:t>
            </a:r>
            <a:r>
              <a:rPr lang="sk-SK" sz="1400" dirty="0" err="1" smtClean="0"/>
              <a:t>Thank</a:t>
            </a:r>
            <a:r>
              <a:rPr lang="sk-SK" sz="1400" dirty="0" smtClean="0"/>
              <a:t> </a:t>
            </a:r>
            <a:r>
              <a:rPr lang="sk-SK" sz="1400" dirty="0" err="1" smtClean="0"/>
              <a:t>you</a:t>
            </a:r>
            <a:r>
              <a:rPr lang="sk-SK" sz="1400" dirty="0" smtClean="0"/>
              <a:t> to </a:t>
            </a:r>
            <a:r>
              <a:rPr lang="sk-SK" sz="1400" dirty="0" err="1" smtClean="0"/>
              <a:t>the</a:t>
            </a:r>
            <a:r>
              <a:rPr lang="sk-SK" sz="1400" dirty="0" smtClean="0"/>
              <a:t> </a:t>
            </a:r>
            <a:r>
              <a:rPr lang="sk-SK" sz="1400" dirty="0" err="1" smtClean="0"/>
              <a:t>people</a:t>
            </a:r>
            <a:r>
              <a:rPr lang="sk-SK" sz="1400" dirty="0" smtClean="0"/>
              <a:t> </a:t>
            </a:r>
            <a:r>
              <a:rPr lang="sk-SK" sz="1400" dirty="0" err="1" smtClean="0"/>
              <a:t>who</a:t>
            </a:r>
            <a:r>
              <a:rPr lang="sk-SK" sz="1400" dirty="0" smtClean="0"/>
              <a:t> </a:t>
            </a:r>
            <a:r>
              <a:rPr lang="sk-SK" sz="1400" dirty="0" err="1" smtClean="0"/>
              <a:t>made</a:t>
            </a:r>
            <a:r>
              <a:rPr lang="sk-SK" sz="1400" dirty="0" smtClean="0"/>
              <a:t> </a:t>
            </a:r>
            <a:r>
              <a:rPr lang="sk-SK" sz="1400" dirty="0" err="1" smtClean="0"/>
              <a:t>it</a:t>
            </a:r>
            <a:r>
              <a:rPr lang="sk-SK" sz="1400" dirty="0" smtClean="0"/>
              <a:t>. </a:t>
            </a:r>
            <a:r>
              <a:rPr lang="sk-SK" sz="1400" dirty="0" smtClean="0">
                <a:sym typeface="Wingdings" panose="05000000000000000000" pitchFamily="2" charset="2"/>
              </a:rPr>
              <a:t></a:t>
            </a:r>
            <a:r>
              <a:rPr lang="sk-SK" sz="1400" dirty="0" smtClean="0"/>
              <a:t> </a:t>
            </a:r>
            <a:endParaRPr lang="sk-SK" sz="1400" dirty="0"/>
          </a:p>
        </p:txBody>
      </p:sp>
      <p:pic>
        <p:nvPicPr>
          <p:cNvPr id="6" name="Picture 2" descr="C:\Users\tatiana.caplova\Desktop\thankyou-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078" y="1196752"/>
            <a:ext cx="50958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364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INTRODUCTION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en-GB" sz="2800" b="1" dirty="0">
                <a:solidFill>
                  <a:srgbClr val="1289C4"/>
                </a:solidFill>
                <a:latin typeface="Helvetica Neue"/>
              </a:rPr>
              <a:t>Summary of the overall </a:t>
            </a:r>
            <a:r>
              <a:rPr lang="en-GB" sz="2800" b="1" dirty="0" smtClean="0">
                <a:solidFill>
                  <a:srgbClr val="1289C4"/>
                </a:solidFill>
                <a:latin typeface="Helvetica Neue"/>
              </a:rPr>
              <a:t>situation</a:t>
            </a:r>
            <a:endParaRPr lang="sk-SK" b="1" dirty="0" smtClean="0">
              <a:latin typeface="Helvetica Neue"/>
            </a:endParaRPr>
          </a:p>
          <a:p>
            <a:endParaRPr lang="sk-SK" dirty="0"/>
          </a:p>
        </p:txBody>
      </p:sp>
      <p:sp>
        <p:nvSpPr>
          <p:cNvPr id="11" name="BlokTextu 10"/>
          <p:cNvSpPr txBox="1"/>
          <p:nvPr/>
        </p:nvSpPr>
        <p:spPr>
          <a:xfrm>
            <a:off x="251517" y="6459906"/>
            <a:ext cx="6890731" cy="430887"/>
          </a:xfrm>
          <a:prstGeom prst="rect">
            <a:avLst/>
          </a:prstGeom>
          <a:noFill/>
        </p:spPr>
        <p:txBody>
          <a:bodyPr wrap="square" rtlCol="0">
            <a:spAutoFit/>
          </a:bodyPr>
          <a:lstStyle/>
          <a:p>
            <a:r>
              <a:rPr lang="sk-SK" sz="1100" i="1" dirty="0" err="1" smtClean="0">
                <a:latin typeface="Helvetica Neue"/>
              </a:rPr>
              <a:t>Source</a:t>
            </a:r>
            <a:r>
              <a:rPr lang="sk-SK" sz="1100" i="1" dirty="0" smtClean="0">
                <a:latin typeface="Helvetica Neue"/>
              </a:rPr>
              <a:t>: </a:t>
            </a:r>
            <a:r>
              <a:rPr lang="sk-SK" sz="1100" i="1" dirty="0" err="1" smtClean="0">
                <a:latin typeface="Helvetica Neue"/>
              </a:rPr>
              <a:t>Eurostat</a:t>
            </a:r>
            <a:endParaRPr lang="sk-SK" sz="1100" i="1" dirty="0" smtClean="0">
              <a:latin typeface="Helvetica Neue"/>
            </a:endParaRPr>
          </a:p>
          <a:p>
            <a:r>
              <a:rPr lang="sk-SK" sz="1100" i="1" dirty="0" err="1" smtClean="0">
                <a:latin typeface="Helvetica Neue"/>
              </a:rPr>
              <a:t>Source</a:t>
            </a:r>
            <a:r>
              <a:rPr lang="sk-SK" sz="1100" i="1" dirty="0">
                <a:latin typeface="Helvetica Neue"/>
              </a:rPr>
              <a:t>: https://spectator.sme.sk/c/20124437/slovakia-pursues-a-circulation-economy.html</a:t>
            </a:r>
            <a:r>
              <a:rPr lang="sk-SK" sz="1100" i="1" dirty="0" smtClean="0">
                <a:latin typeface="Helvetica Neue"/>
              </a:rPr>
              <a:t>, </a:t>
            </a:r>
            <a:endParaRPr lang="sk-SK" sz="1100" i="1" dirty="0">
              <a:latin typeface="Helvetica Neue"/>
            </a:endParaRPr>
          </a:p>
        </p:txBody>
      </p:sp>
      <p:cxnSp>
        <p:nvCxnSpPr>
          <p:cNvPr id="13" name="Rovná spojnica 12"/>
          <p:cNvCxnSpPr/>
          <p:nvPr/>
        </p:nvCxnSpPr>
        <p:spPr>
          <a:xfrm>
            <a:off x="4568096" y="1916832"/>
            <a:ext cx="3904" cy="4176464"/>
          </a:xfrm>
          <a:prstGeom prst="line">
            <a:avLst/>
          </a:prstGeom>
        </p:spPr>
        <p:style>
          <a:lnRef idx="1">
            <a:schemeClr val="dk1"/>
          </a:lnRef>
          <a:fillRef idx="0">
            <a:schemeClr val="dk1"/>
          </a:fillRef>
          <a:effectRef idx="0">
            <a:schemeClr val="dk1"/>
          </a:effectRef>
          <a:fontRef idx="minor">
            <a:schemeClr val="tx1"/>
          </a:fontRef>
        </p:style>
      </p:cxnSp>
      <p:pic>
        <p:nvPicPr>
          <p:cNvPr id="5124" name="Picture 4" descr="C:\Users\tatiana.caplova\Desktop\16907-illustration-of-a-globe-p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692" y="5725692"/>
            <a:ext cx="571306" cy="57130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tatiana.caplova\Desktop\3d-slovak-flag-85477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262" y="5722124"/>
            <a:ext cx="770050" cy="578442"/>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32170"/>
            <a:ext cx="4176463" cy="3785652"/>
          </a:xfrm>
          <a:prstGeom prst="rect">
            <a:avLst/>
          </a:prstGeom>
          <a:noFill/>
        </p:spPr>
        <p:txBody>
          <a:bodyPr wrap="square" rtlCol="0">
            <a:spAutoFit/>
          </a:bodyPr>
          <a:lstStyle/>
          <a:p>
            <a:pPr marL="285750" indent="-285750">
              <a:buFont typeface="Arial" panose="020B0604020202020204" pitchFamily="34" charset="0"/>
              <a:buChar char="•"/>
            </a:pPr>
            <a:r>
              <a:rPr lang="sk-SK" sz="1600" dirty="0" smtClean="0"/>
              <a:t>In </a:t>
            </a:r>
            <a:r>
              <a:rPr lang="en-US" sz="1600" dirty="0" smtClean="0"/>
              <a:t>Europe</a:t>
            </a:r>
            <a:r>
              <a:rPr lang="en-US" sz="1600" dirty="0"/>
              <a:t>, we currently use 16 </a:t>
            </a:r>
            <a:r>
              <a:rPr lang="en-US" sz="1600" dirty="0" err="1"/>
              <a:t>tonnes</a:t>
            </a:r>
            <a:r>
              <a:rPr lang="en-US" sz="1600" dirty="0"/>
              <a:t> of material per person per year, of which </a:t>
            </a:r>
            <a:r>
              <a:rPr lang="en-US" sz="1600" b="1" dirty="0"/>
              <a:t>6 </a:t>
            </a:r>
            <a:r>
              <a:rPr lang="en-US" sz="1600" b="1" dirty="0" err="1"/>
              <a:t>tonnes</a:t>
            </a:r>
            <a:r>
              <a:rPr lang="en-US" sz="1600" b="1" dirty="0"/>
              <a:t> become waste</a:t>
            </a:r>
            <a:r>
              <a:rPr lang="en-US" sz="1600" dirty="0"/>
              <a:t>. </a:t>
            </a:r>
            <a:r>
              <a:rPr lang="sk-SK" sz="1600" dirty="0" smtClean="0"/>
              <a:t>/</a:t>
            </a:r>
            <a:r>
              <a:rPr lang="sk-SK" sz="1600" dirty="0"/>
              <a:t>/</a:t>
            </a:r>
            <a:r>
              <a:rPr lang="sk-SK" sz="1600" dirty="0" err="1" smtClean="0"/>
              <a:t>European</a:t>
            </a:r>
            <a:r>
              <a:rPr lang="sk-SK" sz="1600" dirty="0" smtClean="0"/>
              <a:t> </a:t>
            </a:r>
            <a:r>
              <a:rPr lang="sk-SK" sz="1600" dirty="0" err="1" smtClean="0"/>
              <a:t>Commission</a:t>
            </a:r>
            <a:endParaRPr lang="sk-SK" sz="1600" dirty="0" smtClean="0"/>
          </a:p>
          <a:p>
            <a:pPr marL="285750" indent="-285750">
              <a:buFont typeface="Arial" panose="020B0604020202020204" pitchFamily="34" charset="0"/>
              <a:buChar char="•"/>
            </a:pPr>
            <a:r>
              <a:rPr lang="en-US" sz="1600" dirty="0" smtClean="0"/>
              <a:t>In 20</a:t>
            </a:r>
            <a:r>
              <a:rPr lang="sk-SK" sz="1600" dirty="0" smtClean="0"/>
              <a:t>14</a:t>
            </a:r>
            <a:r>
              <a:rPr lang="en-US" sz="1600" dirty="0" smtClean="0"/>
              <a:t>, </a:t>
            </a:r>
            <a:r>
              <a:rPr lang="en-US" sz="1600" dirty="0"/>
              <a:t>total waste production in the EU amounted </a:t>
            </a:r>
            <a:r>
              <a:rPr lang="sk-SK" sz="1600" dirty="0" smtClean="0"/>
              <a:t>to </a:t>
            </a:r>
            <a:r>
              <a:rPr lang="sk-SK" sz="1600" b="1" dirty="0" smtClean="0"/>
              <a:t>2 144 </a:t>
            </a:r>
            <a:r>
              <a:rPr lang="sk-SK" sz="1600" b="1" dirty="0" err="1" smtClean="0"/>
              <a:t>million</a:t>
            </a:r>
            <a:r>
              <a:rPr lang="sk-SK" sz="1600" b="1" dirty="0" smtClean="0"/>
              <a:t> </a:t>
            </a:r>
            <a:r>
              <a:rPr lang="sk-SK" sz="1600" b="1" dirty="0" err="1" smtClean="0"/>
              <a:t>tons</a:t>
            </a:r>
            <a:r>
              <a:rPr lang="sk-SK" sz="1600" b="1" dirty="0" smtClean="0"/>
              <a:t> (75,5 </a:t>
            </a:r>
            <a:r>
              <a:rPr lang="sk-SK" sz="1600" b="1" dirty="0" err="1" smtClean="0"/>
              <a:t>million</a:t>
            </a:r>
            <a:r>
              <a:rPr lang="sk-SK" sz="1600" b="1" dirty="0" smtClean="0"/>
              <a:t> </a:t>
            </a:r>
            <a:r>
              <a:rPr lang="sk-SK" sz="1600" b="1" dirty="0" err="1" smtClean="0"/>
              <a:t>tons</a:t>
            </a:r>
            <a:r>
              <a:rPr lang="sk-SK" sz="1600" b="1" dirty="0" smtClean="0"/>
              <a:t> of </a:t>
            </a:r>
            <a:r>
              <a:rPr lang="sk-SK" sz="1600" b="1" dirty="0" err="1" smtClean="0"/>
              <a:t>hazardous</a:t>
            </a:r>
            <a:r>
              <a:rPr lang="sk-SK" sz="1600" b="1" dirty="0" smtClean="0"/>
              <a:t> </a:t>
            </a:r>
            <a:r>
              <a:rPr lang="sk-SK" sz="1600" b="1" dirty="0" err="1" smtClean="0"/>
              <a:t>waste</a:t>
            </a:r>
            <a:r>
              <a:rPr lang="sk-SK" sz="1600" b="1" dirty="0" smtClean="0"/>
              <a:t>)</a:t>
            </a:r>
            <a:r>
              <a:rPr lang="en-US" sz="1600" b="1" dirty="0" smtClean="0"/>
              <a:t>. </a:t>
            </a:r>
            <a:endParaRPr lang="sk-SK" sz="1600" b="1" dirty="0" smtClean="0"/>
          </a:p>
          <a:p>
            <a:pPr marL="285750" indent="-285750">
              <a:buFont typeface="Arial" panose="020B0604020202020204" pitchFamily="34" charset="0"/>
              <a:buChar char="•"/>
            </a:pPr>
            <a:r>
              <a:rPr lang="sk-SK" sz="1600" dirty="0" smtClean="0"/>
              <a:t>In 2014, </a:t>
            </a:r>
            <a:r>
              <a:rPr lang="sk-SK" sz="1600" dirty="0" err="1" smtClean="0"/>
              <a:t>packaging</a:t>
            </a:r>
            <a:r>
              <a:rPr lang="sk-SK" sz="1600" dirty="0" smtClean="0"/>
              <a:t> </a:t>
            </a:r>
            <a:r>
              <a:rPr lang="sk-SK" sz="1600" dirty="0" err="1" smtClean="0"/>
              <a:t>waste</a:t>
            </a:r>
            <a:r>
              <a:rPr lang="sk-SK" sz="1600" dirty="0" smtClean="0"/>
              <a:t> by </a:t>
            </a:r>
            <a:r>
              <a:rPr lang="sk-SK" sz="1600" dirty="0" err="1" smtClean="0"/>
              <a:t>waste</a:t>
            </a:r>
            <a:r>
              <a:rPr lang="sk-SK" sz="1600" dirty="0" smtClean="0"/>
              <a:t> </a:t>
            </a:r>
            <a:r>
              <a:rPr lang="sk-SK" sz="1600" dirty="0" err="1" smtClean="0"/>
              <a:t>operations</a:t>
            </a:r>
            <a:r>
              <a:rPr lang="sk-SK" sz="1600" dirty="0" smtClean="0"/>
              <a:t> and </a:t>
            </a:r>
            <a:r>
              <a:rPr lang="sk-SK" sz="1600" dirty="0" err="1" smtClean="0"/>
              <a:t>waste</a:t>
            </a:r>
            <a:r>
              <a:rPr lang="sk-SK" sz="1600" dirty="0" smtClean="0"/>
              <a:t> </a:t>
            </a:r>
            <a:r>
              <a:rPr lang="sk-SK" sz="1600" dirty="0" err="1" smtClean="0"/>
              <a:t>flow</a:t>
            </a:r>
            <a:r>
              <a:rPr lang="sk-SK" sz="1600" dirty="0" smtClean="0"/>
              <a:t> </a:t>
            </a:r>
            <a:r>
              <a:rPr lang="sk-SK" sz="1600" dirty="0" err="1" smtClean="0"/>
              <a:t>amounted</a:t>
            </a:r>
            <a:r>
              <a:rPr lang="sk-SK" sz="1600" dirty="0" smtClean="0"/>
              <a:t> to 82 </a:t>
            </a:r>
            <a:r>
              <a:rPr lang="sk-SK" sz="1600" dirty="0" err="1" smtClean="0"/>
              <a:t>milion</a:t>
            </a:r>
            <a:r>
              <a:rPr lang="sk-SK" sz="1600" dirty="0" smtClean="0"/>
              <a:t> </a:t>
            </a:r>
            <a:r>
              <a:rPr lang="sk-SK" sz="1600" dirty="0" err="1" smtClean="0"/>
              <a:t>tons</a:t>
            </a:r>
            <a:r>
              <a:rPr lang="sk-SK" sz="1600" dirty="0" smtClean="0"/>
              <a:t> – 65 % </a:t>
            </a:r>
            <a:r>
              <a:rPr lang="sk-SK" sz="1600" dirty="0" err="1" smtClean="0"/>
              <a:t>was</a:t>
            </a:r>
            <a:r>
              <a:rPr lang="sk-SK" sz="1600" dirty="0" smtClean="0"/>
              <a:t> </a:t>
            </a:r>
            <a:r>
              <a:rPr lang="sk-SK" sz="1600" dirty="0" err="1" smtClean="0"/>
              <a:t>recycled</a:t>
            </a:r>
            <a:r>
              <a:rPr lang="sk-SK" sz="1600" dirty="0" smtClean="0"/>
              <a:t>. </a:t>
            </a:r>
          </a:p>
          <a:p>
            <a:pPr marL="285750" indent="-285750">
              <a:buFont typeface="Arial" panose="020B0604020202020204" pitchFamily="34" charset="0"/>
              <a:buChar char="•"/>
            </a:pPr>
            <a:r>
              <a:rPr lang="sk-SK" sz="1600" b="1" dirty="0" err="1" smtClean="0"/>
              <a:t>Recycling</a:t>
            </a:r>
            <a:r>
              <a:rPr lang="sk-SK" sz="1600" b="1" dirty="0" smtClean="0"/>
              <a:t> rate of </a:t>
            </a:r>
            <a:r>
              <a:rPr lang="sk-SK" sz="1600" b="1" dirty="0" err="1" smtClean="0"/>
              <a:t>municipal</a:t>
            </a:r>
            <a:r>
              <a:rPr lang="sk-SK" sz="1600" b="1" dirty="0" smtClean="0"/>
              <a:t> </a:t>
            </a:r>
            <a:r>
              <a:rPr lang="sk-SK" sz="1600" b="1" dirty="0" err="1" smtClean="0"/>
              <a:t>waste</a:t>
            </a:r>
            <a:r>
              <a:rPr lang="sk-SK" sz="1600" b="1" dirty="0" smtClean="0"/>
              <a:t> in EU28 </a:t>
            </a:r>
            <a:r>
              <a:rPr lang="sk-SK" sz="1600" b="1" dirty="0" err="1" smtClean="0"/>
              <a:t>was</a:t>
            </a:r>
            <a:r>
              <a:rPr lang="sk-SK" sz="1600" b="1" dirty="0" smtClean="0"/>
              <a:t> 45 % in 2015</a:t>
            </a:r>
            <a:r>
              <a:rPr lang="sk-SK" sz="1600" dirty="0" smtClean="0"/>
              <a:t>.</a:t>
            </a:r>
          </a:p>
          <a:p>
            <a:pPr marL="285750" indent="-285750">
              <a:buFont typeface="Arial" panose="020B0604020202020204" pitchFamily="34" charset="0"/>
              <a:buChar char="•"/>
            </a:pPr>
            <a:endParaRPr lang="sk-SK" sz="1600" dirty="0" smtClean="0"/>
          </a:p>
          <a:p>
            <a:pPr marL="285750" indent="-285750">
              <a:buFont typeface="Arial" panose="020B0604020202020204" pitchFamily="34" charset="0"/>
              <a:buChar char="•"/>
            </a:pPr>
            <a:endParaRPr lang="sk-SK" sz="1600" dirty="0"/>
          </a:p>
          <a:p>
            <a:pPr marL="285750" indent="-285750">
              <a:buFont typeface="Arial" panose="020B0604020202020204" pitchFamily="34" charset="0"/>
              <a:buChar char="•"/>
            </a:pPr>
            <a:endParaRPr lang="sk-SK" sz="1600" dirty="0" smtClean="0"/>
          </a:p>
        </p:txBody>
      </p:sp>
      <p:sp>
        <p:nvSpPr>
          <p:cNvPr id="15" name="BlokTextu 14"/>
          <p:cNvSpPr txBox="1"/>
          <p:nvPr/>
        </p:nvSpPr>
        <p:spPr>
          <a:xfrm>
            <a:off x="4716017" y="1962017"/>
            <a:ext cx="4176463" cy="584775"/>
          </a:xfrm>
          <a:prstGeom prst="rect">
            <a:avLst/>
          </a:prstGeom>
          <a:noFill/>
        </p:spPr>
        <p:txBody>
          <a:bodyPr wrap="square" rtlCol="0">
            <a:spAutoFit/>
          </a:bodyPr>
          <a:lstStyle/>
          <a:p>
            <a:pPr marL="285750" indent="-285750">
              <a:buFont typeface="Arial" panose="020B0604020202020204" pitchFamily="34" charset="0"/>
              <a:buChar char="•"/>
            </a:pPr>
            <a:endParaRPr lang="sk-SK" sz="1600" b="1" dirty="0" smtClean="0"/>
          </a:p>
          <a:p>
            <a:pPr marL="285750" indent="-285750">
              <a:buFont typeface="Arial" panose="020B0604020202020204" pitchFamily="34" charset="0"/>
              <a:buChar char="•"/>
            </a:pPr>
            <a:endParaRPr lang="sk-SK" sz="1600" dirty="0"/>
          </a:p>
        </p:txBody>
      </p:sp>
      <p:sp>
        <p:nvSpPr>
          <p:cNvPr id="16" name="BlokTextu 15"/>
          <p:cNvSpPr txBox="1"/>
          <p:nvPr/>
        </p:nvSpPr>
        <p:spPr>
          <a:xfrm>
            <a:off x="4753582" y="2001731"/>
            <a:ext cx="4176463"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 20</a:t>
            </a:r>
            <a:r>
              <a:rPr lang="sk-SK" sz="1600" dirty="0" smtClean="0"/>
              <a:t>14</a:t>
            </a:r>
            <a:r>
              <a:rPr lang="en-US" sz="1600" dirty="0" smtClean="0"/>
              <a:t>, </a:t>
            </a:r>
            <a:r>
              <a:rPr lang="en-US" sz="1600" dirty="0"/>
              <a:t>total waste production in the </a:t>
            </a:r>
            <a:r>
              <a:rPr lang="sk-SK" sz="1600" dirty="0" smtClean="0"/>
              <a:t>Slovakia </a:t>
            </a:r>
            <a:r>
              <a:rPr lang="en-US" sz="1600" dirty="0" smtClean="0"/>
              <a:t>amounted </a:t>
            </a:r>
            <a:r>
              <a:rPr lang="sk-SK" sz="1600" dirty="0" smtClean="0"/>
              <a:t>to </a:t>
            </a:r>
            <a:r>
              <a:rPr lang="sk-SK" sz="1600" b="1" dirty="0" smtClean="0"/>
              <a:t>7,12 </a:t>
            </a:r>
            <a:r>
              <a:rPr lang="sk-SK" sz="1600" b="1" dirty="0" err="1" smtClean="0"/>
              <a:t>million</a:t>
            </a:r>
            <a:r>
              <a:rPr lang="sk-SK" sz="1600" b="1" dirty="0" smtClean="0"/>
              <a:t> </a:t>
            </a:r>
            <a:r>
              <a:rPr lang="sk-SK" sz="1600" b="1" dirty="0" err="1" smtClean="0"/>
              <a:t>tons</a:t>
            </a:r>
            <a:r>
              <a:rPr lang="sk-SK" sz="1600" b="1" dirty="0" smtClean="0"/>
              <a:t> (202 711 </a:t>
            </a:r>
            <a:r>
              <a:rPr lang="sk-SK" sz="1600" b="1" dirty="0" err="1" smtClean="0"/>
              <a:t>tons</a:t>
            </a:r>
            <a:r>
              <a:rPr lang="sk-SK" sz="1600" b="1" dirty="0" smtClean="0"/>
              <a:t> of </a:t>
            </a:r>
            <a:r>
              <a:rPr lang="sk-SK" sz="1600" b="1" dirty="0" err="1" smtClean="0"/>
              <a:t>hazardous</a:t>
            </a:r>
            <a:r>
              <a:rPr lang="sk-SK" sz="1600" b="1" dirty="0" smtClean="0"/>
              <a:t> </a:t>
            </a:r>
            <a:r>
              <a:rPr lang="sk-SK" sz="1600" b="1" dirty="0" err="1" smtClean="0"/>
              <a:t>waste</a:t>
            </a:r>
            <a:r>
              <a:rPr lang="sk-SK" sz="1600" b="1" dirty="0" smtClean="0"/>
              <a:t>). </a:t>
            </a:r>
          </a:p>
          <a:p>
            <a:pPr marL="285750" indent="-285750">
              <a:buFont typeface="Arial" panose="020B0604020202020204" pitchFamily="34" charset="0"/>
              <a:buChar char="•"/>
            </a:pPr>
            <a:r>
              <a:rPr lang="en-US" sz="1600" dirty="0"/>
              <a:t>Approximately 67 percent of waste ends up in landfills, with 11 percent incinerated. </a:t>
            </a:r>
            <a:r>
              <a:rPr lang="en-US" sz="1600" b="1" dirty="0"/>
              <a:t>Recycling and composting together account for only 5 percent of waste in Slovakia</a:t>
            </a:r>
            <a:r>
              <a:rPr lang="en-US" sz="1600" dirty="0" smtClean="0"/>
              <a:t>.</a:t>
            </a:r>
            <a:r>
              <a:rPr lang="sk-SK" sz="1600" dirty="0" smtClean="0"/>
              <a:t> //Slovak </a:t>
            </a:r>
            <a:r>
              <a:rPr lang="sk-SK" sz="1600" dirty="0" err="1" smtClean="0"/>
              <a:t>Spectator</a:t>
            </a:r>
            <a:r>
              <a:rPr lang="sk-SK" sz="1600" dirty="0" smtClean="0"/>
              <a:t>, 2016.</a:t>
            </a:r>
          </a:p>
          <a:p>
            <a:pPr marL="285750" indent="-285750">
              <a:buFont typeface="Arial" panose="020B0604020202020204" pitchFamily="34" charset="0"/>
              <a:buChar char="•"/>
            </a:pPr>
            <a:r>
              <a:rPr lang="sk-SK" sz="1600" b="1" dirty="0" err="1"/>
              <a:t>Recycling</a:t>
            </a:r>
            <a:r>
              <a:rPr lang="sk-SK" sz="1600" b="1" dirty="0"/>
              <a:t> rate of </a:t>
            </a:r>
            <a:r>
              <a:rPr lang="sk-SK" sz="1600" b="1" dirty="0" err="1"/>
              <a:t>municipal</a:t>
            </a:r>
            <a:r>
              <a:rPr lang="sk-SK" sz="1600" b="1" dirty="0"/>
              <a:t> </a:t>
            </a:r>
            <a:r>
              <a:rPr lang="sk-SK" sz="1600" b="1" dirty="0" err="1"/>
              <a:t>waste</a:t>
            </a:r>
            <a:r>
              <a:rPr lang="sk-SK" sz="1600" b="1" dirty="0"/>
              <a:t> in </a:t>
            </a:r>
            <a:r>
              <a:rPr lang="sk-SK" sz="1600" b="1" dirty="0" smtClean="0"/>
              <a:t>Slovakia </a:t>
            </a:r>
            <a:r>
              <a:rPr lang="sk-SK" sz="1600" b="1" dirty="0" err="1"/>
              <a:t>was</a:t>
            </a:r>
            <a:r>
              <a:rPr lang="sk-SK" sz="1600" b="1" dirty="0"/>
              <a:t> </a:t>
            </a:r>
            <a:r>
              <a:rPr lang="sk-SK" sz="1600" b="1" dirty="0" smtClean="0"/>
              <a:t>14,9 % </a:t>
            </a:r>
            <a:r>
              <a:rPr lang="sk-SK" sz="1600" b="1" dirty="0"/>
              <a:t>in 2015</a:t>
            </a:r>
            <a:r>
              <a:rPr lang="sk-SK" sz="1600" b="1" dirty="0" smtClean="0"/>
              <a:t>.</a:t>
            </a:r>
          </a:p>
          <a:p>
            <a:pPr marL="285750" indent="-285750">
              <a:buFont typeface="Arial" panose="020B0604020202020204" pitchFamily="34" charset="0"/>
              <a:buChar char="•"/>
            </a:pPr>
            <a:r>
              <a:rPr lang="sk-SK" sz="1600" dirty="0"/>
              <a:t>In 2014, </a:t>
            </a:r>
            <a:r>
              <a:rPr lang="sk-SK" sz="1600" dirty="0" err="1"/>
              <a:t>packaging</a:t>
            </a:r>
            <a:r>
              <a:rPr lang="sk-SK" sz="1600" dirty="0"/>
              <a:t> </a:t>
            </a:r>
            <a:r>
              <a:rPr lang="sk-SK" sz="1600" dirty="0" err="1"/>
              <a:t>waste</a:t>
            </a:r>
            <a:r>
              <a:rPr lang="sk-SK" sz="1600" dirty="0"/>
              <a:t> by </a:t>
            </a:r>
            <a:r>
              <a:rPr lang="sk-SK" sz="1600" dirty="0" err="1"/>
              <a:t>waste</a:t>
            </a:r>
            <a:r>
              <a:rPr lang="sk-SK" sz="1600" dirty="0"/>
              <a:t> </a:t>
            </a:r>
            <a:r>
              <a:rPr lang="sk-SK" sz="1600" dirty="0" err="1"/>
              <a:t>operations</a:t>
            </a:r>
            <a:r>
              <a:rPr lang="sk-SK" sz="1600" dirty="0"/>
              <a:t> and </a:t>
            </a:r>
            <a:r>
              <a:rPr lang="sk-SK" sz="1600" dirty="0" err="1"/>
              <a:t>waste</a:t>
            </a:r>
            <a:r>
              <a:rPr lang="sk-SK" sz="1600" dirty="0"/>
              <a:t> </a:t>
            </a:r>
            <a:r>
              <a:rPr lang="sk-SK" sz="1600" dirty="0" err="1" smtClean="0"/>
              <a:t>flow</a:t>
            </a:r>
            <a:r>
              <a:rPr lang="sk-SK" sz="1600" dirty="0" smtClean="0"/>
              <a:t> </a:t>
            </a:r>
            <a:r>
              <a:rPr lang="sk-SK" sz="1600" dirty="0" err="1" smtClean="0"/>
              <a:t>amounted</a:t>
            </a:r>
            <a:r>
              <a:rPr lang="sk-SK" sz="1600" dirty="0" smtClean="0"/>
              <a:t> to 463 613 </a:t>
            </a:r>
            <a:r>
              <a:rPr lang="sk-SK" sz="1600" dirty="0" err="1" smtClean="0"/>
              <a:t>tons</a:t>
            </a:r>
            <a:r>
              <a:rPr lang="sk-SK" sz="1600" dirty="0" smtClean="0"/>
              <a:t> </a:t>
            </a:r>
            <a:r>
              <a:rPr lang="sk-SK" sz="1600" dirty="0"/>
              <a:t>– 65 % </a:t>
            </a:r>
            <a:r>
              <a:rPr lang="sk-SK" sz="1600" dirty="0" err="1"/>
              <a:t>was</a:t>
            </a:r>
            <a:r>
              <a:rPr lang="sk-SK" sz="1600" dirty="0"/>
              <a:t> </a:t>
            </a:r>
            <a:r>
              <a:rPr lang="sk-SK" sz="1600" dirty="0" err="1"/>
              <a:t>recycled</a:t>
            </a:r>
            <a:r>
              <a:rPr lang="sk-SK" sz="1600" dirty="0"/>
              <a:t>. </a:t>
            </a:r>
          </a:p>
          <a:p>
            <a:pPr marL="285750" indent="-285750">
              <a:buFont typeface="Arial" panose="020B0604020202020204" pitchFamily="34" charset="0"/>
              <a:buChar char="•"/>
            </a:pPr>
            <a:endParaRPr lang="sk-SK"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26781509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EU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smtClean="0">
                <a:solidFill>
                  <a:srgbClr val="1289C4"/>
                </a:solidFill>
                <a:latin typeface="Helvetica Neue"/>
              </a:rPr>
              <a:t>New Waste </a:t>
            </a:r>
            <a:r>
              <a:rPr lang="sk-SK" sz="2800" b="1" dirty="0" err="1" smtClean="0">
                <a:solidFill>
                  <a:srgbClr val="1289C4"/>
                </a:solidFill>
                <a:latin typeface="Helvetica Neue"/>
              </a:rPr>
              <a:t>Policy</a:t>
            </a:r>
            <a:r>
              <a:rPr lang="sk-SK" sz="2800" b="1" dirty="0" smtClean="0">
                <a:solidFill>
                  <a:srgbClr val="1289C4"/>
                </a:solidFill>
                <a:latin typeface="Helvetica Neue"/>
              </a:rPr>
              <a:t> &amp; </a:t>
            </a:r>
            <a:r>
              <a:rPr lang="sk-SK" sz="2800" b="1" dirty="0" err="1" smtClean="0">
                <a:solidFill>
                  <a:srgbClr val="1289C4"/>
                </a:solidFill>
                <a:latin typeface="Helvetica Neue"/>
              </a:rPr>
              <a:t>Legislation</a:t>
            </a:r>
            <a:r>
              <a:rPr lang="sk-SK" sz="2800" b="1" dirty="0" smtClean="0">
                <a:solidFill>
                  <a:srgbClr val="1289C4"/>
                </a:solidFill>
                <a:latin typeface="Helvetica Neue"/>
              </a:rPr>
              <a:t> of EU</a:t>
            </a:r>
            <a:endParaRPr lang="sk-SK" b="1" dirty="0" smtClean="0">
              <a:latin typeface="Helvetica Neue"/>
            </a:endParaRPr>
          </a:p>
          <a:p>
            <a:endParaRPr lang="sk-SK" dirty="0"/>
          </a:p>
        </p:txBody>
      </p:sp>
      <p:sp>
        <p:nvSpPr>
          <p:cNvPr id="14" name="BlokTextu 13"/>
          <p:cNvSpPr txBox="1"/>
          <p:nvPr/>
        </p:nvSpPr>
        <p:spPr>
          <a:xfrm>
            <a:off x="251520" y="1910986"/>
            <a:ext cx="8424936" cy="4462760"/>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The European Commission adopted an ambitious </a:t>
            </a:r>
            <a:r>
              <a:rPr lang="en-US" sz="1600" b="1" dirty="0"/>
              <a:t>Circular Economy Package, which includes revised legislative proposals on waste</a:t>
            </a:r>
            <a:r>
              <a:rPr lang="en-US" sz="1600" dirty="0"/>
              <a:t> to stimulate Europe's transition towards a circular </a:t>
            </a:r>
            <a:r>
              <a:rPr lang="en-US" sz="1600" dirty="0" smtClean="0"/>
              <a:t>economy</a:t>
            </a:r>
            <a:r>
              <a:rPr lang="sk-SK" sz="1600" dirty="0" smtClean="0"/>
              <a:t>.</a:t>
            </a:r>
          </a:p>
          <a:p>
            <a:pPr marL="342900" lvl="0" indent="-342900">
              <a:buFont typeface="Arial" panose="020B0604020202020204" pitchFamily="34" charset="0"/>
              <a:buChar char="•"/>
            </a:pPr>
            <a:endParaRPr lang="sk-SK" sz="2000" dirty="0"/>
          </a:p>
          <a:p>
            <a:r>
              <a:rPr lang="en-US" sz="2000" b="1" dirty="0">
                <a:solidFill>
                  <a:srgbClr val="1289C4"/>
                </a:solidFill>
              </a:rPr>
              <a:t>Key elements of the revised waste proposal include:</a:t>
            </a:r>
          </a:p>
          <a:p>
            <a:pPr marL="285750" indent="-285750">
              <a:buFont typeface="Arial" panose="020B0604020202020204" pitchFamily="34" charset="0"/>
              <a:buChar char="•"/>
            </a:pPr>
            <a:r>
              <a:rPr lang="en-US" sz="1600" dirty="0"/>
              <a:t>A common EU </a:t>
            </a:r>
            <a:r>
              <a:rPr lang="en-US" sz="1600" b="1" dirty="0"/>
              <a:t>target for recycling 65% of municipal waste</a:t>
            </a:r>
            <a:r>
              <a:rPr lang="en-US" sz="1600" dirty="0"/>
              <a:t> by 2030;</a:t>
            </a:r>
          </a:p>
          <a:p>
            <a:pPr marL="285750" indent="-285750">
              <a:buFont typeface="Arial" panose="020B0604020202020204" pitchFamily="34" charset="0"/>
              <a:buChar char="•"/>
            </a:pPr>
            <a:r>
              <a:rPr lang="en-US" sz="1600" dirty="0"/>
              <a:t>A common EU </a:t>
            </a:r>
            <a:r>
              <a:rPr lang="en-US" sz="1600" b="1" dirty="0"/>
              <a:t>target for recycling 75% of packaging waste</a:t>
            </a:r>
            <a:r>
              <a:rPr lang="en-US" sz="1600" dirty="0"/>
              <a:t> by 2030;</a:t>
            </a:r>
          </a:p>
          <a:p>
            <a:pPr marL="285750" indent="-285750">
              <a:buFont typeface="Arial" panose="020B0604020202020204" pitchFamily="34" charset="0"/>
              <a:buChar char="•"/>
            </a:pPr>
            <a:r>
              <a:rPr lang="en-US" sz="1600" dirty="0"/>
              <a:t>A binding landfill target to </a:t>
            </a:r>
            <a:r>
              <a:rPr lang="en-US" sz="1600" b="1" dirty="0"/>
              <a:t>reduce landfill to maximum of 10%</a:t>
            </a:r>
            <a:r>
              <a:rPr lang="en-US" sz="1600" dirty="0"/>
              <a:t> </a:t>
            </a:r>
            <a:r>
              <a:rPr lang="en-US" sz="1600" b="1" dirty="0"/>
              <a:t>of municipal waste</a:t>
            </a:r>
            <a:r>
              <a:rPr lang="en-US" sz="1600" dirty="0"/>
              <a:t> by 2030;</a:t>
            </a:r>
          </a:p>
          <a:p>
            <a:pPr marL="285750" indent="-285750">
              <a:buFont typeface="Arial" panose="020B0604020202020204" pitchFamily="34" charset="0"/>
              <a:buChar char="•"/>
            </a:pPr>
            <a:r>
              <a:rPr lang="en-US" sz="1600" dirty="0"/>
              <a:t>A ban on landfilling of separately collected waste;</a:t>
            </a:r>
          </a:p>
          <a:p>
            <a:pPr marL="285750" indent="-285750">
              <a:buFont typeface="Arial" panose="020B0604020202020204" pitchFamily="34" charset="0"/>
              <a:buChar char="•"/>
            </a:pPr>
            <a:r>
              <a:rPr lang="en-US" sz="1600" dirty="0"/>
              <a:t>Promotion of economic instruments to discourage landfilling ;</a:t>
            </a:r>
          </a:p>
          <a:p>
            <a:pPr marL="285750" indent="-285750">
              <a:buFont typeface="Arial" panose="020B0604020202020204" pitchFamily="34" charset="0"/>
              <a:buChar char="•"/>
            </a:pPr>
            <a:r>
              <a:rPr lang="en-US" sz="1600" dirty="0" smtClean="0"/>
              <a:t>Concrete </a:t>
            </a:r>
            <a:r>
              <a:rPr lang="en-US" sz="1600" dirty="0"/>
              <a:t>measures to </a:t>
            </a:r>
            <a:r>
              <a:rPr lang="en-US" sz="1600" b="1" dirty="0"/>
              <a:t>promote re-use and stimulate industrial symbiosis</a:t>
            </a:r>
            <a:r>
              <a:rPr lang="en-US" sz="1600" dirty="0"/>
              <a:t> –turning one industry's by-product into another industry's raw material;</a:t>
            </a:r>
          </a:p>
          <a:p>
            <a:pPr marL="285750" indent="-285750">
              <a:buFont typeface="Arial" panose="020B0604020202020204" pitchFamily="34" charset="0"/>
              <a:buChar char="•"/>
            </a:pPr>
            <a:r>
              <a:rPr lang="en-US" sz="1600" dirty="0"/>
              <a:t>Economic incentives for producers to put </a:t>
            </a:r>
            <a:r>
              <a:rPr lang="en-US" sz="1600" b="1" dirty="0"/>
              <a:t>greener products on the market</a:t>
            </a:r>
            <a:r>
              <a:rPr lang="en-US" sz="1600" dirty="0"/>
              <a:t> and support recovery and recycling schemes (</a:t>
            </a:r>
            <a:r>
              <a:rPr lang="en-US" sz="1600" dirty="0" err="1"/>
              <a:t>eg</a:t>
            </a:r>
            <a:r>
              <a:rPr lang="en-US" sz="1600" dirty="0"/>
              <a:t> for packaging, batteries, electric and electronic equipment, vehicles).</a:t>
            </a:r>
          </a:p>
          <a:p>
            <a:pPr marL="342900" lvl="0" indent="-342900">
              <a:buFont typeface="Arial" panose="020B0604020202020204" pitchFamily="34" charset="0"/>
              <a:buChar char="•"/>
            </a:pPr>
            <a:endParaRPr lang="sk-SK" sz="2000" dirty="0"/>
          </a:p>
        </p:txBody>
      </p:sp>
      <p:sp>
        <p:nvSpPr>
          <p:cNvPr id="20" name="BlokTextu 19"/>
          <p:cNvSpPr txBox="1"/>
          <p:nvPr/>
        </p:nvSpPr>
        <p:spPr>
          <a:xfrm>
            <a:off x="326514" y="6427607"/>
            <a:ext cx="7341829" cy="261610"/>
          </a:xfrm>
          <a:prstGeom prst="rect">
            <a:avLst/>
          </a:prstGeom>
          <a:noFill/>
        </p:spPr>
        <p:txBody>
          <a:bodyPr wrap="square" rtlCol="0">
            <a:spAutoFit/>
          </a:bodyPr>
          <a:lstStyle/>
          <a:p>
            <a:r>
              <a:rPr lang="sk-SK" sz="1100" i="1" dirty="0" err="1" smtClean="0">
                <a:latin typeface="Helvetica Neue"/>
              </a:rPr>
              <a:t>Source</a:t>
            </a:r>
            <a:r>
              <a:rPr lang="sk-SK" sz="1100" i="1" dirty="0" smtClean="0">
                <a:latin typeface="Helvetica Neue"/>
              </a:rPr>
              <a:t>: </a:t>
            </a:r>
            <a:r>
              <a:rPr lang="sk-SK" sz="1100" i="1" dirty="0" err="1" smtClean="0">
                <a:latin typeface="Helvetica Neue"/>
              </a:rPr>
              <a:t>European</a:t>
            </a:r>
            <a:r>
              <a:rPr lang="sk-SK" sz="1100" i="1" dirty="0" smtClean="0">
                <a:latin typeface="Helvetica Neue"/>
              </a:rPr>
              <a:t> </a:t>
            </a:r>
            <a:r>
              <a:rPr lang="sk-SK" sz="1100" i="1" dirty="0" err="1" smtClean="0">
                <a:latin typeface="Helvetica Neue"/>
              </a:rPr>
              <a:t>Commission</a:t>
            </a:r>
            <a:r>
              <a:rPr lang="sk-SK" sz="1100" i="1" dirty="0">
                <a:latin typeface="Helvetica Neue"/>
              </a:rPr>
              <a:t>. </a:t>
            </a:r>
            <a:r>
              <a:rPr lang="sk-SK" sz="1100" i="1" dirty="0">
                <a:latin typeface="Helvetica Neue"/>
                <a:hlinkClick r:id="rId4"/>
              </a:rPr>
              <a:t>http://</a:t>
            </a:r>
            <a:r>
              <a:rPr lang="sk-SK" sz="1100" i="1" dirty="0" smtClean="0">
                <a:latin typeface="Helvetica Neue"/>
                <a:hlinkClick r:id="rId4"/>
              </a:rPr>
              <a:t>ec.europa.eu/environment/waste/target_review.htm</a:t>
            </a:r>
            <a:r>
              <a:rPr lang="sk-SK" sz="1100" i="1" dirty="0" smtClean="0">
                <a:latin typeface="Helvetica Neue"/>
              </a:rPr>
              <a:t> </a:t>
            </a:r>
            <a:endParaRPr lang="sk-SK" sz="1100" i="1" dirty="0">
              <a:latin typeface="Helvetica Neue"/>
            </a:endParaRPr>
          </a:p>
        </p:txBody>
      </p:sp>
    </p:spTree>
    <p:extLst>
      <p:ext uri="{BB962C8B-B14F-4D97-AF65-F5344CB8AC3E}">
        <p14:creationId xmlns:p14="http://schemas.microsoft.com/office/powerpoint/2010/main" val="29290044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smtClean="0">
                <a:solidFill>
                  <a:srgbClr val="1289C4"/>
                </a:solidFill>
                <a:latin typeface="Helvetica Neue"/>
              </a:rPr>
              <a:t>Slovak </a:t>
            </a:r>
            <a:r>
              <a:rPr lang="sk-SK" sz="2800" b="1" dirty="0" err="1" smtClean="0">
                <a:solidFill>
                  <a:srgbClr val="1289C4"/>
                </a:solidFill>
                <a:latin typeface="Helvetica Neue"/>
              </a:rPr>
              <a:t>legislation</a:t>
            </a:r>
            <a:endParaRPr lang="sk-SK" b="1" dirty="0" smtClean="0">
              <a:latin typeface="Helvetica Neue"/>
            </a:endParaRPr>
          </a:p>
          <a:p>
            <a:endParaRPr lang="sk-SK" dirty="0"/>
          </a:p>
        </p:txBody>
      </p:sp>
      <p:sp>
        <p:nvSpPr>
          <p:cNvPr id="14" name="BlokTextu 13"/>
          <p:cNvSpPr txBox="1"/>
          <p:nvPr/>
        </p:nvSpPr>
        <p:spPr>
          <a:xfrm>
            <a:off x="251520" y="1910986"/>
            <a:ext cx="8424936" cy="4555093"/>
          </a:xfrm>
          <a:prstGeom prst="rect">
            <a:avLst/>
          </a:prstGeom>
          <a:noFill/>
        </p:spPr>
        <p:txBody>
          <a:bodyPr wrap="square" rtlCol="0">
            <a:spAutoFit/>
          </a:bodyPr>
          <a:lstStyle/>
          <a:p>
            <a:pPr lvl="0"/>
            <a:r>
              <a:rPr lang="sk-SK" sz="2000" b="1" dirty="0" smtClean="0"/>
              <a:t>NEW</a:t>
            </a:r>
          </a:p>
          <a:p>
            <a:pPr marL="342900" lvl="0" indent="-342900">
              <a:buFont typeface="Arial" panose="020B0604020202020204" pitchFamily="34" charset="0"/>
              <a:buChar char="•"/>
            </a:pPr>
            <a:r>
              <a:rPr lang="en-US" sz="1600" b="1" dirty="0">
                <a:solidFill>
                  <a:srgbClr val="1289C4"/>
                </a:solidFill>
              </a:rPr>
              <a:t>Act No. 79/2015 Coll. on waste and amendments to certain </a:t>
            </a:r>
            <a:r>
              <a:rPr lang="en-US" sz="1600" b="1" dirty="0" smtClean="0">
                <a:solidFill>
                  <a:srgbClr val="1289C4"/>
                </a:solidFill>
              </a:rPr>
              <a:t>acts</a:t>
            </a:r>
            <a:r>
              <a:rPr lang="sk-SK" sz="1600" b="1" dirty="0" smtClean="0">
                <a:solidFill>
                  <a:srgbClr val="1289C4"/>
                </a:solidFill>
              </a:rPr>
              <a:t> (!!!)</a:t>
            </a:r>
          </a:p>
          <a:p>
            <a:pPr marL="342900" lvl="0" indent="-342900">
              <a:buFont typeface="Arial" panose="020B0604020202020204" pitchFamily="34" charset="0"/>
              <a:buChar char="•"/>
            </a:pPr>
            <a:endParaRPr lang="sk-SK" sz="2000" dirty="0"/>
          </a:p>
          <a:p>
            <a:r>
              <a:rPr lang="en-US" b="1" dirty="0"/>
              <a:t>Selected regulations governing the field of waste in Slovakia</a:t>
            </a:r>
          </a:p>
          <a:p>
            <a:pPr marL="342900" lvl="0" indent="-342900">
              <a:buFont typeface="Arial" panose="020B0604020202020204" pitchFamily="34" charset="0"/>
              <a:buChar char="•"/>
            </a:pPr>
            <a:r>
              <a:rPr lang="en-US" sz="1400" dirty="0"/>
              <a:t>Complete wording of Act No. 223/2001 Col. on Waste and Amendment and Supplement to Some </a:t>
            </a:r>
            <a:r>
              <a:rPr lang="en-US" sz="1400" dirty="0" smtClean="0"/>
              <a:t>Act</a:t>
            </a:r>
            <a:endParaRPr lang="sk-SK" sz="1400" dirty="0" smtClean="0"/>
          </a:p>
          <a:p>
            <a:pPr marL="342900" lvl="0" indent="-342900">
              <a:buFont typeface="Arial" panose="020B0604020202020204" pitchFamily="34" charset="0"/>
              <a:buChar char="•"/>
            </a:pPr>
            <a:r>
              <a:rPr lang="en-US" sz="1400" dirty="0" smtClean="0"/>
              <a:t>Amendment </a:t>
            </a:r>
            <a:r>
              <a:rPr lang="en-US" sz="1400" dirty="0"/>
              <a:t>Act No. 343/2012 Coll. amending Act No. 223/2001 Coll. on Waste (complete current wording</a:t>
            </a:r>
            <a:r>
              <a:rPr lang="en-US" sz="1400" dirty="0" smtClean="0"/>
              <a:t>)</a:t>
            </a:r>
            <a:endParaRPr lang="sk-SK" sz="1400" dirty="0" smtClean="0"/>
          </a:p>
          <a:p>
            <a:pPr marL="342900" lvl="0" indent="-342900">
              <a:buFont typeface="Arial" panose="020B0604020202020204" pitchFamily="34" charset="0"/>
              <a:buChar char="•"/>
            </a:pPr>
            <a:r>
              <a:rPr lang="en-US" sz="1400" dirty="0" smtClean="0"/>
              <a:t>Decree </a:t>
            </a:r>
            <a:r>
              <a:rPr lang="en-US" sz="1400" dirty="0"/>
              <a:t>of the Slovak Ministry of Environment No. 310/2013 Coll. on Implementing Certain Provisions of the Act on Waste </a:t>
            </a:r>
            <a:endParaRPr lang="sk-SK" sz="1400" dirty="0" smtClean="0"/>
          </a:p>
          <a:p>
            <a:pPr marL="342900" lvl="0" indent="-342900">
              <a:buFont typeface="Arial" panose="020B0604020202020204" pitchFamily="34" charset="0"/>
              <a:buChar char="•"/>
            </a:pPr>
            <a:r>
              <a:rPr lang="en-US" sz="1400" dirty="0" smtClean="0"/>
              <a:t>Decree </a:t>
            </a:r>
            <a:r>
              <a:rPr lang="en-US" sz="1400" dirty="0"/>
              <a:t>of the Slovak Ministry of Environment No. 284/2001 Coll. witch </a:t>
            </a:r>
            <a:r>
              <a:rPr lang="en-US" sz="1400" dirty="0" err="1"/>
              <a:t>estabilised</a:t>
            </a:r>
            <a:r>
              <a:rPr lang="en-US" sz="1400" dirty="0"/>
              <a:t> </a:t>
            </a:r>
            <a:r>
              <a:rPr lang="en-US" sz="1400" dirty="0" err="1"/>
              <a:t>Calatogue</a:t>
            </a:r>
            <a:r>
              <a:rPr lang="en-US" sz="1400" dirty="0"/>
              <a:t> of </a:t>
            </a:r>
            <a:r>
              <a:rPr lang="en-US" sz="1400" dirty="0" smtClean="0"/>
              <a:t>waste</a:t>
            </a:r>
            <a:endParaRPr lang="sk-SK" sz="1400" dirty="0" smtClean="0"/>
          </a:p>
          <a:p>
            <a:pPr marL="342900" lvl="0" indent="-342900">
              <a:buFont typeface="Arial" panose="020B0604020202020204" pitchFamily="34" charset="0"/>
              <a:buChar char="•"/>
            </a:pPr>
            <a:r>
              <a:rPr lang="sk-SK" sz="1400" dirty="0" smtClean="0"/>
              <a:t>...</a:t>
            </a:r>
          </a:p>
          <a:p>
            <a:pPr marL="342900" lvl="0" indent="-342900">
              <a:buFont typeface="Arial" panose="020B0604020202020204" pitchFamily="34" charset="0"/>
              <a:buChar char="•"/>
            </a:pPr>
            <a:endParaRPr lang="sk-SK" sz="1600" dirty="0"/>
          </a:p>
          <a:p>
            <a:r>
              <a:rPr lang="en-US" sz="1600" b="1" dirty="0"/>
              <a:t>Regulations governing the field of packaging and packaging waste in the European Union</a:t>
            </a:r>
          </a:p>
          <a:p>
            <a:pPr marL="285750" indent="-285750">
              <a:buFont typeface="Arial" panose="020B0604020202020204" pitchFamily="34" charset="0"/>
              <a:buChar char="•"/>
            </a:pPr>
            <a:r>
              <a:rPr lang="en-US" sz="1400" dirty="0"/>
              <a:t>European Parliament and Council Directive 94/62/EC on packaging and packaging waste; consolidated version, including all amendments and supplements</a:t>
            </a:r>
          </a:p>
          <a:p>
            <a:pPr marL="285750" indent="-285750">
              <a:buFont typeface="Arial" panose="020B0604020202020204" pitchFamily="34" charset="0"/>
              <a:buChar char="•"/>
            </a:pPr>
            <a:r>
              <a:rPr lang="en-US" sz="1400" dirty="0"/>
              <a:t>European Parliament and Council Directive 2008/98/EC on Waste and repealing </a:t>
            </a:r>
            <a:r>
              <a:rPr lang="en-US" sz="1400" dirty="0" err="1" smtClean="0"/>
              <a:t>cer</a:t>
            </a:r>
            <a:r>
              <a:rPr lang="sk-SK" sz="1400" dirty="0" err="1" smtClean="0"/>
              <a:t>tain</a:t>
            </a:r>
            <a:r>
              <a:rPr lang="sk-SK" sz="1400" dirty="0" smtClean="0"/>
              <a:t> </a:t>
            </a:r>
            <a:r>
              <a:rPr lang="en-US" sz="1400" dirty="0" smtClean="0"/>
              <a:t>Directives</a:t>
            </a:r>
            <a:endParaRPr lang="en-US" sz="1400" dirty="0"/>
          </a:p>
          <a:p>
            <a:pPr lvl="0"/>
            <a:endParaRPr lang="sk-SK" sz="1600" dirty="0"/>
          </a:p>
        </p:txBody>
      </p:sp>
      <p:sp>
        <p:nvSpPr>
          <p:cNvPr id="20" name="BlokTextu 19"/>
          <p:cNvSpPr txBox="1"/>
          <p:nvPr/>
        </p:nvSpPr>
        <p:spPr>
          <a:xfrm>
            <a:off x="326514" y="6453321"/>
            <a:ext cx="7341829"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NATUR-PACK. </a:t>
            </a:r>
            <a:r>
              <a:rPr lang="sk-SK" sz="1100" i="1" dirty="0">
                <a:latin typeface="Helvetica Neue"/>
                <a:hlinkClick r:id="rId4"/>
              </a:rPr>
              <a:t>http://www.naturpack.sk/en/legislation</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Tree>
    <p:extLst>
      <p:ext uri="{BB962C8B-B14F-4D97-AF65-F5344CB8AC3E}">
        <p14:creationId xmlns:p14="http://schemas.microsoft.com/office/powerpoint/2010/main" val="32588964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365729"/>
            <a:ext cx="8892482" cy="461665"/>
          </a:xfrm>
          <a:prstGeom prst="rect">
            <a:avLst/>
          </a:prstGeom>
          <a:noFill/>
        </p:spPr>
        <p:txBody>
          <a:bodyPr wrap="square" rtlCol="0">
            <a:spAutoFit/>
          </a:bodyPr>
          <a:lstStyle/>
          <a:p>
            <a:pPr lvl="0"/>
            <a:r>
              <a:rPr lang="en-US" sz="2400" dirty="0">
                <a:solidFill>
                  <a:srgbClr val="1289C4"/>
                </a:solidFill>
              </a:rPr>
              <a:t>Act No. 79/2015 Coll. on waste and amendments to certain acts</a:t>
            </a:r>
            <a:endParaRPr lang="sk-SK" sz="1600" dirty="0"/>
          </a:p>
        </p:txBody>
      </p:sp>
      <p:sp>
        <p:nvSpPr>
          <p:cNvPr id="14" name="BlokTextu 13"/>
          <p:cNvSpPr txBox="1"/>
          <p:nvPr/>
        </p:nvSpPr>
        <p:spPr>
          <a:xfrm>
            <a:off x="251520" y="1910986"/>
            <a:ext cx="8424936" cy="4770537"/>
          </a:xfrm>
          <a:prstGeom prst="rect">
            <a:avLst/>
          </a:prstGeom>
          <a:noFill/>
        </p:spPr>
        <p:txBody>
          <a:bodyPr wrap="square" rtlCol="0">
            <a:spAutoFit/>
          </a:bodyPr>
          <a:lstStyle/>
          <a:p>
            <a:r>
              <a:rPr lang="en-US" sz="1600" b="1" dirty="0"/>
              <a:t>New Slovak waste management </a:t>
            </a:r>
            <a:r>
              <a:rPr lang="en-US" sz="1600" b="1" dirty="0" smtClean="0"/>
              <a:t>legislation</a:t>
            </a:r>
            <a:endParaRPr lang="sk-SK" sz="1600" b="1" dirty="0" smtClean="0"/>
          </a:p>
          <a:p>
            <a:endParaRPr lang="en-US" sz="1600" b="1" dirty="0"/>
          </a:p>
          <a:p>
            <a:r>
              <a:rPr lang="en-US" sz="1600" dirty="0"/>
              <a:t>After a lengthy legislative process, a new Slovak waste act (“</a:t>
            </a:r>
            <a:r>
              <a:rPr lang="en-US" sz="1600" b="1" dirty="0"/>
              <a:t>Act</a:t>
            </a:r>
            <a:r>
              <a:rPr lang="en-US" sz="1600" dirty="0"/>
              <a:t>“) has been approved. The Act, which came into effect on 1 January 2016, completely replaced the previous waste management and packaging legislative regime.</a:t>
            </a:r>
          </a:p>
          <a:p>
            <a:r>
              <a:rPr lang="en-US" sz="1600" dirty="0"/>
              <a:t>The new legislation affects all levels of waste management, and thus changes brought by the Act should be considered from the viewpoint of players in the waste management sector, such as producers of certain goods, municipalities, and entrepreneurs active in the waste management industry</a:t>
            </a:r>
            <a:r>
              <a:rPr lang="en-US" sz="1600" dirty="0" smtClean="0"/>
              <a:t>.</a:t>
            </a:r>
            <a:endParaRPr lang="sk-SK" sz="1600" dirty="0" smtClean="0"/>
          </a:p>
          <a:p>
            <a:endParaRPr lang="sk-SK" sz="1600" dirty="0"/>
          </a:p>
          <a:p>
            <a:r>
              <a:rPr lang="en-US" sz="1600" b="1" dirty="0"/>
              <a:t>New regulation on municipal waste</a:t>
            </a:r>
          </a:p>
          <a:p>
            <a:r>
              <a:rPr lang="en-US" sz="1600" dirty="0"/>
              <a:t>Currently, more than 70 % of waste collected in Slovakia ends in landfills. In order to change this portion in favor of recycling or other treatment of waste, the Act imposes obligations on the producers, entrepreneurs, and on municipalities regarding the separation and recycling of waste and with respect to treatment of illegal landfills. The Act also regulates in greater detail the relationship between producers (or their collective </a:t>
            </a:r>
            <a:r>
              <a:rPr lang="en-US" sz="1600" dirty="0" err="1"/>
              <a:t>organisation</a:t>
            </a:r>
            <a:r>
              <a:rPr lang="en-US" sz="1600" dirty="0"/>
              <a:t>) and municipalities.</a:t>
            </a:r>
          </a:p>
          <a:p>
            <a:endParaRPr lang="en-US" sz="1600" dirty="0"/>
          </a:p>
          <a:p>
            <a:pPr lvl="0"/>
            <a:endParaRPr lang="sk-SK" sz="1600" dirty="0"/>
          </a:p>
        </p:txBody>
      </p:sp>
      <p:sp>
        <p:nvSpPr>
          <p:cNvPr id="10" name="BlokTextu 9"/>
          <p:cNvSpPr txBox="1"/>
          <p:nvPr/>
        </p:nvSpPr>
        <p:spPr>
          <a:xfrm>
            <a:off x="326514" y="6453321"/>
            <a:ext cx="8565966"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err="1" smtClean="0">
                <a:latin typeface="Helvetica Neue"/>
              </a:rPr>
              <a:t>Hekelová</a:t>
            </a:r>
            <a:r>
              <a:rPr lang="sk-SK" sz="1100" i="1" dirty="0" smtClean="0">
                <a:latin typeface="Helvetica Neue"/>
              </a:rPr>
              <a:t>, S.; </a:t>
            </a:r>
            <a:r>
              <a:rPr lang="sk-SK" sz="1100" i="1" dirty="0" err="1" smtClean="0">
                <a:latin typeface="Helvetica Neue"/>
              </a:rPr>
              <a:t>Lučivjanský</a:t>
            </a:r>
            <a:r>
              <a:rPr lang="sk-SK" sz="1100" i="1" dirty="0">
                <a:latin typeface="Helvetica Neue"/>
              </a:rPr>
              <a:t>, M. http://roadmap2016.schoenherr.eu/no-time-to-waste-new-waste-legislation-in-slovakia/</a:t>
            </a:r>
          </a:p>
        </p:txBody>
      </p:sp>
    </p:spTree>
    <p:extLst>
      <p:ext uri="{BB962C8B-B14F-4D97-AF65-F5344CB8AC3E}">
        <p14:creationId xmlns:p14="http://schemas.microsoft.com/office/powerpoint/2010/main" val="34205499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10986"/>
            <a:ext cx="8633157" cy="4770537"/>
          </a:xfrm>
          <a:prstGeom prst="rect">
            <a:avLst/>
          </a:prstGeom>
          <a:noFill/>
        </p:spPr>
        <p:txBody>
          <a:bodyPr wrap="square" rtlCol="0">
            <a:spAutoFit/>
          </a:bodyPr>
          <a:lstStyle/>
          <a:p>
            <a:r>
              <a:rPr lang="en-US" sz="1600" b="1" dirty="0" smtClean="0"/>
              <a:t>Producer </a:t>
            </a:r>
            <a:r>
              <a:rPr lang="en-US" sz="1600" b="1" dirty="0"/>
              <a:t>responsibility</a:t>
            </a:r>
          </a:p>
          <a:p>
            <a:r>
              <a:rPr lang="en-US" sz="1600" dirty="0"/>
              <a:t>Under previous waste management legislation, extended producer responsibility was applicable to enumerated types of waste, with specific rules for each type. Under the Act, this responsibility will be imposed in similar ways upon producers (including importers) of electrical appliances, batteries and accumulators, packaging, cars, </a:t>
            </a:r>
            <a:r>
              <a:rPr lang="en-US" sz="1600" dirty="0" err="1"/>
              <a:t>tyres</a:t>
            </a:r>
            <a:r>
              <a:rPr lang="en-US" sz="1600" dirty="0"/>
              <a:t>, and other non-packaging products (such as paper, cardboard, or glass). The Act also creates obligations to distributors of some of these products as well</a:t>
            </a:r>
            <a:r>
              <a:rPr lang="en-US" sz="1600" dirty="0" smtClean="0"/>
              <a:t>.</a:t>
            </a:r>
            <a:endParaRPr lang="sk-SK" sz="1600" dirty="0" smtClean="0"/>
          </a:p>
          <a:p>
            <a:endParaRPr lang="sk-SK" sz="1600" dirty="0"/>
          </a:p>
          <a:p>
            <a:r>
              <a:rPr lang="en-US" sz="1600" dirty="0"/>
              <a:t>Obligations include various duties related mainly to the responsibility to treat waste resulting from a product placed on the Slovak market. Producers can fulfil these obligations:</a:t>
            </a:r>
          </a:p>
          <a:p>
            <a:r>
              <a:rPr lang="en-US" sz="1600" dirty="0"/>
              <a:t>(</a:t>
            </a:r>
            <a:r>
              <a:rPr lang="en-US" sz="1600" dirty="0" err="1"/>
              <a:t>i</a:t>
            </a:r>
            <a:r>
              <a:rPr lang="en-US" sz="1600" dirty="0"/>
              <a:t>) </a:t>
            </a:r>
            <a:r>
              <a:rPr lang="en-US" sz="1600" i="1" dirty="0"/>
              <a:t>individually</a:t>
            </a:r>
            <a:r>
              <a:rPr lang="en-US" sz="1600" dirty="0"/>
              <a:t> – in such cases producers would be obliged to create their own systems of handling of the relevant waste stream. In particular, they would be required to obtain </a:t>
            </a:r>
            <a:r>
              <a:rPr lang="en-US" sz="1600" dirty="0" err="1"/>
              <a:t>authorisation</a:t>
            </a:r>
            <a:r>
              <a:rPr lang="en-US" sz="1600" dirty="0"/>
              <a:t> for fulfilling their obligations directly from the Ministry of Environment; or</a:t>
            </a:r>
          </a:p>
          <a:p>
            <a:r>
              <a:rPr lang="en-US" sz="1600" dirty="0"/>
              <a:t>(ii) </a:t>
            </a:r>
            <a:r>
              <a:rPr lang="en-US" sz="1600" i="1" dirty="0"/>
              <a:t>collectively</a:t>
            </a:r>
            <a:r>
              <a:rPr lang="en-US" sz="1600" dirty="0"/>
              <a:t> – by fulfilling producer obligations collectively, through a producers’ </a:t>
            </a:r>
            <a:r>
              <a:rPr lang="en-US" sz="1600" dirty="0" err="1"/>
              <a:t>organisation</a:t>
            </a:r>
            <a:r>
              <a:rPr lang="en-US" sz="1600" dirty="0"/>
              <a:t>. The </a:t>
            </a:r>
            <a:r>
              <a:rPr lang="en-US" sz="1600" dirty="0" err="1"/>
              <a:t>organisation</a:t>
            </a:r>
            <a:r>
              <a:rPr lang="en-US" sz="1600" dirty="0"/>
              <a:t> would have to apply for </a:t>
            </a:r>
            <a:r>
              <a:rPr lang="en-US" sz="1600" dirty="0" err="1"/>
              <a:t>authorisation</a:t>
            </a:r>
            <a:r>
              <a:rPr lang="en-US" sz="1600" dirty="0"/>
              <a:t> from the Ministry of Environment.</a:t>
            </a:r>
          </a:p>
          <a:p>
            <a:endParaRPr lang="en-US" sz="1600" dirty="0"/>
          </a:p>
          <a:p>
            <a:endParaRPr lang="en-US" sz="1600" dirty="0"/>
          </a:p>
          <a:p>
            <a:pPr lvl="0"/>
            <a:endParaRPr lang="sk-SK" sz="1600" dirty="0"/>
          </a:p>
        </p:txBody>
      </p:sp>
      <p:sp>
        <p:nvSpPr>
          <p:cNvPr id="20" name="BlokTextu 19"/>
          <p:cNvSpPr txBox="1"/>
          <p:nvPr/>
        </p:nvSpPr>
        <p:spPr>
          <a:xfrm>
            <a:off x="326514" y="6453321"/>
            <a:ext cx="8565966"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err="1" smtClean="0">
                <a:latin typeface="Helvetica Neue"/>
              </a:rPr>
              <a:t>Hekelová</a:t>
            </a:r>
            <a:r>
              <a:rPr lang="sk-SK" sz="1100" i="1" dirty="0" smtClean="0">
                <a:latin typeface="Helvetica Neue"/>
              </a:rPr>
              <a:t>, S.; </a:t>
            </a:r>
            <a:r>
              <a:rPr lang="sk-SK" sz="1100" i="1" dirty="0" err="1" smtClean="0">
                <a:latin typeface="Helvetica Neue"/>
              </a:rPr>
              <a:t>Lučivjanský</a:t>
            </a:r>
            <a:r>
              <a:rPr lang="sk-SK" sz="1100" i="1" dirty="0">
                <a:latin typeface="Helvetica Neue"/>
              </a:rPr>
              <a:t>, M. http://roadmap2016.schoenherr.eu/no-time-to-waste-new-waste-legislation-in-slovakia/</a:t>
            </a:r>
          </a:p>
        </p:txBody>
      </p:sp>
      <p:sp>
        <p:nvSpPr>
          <p:cNvPr id="10" name="BlokTextu 9"/>
          <p:cNvSpPr txBox="1"/>
          <p:nvPr/>
        </p:nvSpPr>
        <p:spPr>
          <a:xfrm>
            <a:off x="251518" y="1365729"/>
            <a:ext cx="8892482" cy="461665"/>
          </a:xfrm>
          <a:prstGeom prst="rect">
            <a:avLst/>
          </a:prstGeom>
          <a:noFill/>
        </p:spPr>
        <p:txBody>
          <a:bodyPr wrap="square" rtlCol="0">
            <a:spAutoFit/>
          </a:bodyPr>
          <a:lstStyle/>
          <a:p>
            <a:pPr lvl="0"/>
            <a:r>
              <a:rPr lang="en-US" sz="2400" dirty="0">
                <a:solidFill>
                  <a:srgbClr val="1289C4"/>
                </a:solidFill>
              </a:rPr>
              <a:t>Act No. 79/2015 Coll. on waste and amendments to certain acts</a:t>
            </a:r>
            <a:endParaRPr lang="sk-SK" sz="1600" dirty="0"/>
          </a:p>
        </p:txBody>
      </p:sp>
    </p:spTree>
    <p:extLst>
      <p:ext uri="{BB962C8B-B14F-4D97-AF65-F5344CB8AC3E}">
        <p14:creationId xmlns:p14="http://schemas.microsoft.com/office/powerpoint/2010/main" val="31322346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CIRCULAR ECONOMY</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10986"/>
            <a:ext cx="8633157" cy="830997"/>
          </a:xfrm>
          <a:prstGeom prst="rect">
            <a:avLst/>
          </a:prstGeom>
          <a:noFill/>
        </p:spPr>
        <p:txBody>
          <a:bodyPr wrap="square" rtlCol="0">
            <a:spAutoFit/>
          </a:bodyPr>
          <a:lstStyle/>
          <a:p>
            <a:endParaRPr lang="en-US" sz="1600" dirty="0"/>
          </a:p>
          <a:p>
            <a:endParaRPr lang="en-US" sz="1600" dirty="0"/>
          </a:p>
          <a:p>
            <a:pPr lvl="0"/>
            <a:endParaRPr lang="sk-SK" sz="1600" dirty="0"/>
          </a:p>
        </p:txBody>
      </p:sp>
      <p:pic>
        <p:nvPicPr>
          <p:cNvPr id="7170" name="Picture 2" descr="C:\Users\tatiana.caplova\Desktop\circular_econom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160" y="1530330"/>
            <a:ext cx="61236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1009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19" y="1910986"/>
            <a:ext cx="8633157" cy="6093976"/>
          </a:xfrm>
          <a:prstGeom prst="rect">
            <a:avLst/>
          </a:prstGeom>
          <a:noFill/>
        </p:spPr>
        <p:txBody>
          <a:bodyPr wrap="square" rtlCol="0">
            <a:spAutoFit/>
          </a:bodyPr>
          <a:lstStyle/>
          <a:p>
            <a:pPr marL="285750" indent="-285750">
              <a:buFont typeface="Arial" panose="020B0604020202020204" pitchFamily="34" charset="0"/>
              <a:buChar char="•"/>
            </a:pPr>
            <a:r>
              <a:rPr lang="en-US" sz="1600" dirty="0"/>
              <a:t>Circular economy represents a new alternative to a traditional linear economy based on </a:t>
            </a:r>
            <a:r>
              <a:rPr lang="en-US" sz="1600" b="1" dirty="0"/>
              <a:t>“</a:t>
            </a:r>
            <a:r>
              <a:rPr lang="en-US" sz="1600" b="1" dirty="0" smtClean="0"/>
              <a:t>take-make-consume-dispose</a:t>
            </a:r>
            <a:r>
              <a:rPr lang="en-US" sz="1600" b="1" dirty="0"/>
              <a:t>” </a:t>
            </a:r>
            <a:r>
              <a:rPr lang="en-US" sz="1600" dirty="0"/>
              <a:t>patterns. </a:t>
            </a:r>
            <a:r>
              <a:rPr lang="en-US" sz="1600" b="1" dirty="0"/>
              <a:t>The re-circulation of materials in economy helps keep resources in the production process as </a:t>
            </a:r>
            <a:r>
              <a:rPr lang="en-US" sz="1600" b="1" dirty="0" smtClean="0"/>
              <a:t>long </a:t>
            </a:r>
            <a:r>
              <a:rPr lang="en-US" sz="1600" b="1" dirty="0"/>
              <a:t>as possible and use them to the maximum of their value</a:t>
            </a:r>
            <a:r>
              <a:rPr lang="en-US" sz="1600" b="1" dirty="0" smtClean="0"/>
              <a:t>.</a:t>
            </a:r>
            <a:endParaRPr lang="sk-SK" sz="1600" b="1" dirty="0" smtClean="0"/>
          </a:p>
          <a:p>
            <a:endParaRPr lang="sk-SK" sz="1600" dirty="0" smtClean="0"/>
          </a:p>
          <a:p>
            <a:pPr marL="285750" indent="-285750">
              <a:buFont typeface="Arial" panose="020B0604020202020204" pitchFamily="34" charset="0"/>
              <a:buChar char="•"/>
            </a:pPr>
            <a:r>
              <a:rPr lang="en-US" sz="1600" dirty="0" smtClean="0"/>
              <a:t>The </a:t>
            </a:r>
            <a:r>
              <a:rPr lang="en-US" sz="1600" b="1" dirty="0" smtClean="0"/>
              <a:t>Cradle </a:t>
            </a:r>
            <a:r>
              <a:rPr lang="en-US" sz="1600" b="1" dirty="0"/>
              <a:t>to Cradle </a:t>
            </a:r>
            <a:r>
              <a:rPr lang="en-US" sz="1600" b="1" dirty="0" smtClean="0"/>
              <a:t>principle </a:t>
            </a:r>
            <a:r>
              <a:rPr lang="en-US" sz="1600" dirty="0"/>
              <a:t>motivates companies not only to manufacture </a:t>
            </a:r>
            <a:r>
              <a:rPr lang="en-US" sz="1600" dirty="0" smtClean="0"/>
              <a:t>less</a:t>
            </a:r>
            <a:r>
              <a:rPr lang="sk-SK" sz="1600" dirty="0" smtClean="0"/>
              <a:t> </a:t>
            </a:r>
            <a:r>
              <a:rPr lang="en-US" sz="1600" dirty="0" smtClean="0"/>
              <a:t>harmful </a:t>
            </a:r>
            <a:r>
              <a:rPr lang="en-US" sz="1600" dirty="0"/>
              <a:t>products but also </a:t>
            </a:r>
            <a:r>
              <a:rPr lang="en-US" sz="1600" dirty="0" smtClean="0"/>
              <a:t>products </a:t>
            </a:r>
            <a:r>
              <a:rPr lang="en-US" sz="1600" dirty="0"/>
              <a:t>which improve the environment around </a:t>
            </a:r>
            <a:r>
              <a:rPr lang="en-US" sz="1600" dirty="0" smtClean="0"/>
              <a:t>us.</a:t>
            </a:r>
            <a:r>
              <a:rPr lang="sk-SK" sz="1600" dirty="0" smtClean="0"/>
              <a:t> </a:t>
            </a:r>
            <a:r>
              <a:rPr lang="en-US" sz="1600" dirty="0" smtClean="0"/>
              <a:t>Although </a:t>
            </a:r>
            <a:r>
              <a:rPr lang="en-US" sz="1600" dirty="0"/>
              <a:t>businesses often take the linear direction, there </a:t>
            </a:r>
            <a:r>
              <a:rPr lang="en-US" sz="1600" dirty="0" smtClean="0"/>
              <a:t>are </a:t>
            </a:r>
            <a:r>
              <a:rPr lang="en-US" sz="1600" dirty="0"/>
              <a:t>a large number of companies which are trying to renew, recycle and reuse existing materials or waste in </a:t>
            </a:r>
            <a:r>
              <a:rPr lang="en-US" sz="1600" dirty="0" smtClean="0"/>
              <a:t>production</a:t>
            </a:r>
            <a:r>
              <a:rPr lang="sk-SK" sz="1600" dirty="0" smtClean="0"/>
              <a:t>.</a:t>
            </a:r>
          </a:p>
          <a:p>
            <a:pPr marL="285750" indent="-285750">
              <a:buFont typeface="Arial" panose="020B0604020202020204" pitchFamily="34" charset="0"/>
              <a:buChar char="•"/>
            </a:pPr>
            <a:endParaRPr lang="sk-SK" sz="1600" dirty="0"/>
          </a:p>
          <a:p>
            <a:pPr marL="285750" indent="-285750">
              <a:buFont typeface="Arial" panose="020B0604020202020204" pitchFamily="34" charset="0"/>
              <a:buChar char="•"/>
            </a:pPr>
            <a:endParaRPr lang="sk-SK" sz="1600" dirty="0" smtClean="0"/>
          </a:p>
          <a:p>
            <a:pPr marL="285750" indent="-285750">
              <a:buFont typeface="Arial" panose="020B0604020202020204" pitchFamily="34" charset="0"/>
              <a:buChar char="•"/>
            </a:pPr>
            <a:endParaRPr lang="sk-SK" sz="1600" dirty="0"/>
          </a:p>
          <a:p>
            <a:endParaRPr lang="sk-SK" sz="1600" dirty="0" smtClean="0"/>
          </a:p>
          <a:p>
            <a:pPr marL="285750" indent="-285750">
              <a:buFont typeface="Arial" panose="020B0604020202020204" pitchFamily="34" charset="0"/>
              <a:buChar char="•"/>
            </a:pPr>
            <a:endParaRPr lang="sk-SK" sz="1600" dirty="0" smtClean="0"/>
          </a:p>
          <a:p>
            <a:pPr marL="342900" indent="-342900">
              <a:buFont typeface="Arial" panose="020B0604020202020204" pitchFamily="34" charset="0"/>
              <a:buChar char="•"/>
            </a:pPr>
            <a:r>
              <a:rPr lang="en-US" sz="1600" dirty="0"/>
              <a:t>According to the European Commission’s </a:t>
            </a:r>
            <a:r>
              <a:rPr lang="en-US" sz="1600" dirty="0" smtClean="0"/>
              <a:t>information, </a:t>
            </a:r>
            <a:r>
              <a:rPr lang="en-US" sz="1600" b="1" dirty="0" smtClean="0"/>
              <a:t>better </a:t>
            </a:r>
            <a:r>
              <a:rPr lang="en-US" sz="1600" b="1" dirty="0"/>
              <a:t>product eco-design, prevention of waste creation, or reuse of materials in production can save European </a:t>
            </a:r>
            <a:r>
              <a:rPr lang="en-US" sz="1600" b="1" dirty="0" smtClean="0"/>
              <a:t>companies </a:t>
            </a:r>
            <a:r>
              <a:rPr lang="en-US" sz="1600" b="1" dirty="0"/>
              <a:t>up to €600 billion</a:t>
            </a:r>
            <a:r>
              <a:rPr lang="en-US" sz="1600" dirty="0"/>
              <a:t>. Increasing the efficiency of the use of resources by 30 </a:t>
            </a:r>
            <a:r>
              <a:rPr lang="en-US" sz="1600" dirty="0" smtClean="0"/>
              <a:t>% </a:t>
            </a:r>
            <a:r>
              <a:rPr lang="en-US" sz="1600" dirty="0"/>
              <a:t>could help countries </a:t>
            </a:r>
            <a:r>
              <a:rPr lang="en-US" sz="1600" b="1" dirty="0" smtClean="0"/>
              <a:t>increase </a:t>
            </a:r>
            <a:r>
              <a:rPr lang="en-US" sz="1600" b="1" dirty="0"/>
              <a:t>their GDP by 1 </a:t>
            </a:r>
            <a:r>
              <a:rPr lang="en-US" sz="1600" b="1" dirty="0" smtClean="0"/>
              <a:t>% </a:t>
            </a:r>
            <a:r>
              <a:rPr lang="en-US" sz="1600" b="1" dirty="0"/>
              <a:t>by 2030 and create two million new jobs.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600" dirty="0"/>
          </a:p>
          <a:p>
            <a:endParaRPr lang="en-US" sz="1600" dirty="0"/>
          </a:p>
          <a:p>
            <a:pPr lvl="0"/>
            <a:endParaRPr lang="sk-SK" sz="1600" dirty="0"/>
          </a:p>
        </p:txBody>
      </p:sp>
      <p:sp>
        <p:nvSpPr>
          <p:cNvPr id="10" name="BlokTextu 9"/>
          <p:cNvSpPr txBox="1"/>
          <p:nvPr/>
        </p:nvSpPr>
        <p:spPr>
          <a:xfrm>
            <a:off x="251518" y="1365729"/>
            <a:ext cx="8892482" cy="461665"/>
          </a:xfrm>
          <a:prstGeom prst="rect">
            <a:avLst/>
          </a:prstGeom>
          <a:noFill/>
        </p:spPr>
        <p:txBody>
          <a:bodyPr wrap="square" rtlCol="0">
            <a:spAutoFit/>
          </a:bodyPr>
          <a:lstStyle/>
          <a:p>
            <a:r>
              <a:rPr lang="en-US" sz="2400" b="1" dirty="0">
                <a:solidFill>
                  <a:srgbClr val="1289C4"/>
                </a:solidFill>
              </a:rPr>
              <a:t>Why should companies be interested in circular economy </a:t>
            </a:r>
            <a:r>
              <a:rPr lang="en-US" sz="2400" b="1" dirty="0" smtClean="0">
                <a:solidFill>
                  <a:srgbClr val="1289C4"/>
                </a:solidFill>
              </a:rPr>
              <a:t>?</a:t>
            </a:r>
            <a:endParaRPr lang="en-US" sz="2400" b="1" dirty="0">
              <a:solidFill>
                <a:srgbClr val="1289C4"/>
              </a:solidFill>
            </a:endParaRPr>
          </a:p>
        </p:txBody>
      </p:sp>
      <p:sp>
        <p:nvSpPr>
          <p:cNvPr id="11" name="Naslov 1"/>
          <p:cNvSpPr txBox="1">
            <a:spLocks/>
          </p:cNvSpPr>
          <p:nvPr/>
        </p:nvSpPr>
        <p:spPr>
          <a:xfrm>
            <a:off x="401836" y="1166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sz="2400" b="1" smtClean="0">
                <a:solidFill>
                  <a:srgbClr val="1289C4"/>
                </a:solidFill>
                <a:latin typeface="Helvetica Neue"/>
              </a:rPr>
              <a:t>CIRCULAR ECONOMY</a:t>
            </a:r>
            <a:endParaRPr lang="en-US" sz="2400" b="1" dirty="0">
              <a:solidFill>
                <a:srgbClr val="1289C4"/>
              </a:solidFill>
              <a:latin typeface="Helvetica Neue"/>
            </a:endParaRPr>
          </a:p>
        </p:txBody>
      </p:sp>
      <p:pic>
        <p:nvPicPr>
          <p:cNvPr id="10242" name="Picture 2" descr="C:\Users\tatiana.caplova\Desktop\c2c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924" y="4221088"/>
            <a:ext cx="1368152" cy="106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4927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2632</TotalTime>
  <Words>2334</Words>
  <Application>Microsoft Office PowerPoint</Application>
  <PresentationFormat>On-screen Show (4:3)</PresentationFormat>
  <Paragraphs>216</Paragraphs>
  <Slides>23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Bookman Old Style</vt:lpstr>
      <vt:lpstr>Calibri</vt:lpstr>
      <vt:lpstr>Gill Sans MT</vt:lpstr>
      <vt:lpstr>Helvetica Neue</vt:lpstr>
      <vt:lpstr>Wingdings</vt:lpstr>
      <vt:lpstr>Wingdings 3</vt:lpstr>
      <vt:lpstr>Origin</vt:lpstr>
      <vt:lpstr> Circular Economy Stimulating the processing of used materials  SLOVAKIA</vt:lpstr>
      <vt:lpstr>CONTENT</vt:lpstr>
      <vt:lpstr>INTRODUCTION</vt:lpstr>
      <vt:lpstr>EU LEGISLATION</vt:lpstr>
      <vt:lpstr>SLOVAK LEGISLATION</vt:lpstr>
      <vt:lpstr>SLOVAK LEGISLATION</vt:lpstr>
      <vt:lpstr>SLOVAK LEGISLATION</vt:lpstr>
      <vt:lpstr>CIRCULAR ECONOMY</vt:lpstr>
      <vt:lpstr>PowerPoint Presentation</vt:lpstr>
      <vt:lpstr>PowerPoint Presentation</vt:lpstr>
      <vt:lpstr>PowerPoint Presentation</vt:lpstr>
      <vt:lpstr>PowerPoint Presentation</vt:lpstr>
      <vt:lpstr>PowerPoint Presentation</vt:lpstr>
      <vt:lpstr>CIRCULAR ECONOMY</vt:lpstr>
      <vt:lpstr>PowerPoint Presentation</vt:lpstr>
      <vt:lpstr>PowerPoint Presentation</vt:lpstr>
      <vt:lpstr>CIRCULAR ECONOMY</vt:lpstr>
      <vt:lpstr>CIRCULAR ECONOMY</vt:lpstr>
      <vt:lpstr>GOOD PRACTICES FROM SLOVAKIA</vt:lpstr>
      <vt:lpstr>PowerPoint Presentation</vt:lpstr>
      <vt:lpstr>DID YOU KNOW?</vt:lpstr>
      <vt:lpstr>Q &amp; 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processing of used materials</dc:title>
  <dc:creator>Ivan Petarčić</dc:creator>
  <cp:lastModifiedBy>Windows User</cp:lastModifiedBy>
  <cp:revision>192</cp:revision>
  <dcterms:created xsi:type="dcterms:W3CDTF">2017-01-22T16:26:41Z</dcterms:created>
  <dcterms:modified xsi:type="dcterms:W3CDTF">2017-02-13T13:27:12Z</dcterms:modified>
</cp:coreProperties>
</file>