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9" r:id="rId1"/>
  </p:sldMasterIdLst>
  <p:notesMasterIdLst>
    <p:notesMasterId r:id="rId15"/>
  </p:notesMasterIdLst>
  <p:handoutMasterIdLst>
    <p:handoutMasterId r:id="rId16"/>
  </p:handoutMasterIdLst>
  <p:sldIdLst>
    <p:sldId id="299" r:id="rId2"/>
    <p:sldId id="300" r:id="rId3"/>
    <p:sldId id="317" r:id="rId4"/>
    <p:sldId id="313" r:id="rId5"/>
    <p:sldId id="315" r:id="rId6"/>
    <p:sldId id="305" r:id="rId7"/>
    <p:sldId id="316" r:id="rId8"/>
    <p:sldId id="311" r:id="rId9"/>
    <p:sldId id="318" r:id="rId10"/>
    <p:sldId id="303" r:id="rId11"/>
    <p:sldId id="319" r:id="rId12"/>
    <p:sldId id="312" r:id="rId13"/>
    <p:sldId id="309" r:id="rId1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93" autoAdjust="0"/>
    <p:restoredTop sz="88525" autoAdjust="0"/>
  </p:normalViewPr>
  <p:slideViewPr>
    <p:cSldViewPr>
      <p:cViewPr varScale="1">
        <p:scale>
          <a:sx n="103" d="100"/>
          <a:sy n="103" d="100"/>
        </p:scale>
        <p:origin x="1500" y="132"/>
      </p:cViewPr>
      <p:guideLst>
        <p:guide orient="horz" pos="2160"/>
        <p:guide pos="2880"/>
      </p:guideLst>
    </p:cSldViewPr>
  </p:slideViewPr>
  <p:outlineViewPr>
    <p:cViewPr>
      <p:scale>
        <a:sx n="33" d="100"/>
        <a:sy n="33" d="100"/>
      </p:scale>
      <p:origin x="0" y="-270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7" d="100"/>
          <a:sy n="87" d="100"/>
        </p:scale>
        <p:origin x="384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50FA937F-63D8-4B2B-8C23-EBD465DDFE2F}" type="datetimeFigureOut">
              <a:rPr lang="en-GB"/>
              <a:pPr>
                <a:defRPr/>
              </a:pPr>
              <a:t>14/02/2017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35786888-DB46-4830-9B40-4EA9ABA7B53E}" type="slidenum">
              <a:rPr lang="en-GB" altLang="en-US"/>
              <a:pPr>
                <a:defRPr/>
              </a:pPr>
              <a:t>‹#›</a:t>
            </a:fld>
            <a:endParaRPr lang="en-GB" altLang="en-US"/>
          </a:p>
        </p:txBody>
      </p:sp>
    </p:spTree>
    <p:extLst>
      <p:ext uri="{BB962C8B-B14F-4D97-AF65-F5344CB8AC3E}">
        <p14:creationId xmlns:p14="http://schemas.microsoft.com/office/powerpoint/2010/main" val="18562796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144100B0-0733-4588-9FE2-3F0281B04896}" type="datetimeFigureOut">
              <a:rPr lang="en-GB"/>
              <a:pPr>
                <a:defRPr/>
              </a:pPr>
              <a:t>14/02/2017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7564E2AA-4844-4539-862D-BB5CD0BE77E0}" type="slidenum">
              <a:rPr lang="en-GB" altLang="en-US"/>
              <a:pPr>
                <a:defRPr/>
              </a:pPr>
              <a:t>‹#›</a:t>
            </a:fld>
            <a:endParaRPr lang="en-GB" altLang="en-US"/>
          </a:p>
        </p:txBody>
      </p:sp>
    </p:spTree>
    <p:extLst>
      <p:ext uri="{BB962C8B-B14F-4D97-AF65-F5344CB8AC3E}">
        <p14:creationId xmlns:p14="http://schemas.microsoft.com/office/powerpoint/2010/main" val="274375854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7564E2AA-4844-4539-862D-BB5CD0BE77E0}" type="slidenum">
              <a:rPr lang="en-GB" altLang="en-US" smtClean="0"/>
              <a:pPr>
                <a:defRPr/>
              </a:pPr>
              <a:t>1</a:t>
            </a:fld>
            <a:endParaRPr lang="en-GB" altLang="en-US"/>
          </a:p>
        </p:txBody>
      </p:sp>
    </p:spTree>
    <p:extLst>
      <p:ext uri="{BB962C8B-B14F-4D97-AF65-F5344CB8AC3E}">
        <p14:creationId xmlns:p14="http://schemas.microsoft.com/office/powerpoint/2010/main" val="560263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Employment of disabled people — Statistical analysis of the 2011 Labour Force Survey ad hoc module</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solidFill>
                  <a:schemeClr val="accent1">
                    <a:lumMod val="50000"/>
                  </a:schemeClr>
                </a:solidFill>
              </a:rPr>
              <a:t>Around 44 million people aged 15-64 in the EU28 have reported a disability, often preventing them from taking part fully in society and the economy. Whether in the labour market, in the education system or for social inclusion indicators, the situation of disabled persons in the EU28 is less </a:t>
            </a:r>
            <a:r>
              <a:rPr lang="en-US" dirty="0" err="1">
                <a:solidFill>
                  <a:schemeClr val="accent1">
                    <a:lumMod val="50000"/>
                  </a:schemeClr>
                </a:solidFill>
              </a:rPr>
              <a:t>favourable</a:t>
            </a:r>
            <a:r>
              <a:rPr lang="en-US" dirty="0">
                <a:solidFill>
                  <a:schemeClr val="accent1">
                    <a:lumMod val="50000"/>
                  </a:schemeClr>
                </a:solidFill>
              </a:rPr>
              <a:t> than that of nondisabled people. </a:t>
            </a:r>
            <a:r>
              <a:rPr lang="en-US" dirty="0"/>
              <a:t>Persons with disabilities had a more limited access to the labour market in the EU28 in 2011: while the employment rate2 of people aged 15 to 64 without disability was 66.9%, this rate was much lower (47.3%) for those with disabilities. The pattern was the same for access to education and lifelong learning in the EU28: the participation rate in education and training2 of non-disabled people aged 25-64 was 9.8% in 2011, compared with 6.9% for those with disabilities. The gap existing between non-disabled and disabled persons was also noticeable for social inclusion: while the at-risk of poverty or social exclusion rate2 was just over 20% for non-disabled people aged 16 and over (21.4%) in the EU28 in 2013, this share stood at almost 30% for disabled persons (29.9%). </a:t>
            </a:r>
            <a:endParaRPr lang="en-US" dirty="0">
              <a:solidFill>
                <a:schemeClr val="accent1">
                  <a:lumMod val="50000"/>
                </a:schemeClr>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i="0" kern="1200" dirty="0">
              <a:solidFill>
                <a:schemeClr val="tx1"/>
              </a:solidFill>
              <a:effectLst/>
              <a:latin typeface="+mn-lt"/>
              <a:ea typeface="+mn-ea"/>
              <a:cs typeface="+mn-cs"/>
            </a:endParaRPr>
          </a:p>
          <a:p>
            <a:pPr marL="285750" indent="-285750">
              <a:buFont typeface="Arial" panose="020B0604020202020204" pitchFamily="34" charset="0"/>
              <a:buChar char="•"/>
            </a:pPr>
            <a:r>
              <a:rPr lang="en-US" sz="2000" dirty="0">
                <a:solidFill>
                  <a:schemeClr val="accent1">
                    <a:lumMod val="50000"/>
                  </a:schemeClr>
                </a:solidFill>
              </a:rPr>
              <a:t>Around 44 million people aged 15-64 in the EU28 have reported a disability in 2011 </a:t>
            </a:r>
          </a:p>
          <a:p>
            <a:pPr marL="285750" indent="-285750">
              <a:buFont typeface="Arial" panose="020B0604020202020204" pitchFamily="34" charset="0"/>
              <a:buChar char="•"/>
            </a:pPr>
            <a:endParaRPr lang="en-US" sz="1200" dirty="0">
              <a:solidFill>
                <a:schemeClr val="accent1">
                  <a:lumMod val="50000"/>
                </a:schemeClr>
              </a:solidFill>
            </a:endParaRPr>
          </a:p>
          <a:p>
            <a:pPr marL="285750" indent="-285750">
              <a:buFont typeface="Arial" panose="020B0604020202020204" pitchFamily="34" charset="0"/>
              <a:buChar char="•"/>
            </a:pPr>
            <a:r>
              <a:rPr lang="en-US" sz="1200" dirty="0"/>
              <a:t>One in six people in the European Union has a disability that ranges from mild to severe, leaving around 80 million people who are often prevented from taking part fully in society.  The rate of poverty for people with disabilities is 70% higher than average people, mainly due to limited access to employment.  Over a third of people aged over 75 have disabilities that restrict them to some extent, and over 20% are considerably restricted. </a:t>
            </a:r>
            <a:endParaRPr lang="en-US" sz="1200" dirty="0">
              <a:solidFill>
                <a:schemeClr val="accent1">
                  <a:lumMod val="50000"/>
                </a:schemeClr>
              </a:solidFill>
            </a:endParaRPr>
          </a:p>
          <a:p>
            <a:pPr marL="285750" indent="-285750">
              <a:buFont typeface="Arial" panose="020B0604020202020204" pitchFamily="34" charset="0"/>
              <a:buChar char="•"/>
            </a:pPr>
            <a:r>
              <a:rPr lang="en-US" sz="2000" dirty="0">
                <a:solidFill>
                  <a:schemeClr val="accent1">
                    <a:lumMod val="50000"/>
                  </a:schemeClr>
                </a:solidFill>
              </a:rPr>
              <a:t>Unemployment rate for persons with disabilities in the EU is much higher than that of nondisabled</a:t>
            </a:r>
          </a:p>
          <a:p>
            <a:endParaRPr lang="en-US" dirty="0"/>
          </a:p>
        </p:txBody>
      </p:sp>
      <p:sp>
        <p:nvSpPr>
          <p:cNvPr id="4" name="Slide Number Placeholder 3"/>
          <p:cNvSpPr>
            <a:spLocks noGrp="1"/>
          </p:cNvSpPr>
          <p:nvPr>
            <p:ph type="sldNum" sz="quarter" idx="10"/>
          </p:nvPr>
        </p:nvSpPr>
        <p:spPr/>
        <p:txBody>
          <a:bodyPr/>
          <a:lstStyle/>
          <a:p>
            <a:pPr>
              <a:defRPr/>
            </a:pPr>
            <a:fld id="{7564E2AA-4844-4539-862D-BB5CD0BE77E0}" type="slidenum">
              <a:rPr lang="en-GB" altLang="en-US" smtClean="0"/>
              <a:pPr>
                <a:defRPr/>
              </a:pPr>
              <a:t>3</a:t>
            </a:fld>
            <a:endParaRPr lang="en-GB" altLang="en-US"/>
          </a:p>
        </p:txBody>
      </p:sp>
    </p:spTree>
    <p:extLst>
      <p:ext uri="{BB962C8B-B14F-4D97-AF65-F5344CB8AC3E}">
        <p14:creationId xmlns:p14="http://schemas.microsoft.com/office/powerpoint/2010/main" val="136007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Employment of disabled people — Statistical analysis of the 2011 Labour Force Survey ad hoc module</a:t>
            </a:r>
          </a:p>
          <a:p>
            <a:r>
              <a:rPr lang="en-US" dirty="0"/>
              <a:t>Widest gaps in the employment rates of disabled and non-disabled people in Hungary and the Netherlands In 2011 across Member States, the largest differences between the proportion of disabled people and that of non-disabled people aged 15-64 being in employment were recorded in Hungary and the Netherlands (both -37.4 percentage points). At the opposite end of the scale, gaps of less than 10 percentage points were registered in Luxembourg (-2.4 pp), Sweden (-9.5 pp) and France (-9.9 pp). At EU28 level, the difference between the employment rate of disabled people (47.3%) and of non-disabled people (66.9%) was -19.6 pp in 2011. </a:t>
            </a:r>
          </a:p>
        </p:txBody>
      </p:sp>
      <p:sp>
        <p:nvSpPr>
          <p:cNvPr id="4" name="Slide Number Placeholder 3"/>
          <p:cNvSpPr>
            <a:spLocks noGrp="1"/>
          </p:cNvSpPr>
          <p:nvPr>
            <p:ph type="sldNum" sz="quarter" idx="10"/>
          </p:nvPr>
        </p:nvSpPr>
        <p:spPr/>
        <p:txBody>
          <a:bodyPr/>
          <a:lstStyle/>
          <a:p>
            <a:pPr>
              <a:defRPr/>
            </a:pPr>
            <a:fld id="{7564E2AA-4844-4539-862D-BB5CD0BE77E0}" type="slidenum">
              <a:rPr lang="en-GB" altLang="en-US" smtClean="0"/>
              <a:pPr>
                <a:defRPr/>
              </a:pPr>
              <a:t>4</a:t>
            </a:fld>
            <a:endParaRPr lang="en-GB" altLang="en-US"/>
          </a:p>
        </p:txBody>
      </p:sp>
    </p:spTree>
    <p:extLst>
      <p:ext uri="{BB962C8B-B14F-4D97-AF65-F5344CB8AC3E}">
        <p14:creationId xmlns:p14="http://schemas.microsoft.com/office/powerpoint/2010/main" val="3177083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EASPD REPORT ON THE UN CONCLUDING OBSERVATIONS ON THE EU REPORT ON THE IMPLEMENTATION OF THE CRPD (January 2016)</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solidFill>
                  <a:schemeClr val="accent1">
                    <a:lumMod val="50000"/>
                  </a:schemeClr>
                </a:solidFill>
              </a:rPr>
              <a:t>European Association of Service providers for Persons with Disabilities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solidFill>
                  <a:schemeClr val="accent1">
                    <a:lumMod val="50000"/>
                  </a:schemeClr>
                </a:solidFill>
              </a:rPr>
              <a:t>European Disability Forum</a:t>
            </a:r>
            <a:endParaRPr lang="en-US" dirty="0"/>
          </a:p>
        </p:txBody>
      </p:sp>
      <p:sp>
        <p:nvSpPr>
          <p:cNvPr id="4" name="Slide Number Placeholder 3"/>
          <p:cNvSpPr>
            <a:spLocks noGrp="1"/>
          </p:cNvSpPr>
          <p:nvPr>
            <p:ph type="sldNum" sz="quarter" idx="10"/>
          </p:nvPr>
        </p:nvSpPr>
        <p:spPr/>
        <p:txBody>
          <a:bodyPr/>
          <a:lstStyle/>
          <a:p>
            <a:pPr>
              <a:defRPr/>
            </a:pPr>
            <a:fld id="{7564E2AA-4844-4539-862D-BB5CD0BE77E0}" type="slidenum">
              <a:rPr lang="en-GB" altLang="en-US" smtClean="0"/>
              <a:pPr>
                <a:defRPr/>
              </a:pPr>
              <a:t>5</a:t>
            </a:fld>
            <a:endParaRPr lang="en-GB" altLang="en-US"/>
          </a:p>
        </p:txBody>
      </p:sp>
    </p:spTree>
    <p:extLst>
      <p:ext uri="{BB962C8B-B14F-4D97-AF65-F5344CB8AC3E}">
        <p14:creationId xmlns:p14="http://schemas.microsoft.com/office/powerpoint/2010/main" val="3871614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The EU Implementation</a:t>
            </a:r>
            <a:r>
              <a:rPr lang="en-US" sz="1600" dirty="0"/>
              <a:t> F</a:t>
            </a:r>
            <a:r>
              <a:rPr lang="en-US" sz="1600" b="1" dirty="0"/>
              <a:t>ramework </a:t>
            </a:r>
            <a:r>
              <a:rPr lang="en-US" sz="1600" dirty="0"/>
              <a:t>promotes, protects and monitors the implementation of the CRPD in matters of EU competence, including EU legislation and policy (2013)</a:t>
            </a:r>
            <a:endParaRPr lang="en-US" sz="1600" b="1" dirty="0"/>
          </a:p>
          <a:p>
            <a:r>
              <a:rPr lang="en-US" sz="1600" dirty="0"/>
              <a:t>Cooperates with a number of monitoring networks at EU level:</a:t>
            </a:r>
          </a:p>
          <a:p>
            <a:pPr lvl="1"/>
            <a:r>
              <a:rPr lang="en-US" sz="1600" dirty="0"/>
              <a:t>The Working Group on the UNCRPD of the European Network of National Human Rights Institutions</a:t>
            </a:r>
          </a:p>
          <a:p>
            <a:pPr lvl="1"/>
            <a:r>
              <a:rPr lang="en-US" sz="1600" dirty="0" err="1"/>
              <a:t>Equinet</a:t>
            </a:r>
            <a:r>
              <a:rPr lang="en-US" sz="1600" dirty="0"/>
              <a:t>, the European Network of Equality Bodies</a:t>
            </a:r>
          </a:p>
          <a:p>
            <a:pPr lvl="1"/>
            <a:r>
              <a:rPr lang="en-US" sz="1600" dirty="0"/>
              <a:t>The European Network of Ombudsmen </a:t>
            </a:r>
            <a:endParaRPr lang="en-US" dirty="0"/>
          </a:p>
        </p:txBody>
      </p:sp>
      <p:sp>
        <p:nvSpPr>
          <p:cNvPr id="4" name="Slide Number Placeholder 3"/>
          <p:cNvSpPr>
            <a:spLocks noGrp="1"/>
          </p:cNvSpPr>
          <p:nvPr>
            <p:ph type="sldNum" sz="quarter" idx="10"/>
          </p:nvPr>
        </p:nvSpPr>
        <p:spPr/>
        <p:txBody>
          <a:bodyPr/>
          <a:lstStyle/>
          <a:p>
            <a:pPr>
              <a:defRPr/>
            </a:pPr>
            <a:fld id="{7564E2AA-4844-4539-862D-BB5CD0BE77E0}" type="slidenum">
              <a:rPr lang="en-GB" altLang="en-US" smtClean="0"/>
              <a:pPr>
                <a:defRPr/>
              </a:pPr>
              <a:t>7</a:t>
            </a:fld>
            <a:endParaRPr lang="en-GB" altLang="en-US"/>
          </a:p>
        </p:txBody>
      </p:sp>
    </p:spTree>
    <p:extLst>
      <p:ext uri="{BB962C8B-B14F-4D97-AF65-F5344CB8AC3E}">
        <p14:creationId xmlns:p14="http://schemas.microsoft.com/office/powerpoint/2010/main" val="1540570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The core elements of the UN Convention are reflected in the </a:t>
            </a:r>
            <a:r>
              <a:rPr lang="en-US" sz="1200" b="1" dirty="0"/>
              <a:t>European Disability Strategy 2010-2020 </a:t>
            </a:r>
            <a:r>
              <a:rPr lang="en-US" sz="1200" dirty="0"/>
              <a:t>(2010)</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 Disability Strategy is accompanied by an 'Initial Plan of activities for 2010- 2015',33 which is a sort of roadmap with respect to each of the priority areas, and a timetable. Progress on the implementation of the action plan is monitored by the Commission's Inter-service group on Disability and the Disability High Level Group (DHLG). The Disability Strategy was due for review by the end of 2013 and in the course of 2016, to take account of the progress made. However, the intended mid-term review of the roadmap has been delayed,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Meanwhile, on 23 December 2015, the Commission launched a public consultation on its mid-term review of the European Disability Strategy 2010- 2020, open for contributions until 18 March 2016.</a:t>
            </a:r>
            <a:endParaRPr lang="en-GB" dirty="0"/>
          </a:p>
          <a:p>
            <a:r>
              <a:rPr lang="en-US" dirty="0"/>
              <a:t>http://www.europarl.europa.eu/RegData/etudes/IDAN/2016/536347/EPRS_IDA(2016)536347_EN.pdf</a:t>
            </a:r>
          </a:p>
        </p:txBody>
      </p:sp>
      <p:sp>
        <p:nvSpPr>
          <p:cNvPr id="4" name="Slide Number Placeholder 3"/>
          <p:cNvSpPr>
            <a:spLocks noGrp="1"/>
          </p:cNvSpPr>
          <p:nvPr>
            <p:ph type="sldNum" sz="quarter" idx="10"/>
          </p:nvPr>
        </p:nvSpPr>
        <p:spPr/>
        <p:txBody>
          <a:bodyPr/>
          <a:lstStyle/>
          <a:p>
            <a:pPr>
              <a:defRPr/>
            </a:pPr>
            <a:fld id="{7564E2AA-4844-4539-862D-BB5CD0BE77E0}" type="slidenum">
              <a:rPr lang="en-GB" altLang="en-US" smtClean="0"/>
              <a:pPr>
                <a:defRPr/>
              </a:pPr>
              <a:t>8</a:t>
            </a:fld>
            <a:endParaRPr lang="en-GB" altLang="en-US"/>
          </a:p>
        </p:txBody>
      </p:sp>
    </p:spTree>
    <p:extLst>
      <p:ext uri="{BB962C8B-B14F-4D97-AF65-F5344CB8AC3E}">
        <p14:creationId xmlns:p14="http://schemas.microsoft.com/office/powerpoint/2010/main" val="3651898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 Disability Strategy is accompanied by an 'Initial Plan of activities for 2010- 2015',33 which is a sort of roadmap with respect to each of the priority areas, and a timetable. Progress on the implementation of the action plan is monitored by the Commission's Inter-service group on Disability and the Disability High Level Group (DHLG). The Disability Strategy was due for review by the end of 2013 and in the course of 2016, to take account of the progress made. However, the intended mid-term review of the roadmap has been delayed,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Meanwhile, on 23 December 2015, the Commission launched a public consultation on its mid-term review of the European Disability Strategy 2010- 2020, open for contributions until 18 March 2016.</a:t>
            </a:r>
            <a:endParaRPr lang="en-GB" dirty="0"/>
          </a:p>
          <a:p>
            <a:r>
              <a:rPr lang="en-US" dirty="0"/>
              <a:t>http://www.europarl.europa.eu/RegData/etudes/IDAN/2016/536347/EPRS_IDA(2016)536347_EN.pdf</a:t>
            </a:r>
          </a:p>
        </p:txBody>
      </p:sp>
      <p:sp>
        <p:nvSpPr>
          <p:cNvPr id="4" name="Slide Number Placeholder 3"/>
          <p:cNvSpPr>
            <a:spLocks noGrp="1"/>
          </p:cNvSpPr>
          <p:nvPr>
            <p:ph type="sldNum" sz="quarter" idx="10"/>
          </p:nvPr>
        </p:nvSpPr>
        <p:spPr/>
        <p:txBody>
          <a:bodyPr/>
          <a:lstStyle/>
          <a:p>
            <a:pPr>
              <a:defRPr/>
            </a:pPr>
            <a:fld id="{7564E2AA-4844-4539-862D-BB5CD0BE77E0}" type="slidenum">
              <a:rPr lang="en-GB" altLang="en-US" smtClean="0"/>
              <a:pPr>
                <a:defRPr/>
              </a:pPr>
              <a:t>9</a:t>
            </a:fld>
            <a:endParaRPr lang="en-GB" altLang="en-US"/>
          </a:p>
        </p:txBody>
      </p:sp>
    </p:spTree>
    <p:extLst>
      <p:ext uri="{BB962C8B-B14F-4D97-AF65-F5344CB8AC3E}">
        <p14:creationId xmlns:p14="http://schemas.microsoft.com/office/powerpoint/2010/main" val="1678045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sz="1700" dirty="0"/>
              <a:t>(Global Reporting Initiative, UN Global Compact, International Integrated Reporting Council and CDP)</a:t>
            </a:r>
            <a:endParaRPr lang="en-GB" sz="1700" dirty="0"/>
          </a:p>
          <a:p>
            <a:endParaRPr lang="en-US" dirty="0"/>
          </a:p>
        </p:txBody>
      </p:sp>
      <p:sp>
        <p:nvSpPr>
          <p:cNvPr id="4" name="Slide Number Placeholder 3"/>
          <p:cNvSpPr>
            <a:spLocks noGrp="1"/>
          </p:cNvSpPr>
          <p:nvPr>
            <p:ph type="sldNum" sz="quarter" idx="10"/>
          </p:nvPr>
        </p:nvSpPr>
        <p:spPr/>
        <p:txBody>
          <a:bodyPr/>
          <a:lstStyle/>
          <a:p>
            <a:pPr>
              <a:defRPr/>
            </a:pPr>
            <a:fld id="{7564E2AA-4844-4539-862D-BB5CD0BE77E0}" type="slidenum">
              <a:rPr lang="en-GB" altLang="en-US" smtClean="0"/>
              <a:pPr>
                <a:defRPr/>
              </a:pPr>
              <a:t>12</a:t>
            </a:fld>
            <a:endParaRPr lang="en-GB" altLang="en-US"/>
          </a:p>
        </p:txBody>
      </p:sp>
    </p:spTree>
    <p:extLst>
      <p:ext uri="{BB962C8B-B14F-4D97-AF65-F5344CB8AC3E}">
        <p14:creationId xmlns:p14="http://schemas.microsoft.com/office/powerpoint/2010/main" val="896969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64E2AA-4844-4539-862D-BB5CD0BE77E0}" type="slidenum">
              <a:rPr lang="en-GB" altLang="en-US" smtClean="0"/>
              <a:pPr>
                <a:defRPr/>
              </a:pPr>
              <a:t>13</a:t>
            </a:fld>
            <a:endParaRPr lang="en-GB" altLang="en-US"/>
          </a:p>
        </p:txBody>
      </p:sp>
    </p:spTree>
    <p:extLst>
      <p:ext uri="{BB962C8B-B14F-4D97-AF65-F5344CB8AC3E}">
        <p14:creationId xmlns:p14="http://schemas.microsoft.com/office/powerpoint/2010/main" val="2310859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on't use this On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505200" y="6453336"/>
            <a:ext cx="2133600" cy="365125"/>
          </a:xfrm>
          <a:prstGeom prst="rect">
            <a:avLst/>
          </a:prstGeom>
        </p:spPr>
        <p:txBody>
          <a:bodyPr anchor="ctr"/>
          <a:lstStyle>
            <a:lvl1pPr algn="ctr">
              <a:defRPr sz="1200">
                <a:solidFill>
                  <a:schemeClr val="bg1">
                    <a:lumMod val="75000"/>
                  </a:schemeClr>
                </a:solidFill>
              </a:defRPr>
            </a:lvl1pPr>
          </a:lstStyle>
          <a:p>
            <a:pPr>
              <a:defRPr/>
            </a:pPr>
            <a:fld id="{CE6383EC-83E6-4603-A2D8-0AA0C746FF10}" type="slidenum">
              <a:rPr lang="en-GB" smtClean="0"/>
              <a:pPr>
                <a:defRPr/>
              </a:pPr>
              <a:t>‹#›</a:t>
            </a:fld>
            <a:endParaRPr lang="en-GB" dirty="0"/>
          </a:p>
        </p:txBody>
      </p:sp>
    </p:spTree>
    <p:extLst>
      <p:ext uri="{BB962C8B-B14F-4D97-AF65-F5344CB8AC3E}">
        <p14:creationId xmlns:p14="http://schemas.microsoft.com/office/powerpoint/2010/main" val="3219437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Text Placeholder 2"/>
          <p:cNvSpPr>
            <a:spLocks noGrp="1"/>
          </p:cNvSpPr>
          <p:nvPr>
            <p:ph type="body" idx="10"/>
          </p:nvPr>
        </p:nvSpPr>
        <p:spPr>
          <a:xfrm>
            <a:off x="179512" y="0"/>
            <a:ext cx="7632848" cy="1340768"/>
          </a:xfrm>
          <a:prstGeom prst="rect">
            <a:avLst/>
          </a:prstGeom>
        </p:spPr>
        <p:txBody>
          <a:bodyPr anchor="ctr">
            <a:noAutofit/>
          </a:bodyPr>
          <a:lstStyle>
            <a:lvl1pPr marL="0" indent="0" algn="l">
              <a:buNone/>
              <a:defRPr sz="2400" b="1">
                <a:solidFill>
                  <a:schemeClr val="accent1">
                    <a:lumMod val="50000"/>
                  </a:schemeClr>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3"/>
          <p:cNvSpPr>
            <a:spLocks noGrp="1"/>
          </p:cNvSpPr>
          <p:nvPr>
            <p:ph sz="half" idx="2"/>
          </p:nvPr>
        </p:nvSpPr>
        <p:spPr>
          <a:xfrm>
            <a:off x="611560" y="1772816"/>
            <a:ext cx="7344816" cy="4248472"/>
          </a:xfrm>
          <a:prstGeom prst="rect">
            <a:avLst/>
          </a:prstGeom>
        </p:spPr>
        <p:txBody>
          <a:bodyPr>
            <a:normAutofit/>
          </a:bodyPr>
          <a:lstStyle>
            <a:lvl1pPr>
              <a:defRPr sz="1800">
                <a:solidFill>
                  <a:schemeClr val="accent1">
                    <a:lumMod val="50000"/>
                  </a:schemeClr>
                </a:solidFill>
              </a:defRPr>
            </a:lvl1pPr>
            <a:lvl2pPr>
              <a:defRPr sz="1800">
                <a:solidFill>
                  <a:schemeClr val="accent1">
                    <a:lumMod val="50000"/>
                  </a:schemeClr>
                </a:solidFill>
              </a:defRPr>
            </a:lvl2pPr>
            <a:lvl3pPr>
              <a:defRPr sz="1800">
                <a:solidFill>
                  <a:schemeClr val="accent1">
                    <a:lumMod val="50000"/>
                  </a:schemeClr>
                </a:solidFill>
              </a:defRPr>
            </a:lvl3pPr>
            <a:lvl4pPr>
              <a:defRPr sz="1800">
                <a:solidFill>
                  <a:schemeClr val="accent1">
                    <a:lumMod val="50000"/>
                  </a:schemeClr>
                </a:solidFill>
              </a:defRPr>
            </a:lvl4pPr>
            <a:lvl5pPr>
              <a:defRPr sz="1800">
                <a:solidFill>
                  <a:schemeClr val="accent1">
                    <a:lumMod val="50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p:cNvSpPr>
            <a:spLocks noGrp="1"/>
          </p:cNvSpPr>
          <p:nvPr>
            <p:ph type="sldNum" sz="quarter" idx="12"/>
          </p:nvPr>
        </p:nvSpPr>
        <p:spPr>
          <a:xfrm>
            <a:off x="3505200" y="6453336"/>
            <a:ext cx="2133600" cy="365125"/>
          </a:xfrm>
          <a:prstGeom prst="rect">
            <a:avLst/>
          </a:prstGeom>
        </p:spPr>
        <p:txBody>
          <a:bodyPr anchor="ctr"/>
          <a:lstStyle>
            <a:lvl1pPr algn="ctr">
              <a:defRPr sz="1200">
                <a:solidFill>
                  <a:schemeClr val="bg1">
                    <a:lumMod val="75000"/>
                  </a:schemeClr>
                </a:solidFill>
              </a:defRPr>
            </a:lvl1pPr>
          </a:lstStyle>
          <a:p>
            <a:pPr>
              <a:defRPr/>
            </a:pPr>
            <a:fld id="{CE6383EC-83E6-4603-A2D8-0AA0C746FF10}" type="slidenum">
              <a:rPr lang="en-GB" smtClean="0"/>
              <a:pPr>
                <a:defRPr/>
              </a:pPr>
              <a:t>‹#›</a:t>
            </a:fld>
            <a:endParaRPr lang="en-GB" dirty="0"/>
          </a:p>
        </p:txBody>
      </p:sp>
    </p:spTree>
    <p:extLst>
      <p:ext uri="{BB962C8B-B14F-4D97-AF65-F5344CB8AC3E}">
        <p14:creationId xmlns:p14="http://schemas.microsoft.com/office/powerpoint/2010/main" val="1506619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611560" y="1772816"/>
            <a:ext cx="3731468" cy="639762"/>
          </a:xfrm>
          <a:prstGeom prst="rect">
            <a:avLst/>
          </a:prstGeom>
        </p:spPr>
        <p:txBody>
          <a:bodyPr anchor="b">
            <a:noAutofit/>
          </a:bodyPr>
          <a:lstStyle>
            <a:lvl1pPr marL="0" indent="0">
              <a:buNone/>
              <a:defRPr sz="2000" b="1">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Content Placeholder 3"/>
          <p:cNvSpPr>
            <a:spLocks noGrp="1"/>
          </p:cNvSpPr>
          <p:nvPr>
            <p:ph sz="half" idx="2"/>
          </p:nvPr>
        </p:nvSpPr>
        <p:spPr>
          <a:xfrm>
            <a:off x="611560" y="2412578"/>
            <a:ext cx="3731468" cy="3951288"/>
          </a:xfrm>
          <a:prstGeom prst="rect">
            <a:avLst/>
          </a:prstGeom>
        </p:spPr>
        <p:txBody>
          <a:bodyPr>
            <a:normAutofit/>
          </a:bodyPr>
          <a:lstStyle>
            <a:lvl1pPr>
              <a:defRPr sz="1800">
                <a:solidFill>
                  <a:schemeClr val="accent1">
                    <a:lumMod val="50000"/>
                  </a:schemeClr>
                </a:solidFill>
              </a:defRPr>
            </a:lvl1pPr>
            <a:lvl2pPr>
              <a:defRPr sz="1800">
                <a:solidFill>
                  <a:schemeClr val="accent1">
                    <a:lumMod val="50000"/>
                  </a:schemeClr>
                </a:solidFill>
              </a:defRPr>
            </a:lvl2pPr>
            <a:lvl3pPr>
              <a:defRPr sz="1800">
                <a:solidFill>
                  <a:schemeClr val="accent1">
                    <a:lumMod val="50000"/>
                  </a:schemeClr>
                </a:solidFill>
              </a:defRPr>
            </a:lvl3pPr>
            <a:lvl4pPr>
              <a:defRPr sz="1800">
                <a:solidFill>
                  <a:schemeClr val="accent1">
                    <a:lumMod val="50000"/>
                  </a:schemeClr>
                </a:solidFill>
              </a:defRPr>
            </a:lvl4pPr>
            <a:lvl5pPr>
              <a:defRPr sz="1800">
                <a:solidFill>
                  <a:schemeClr val="accent1">
                    <a:lumMod val="50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4"/>
          <p:cNvSpPr>
            <a:spLocks noGrp="1"/>
          </p:cNvSpPr>
          <p:nvPr>
            <p:ph type="body" sz="quarter" idx="3"/>
          </p:nvPr>
        </p:nvSpPr>
        <p:spPr>
          <a:xfrm>
            <a:off x="4652886" y="1772816"/>
            <a:ext cx="3732934" cy="639762"/>
          </a:xfrm>
          <a:prstGeom prst="rect">
            <a:avLst/>
          </a:prstGeom>
        </p:spPr>
        <p:txBody>
          <a:bodyPr anchor="b">
            <a:noAutofit/>
          </a:bodyPr>
          <a:lstStyle>
            <a:lvl1pPr marL="0" indent="0">
              <a:buNone/>
              <a:defRPr sz="2000" b="1">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Content Placeholder 5"/>
          <p:cNvSpPr>
            <a:spLocks noGrp="1"/>
          </p:cNvSpPr>
          <p:nvPr>
            <p:ph sz="quarter" idx="4"/>
          </p:nvPr>
        </p:nvSpPr>
        <p:spPr>
          <a:xfrm>
            <a:off x="4652886" y="2412578"/>
            <a:ext cx="3732934" cy="3951288"/>
          </a:xfrm>
          <a:prstGeom prst="rect">
            <a:avLst/>
          </a:prstGeom>
        </p:spPr>
        <p:txBody>
          <a:bodyPr>
            <a:normAutofit/>
          </a:bodyPr>
          <a:lstStyle>
            <a:lvl1pPr>
              <a:defRPr sz="1800">
                <a:solidFill>
                  <a:schemeClr val="accent1">
                    <a:lumMod val="50000"/>
                  </a:schemeClr>
                </a:solidFill>
              </a:defRPr>
            </a:lvl1pPr>
            <a:lvl2pPr>
              <a:defRPr sz="1800">
                <a:solidFill>
                  <a:schemeClr val="accent1">
                    <a:lumMod val="50000"/>
                  </a:schemeClr>
                </a:solidFill>
              </a:defRPr>
            </a:lvl2pPr>
            <a:lvl3pPr>
              <a:defRPr sz="1800">
                <a:solidFill>
                  <a:schemeClr val="accent1">
                    <a:lumMod val="50000"/>
                  </a:schemeClr>
                </a:solidFill>
              </a:defRPr>
            </a:lvl3pPr>
            <a:lvl4pPr>
              <a:defRPr sz="1800">
                <a:solidFill>
                  <a:schemeClr val="accent1">
                    <a:lumMod val="50000"/>
                  </a:schemeClr>
                </a:solidFill>
              </a:defRPr>
            </a:lvl4pPr>
            <a:lvl5pPr>
              <a:defRPr sz="1800">
                <a:solidFill>
                  <a:schemeClr val="accent1">
                    <a:lumMod val="50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2"/>
          <p:cNvSpPr>
            <a:spLocks noGrp="1"/>
          </p:cNvSpPr>
          <p:nvPr>
            <p:ph type="body" idx="10"/>
          </p:nvPr>
        </p:nvSpPr>
        <p:spPr>
          <a:xfrm>
            <a:off x="179512" y="0"/>
            <a:ext cx="7632848" cy="1340768"/>
          </a:xfrm>
          <a:prstGeom prst="rect">
            <a:avLst/>
          </a:prstGeom>
        </p:spPr>
        <p:txBody>
          <a:bodyPr anchor="ctr">
            <a:noAutofit/>
          </a:bodyPr>
          <a:lstStyle>
            <a:lvl1pPr marL="0" indent="0" algn="l">
              <a:buNone/>
              <a:defRPr sz="2400" b="1">
                <a:solidFill>
                  <a:schemeClr val="accent1">
                    <a:lumMod val="50000"/>
                  </a:schemeClr>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Slide Number Placeholder 3"/>
          <p:cNvSpPr>
            <a:spLocks noGrp="1"/>
          </p:cNvSpPr>
          <p:nvPr>
            <p:ph type="sldNum" sz="quarter" idx="12"/>
          </p:nvPr>
        </p:nvSpPr>
        <p:spPr>
          <a:xfrm>
            <a:off x="3505200" y="6453336"/>
            <a:ext cx="2133600" cy="365125"/>
          </a:xfrm>
          <a:prstGeom prst="rect">
            <a:avLst/>
          </a:prstGeom>
        </p:spPr>
        <p:txBody>
          <a:bodyPr anchor="ctr"/>
          <a:lstStyle>
            <a:lvl1pPr algn="ctr">
              <a:defRPr sz="1200">
                <a:solidFill>
                  <a:schemeClr val="bg1">
                    <a:lumMod val="75000"/>
                  </a:schemeClr>
                </a:solidFill>
              </a:defRPr>
            </a:lvl1pPr>
          </a:lstStyle>
          <a:p>
            <a:pPr>
              <a:defRPr/>
            </a:pPr>
            <a:fld id="{CE6383EC-83E6-4603-A2D8-0AA0C746FF10}" type="slidenum">
              <a:rPr lang="en-GB" smtClean="0"/>
              <a:pPr>
                <a:defRPr/>
              </a:pPr>
              <a:t>‹#›</a:t>
            </a:fld>
            <a:endParaRPr lang="en-GB" dirty="0"/>
          </a:p>
        </p:txBody>
      </p:sp>
    </p:spTree>
    <p:extLst>
      <p:ext uri="{BB962C8B-B14F-4D97-AF65-F5344CB8AC3E}">
        <p14:creationId xmlns:p14="http://schemas.microsoft.com/office/powerpoint/2010/main" val="32945320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6" name="TextBox 6"/>
          <p:cNvSpPr txBox="1">
            <a:spLocks noChangeArrowheads="1"/>
          </p:cNvSpPr>
          <p:nvPr/>
        </p:nvSpPr>
        <p:spPr bwMode="auto">
          <a:xfrm>
            <a:off x="7235701" y="6504929"/>
            <a:ext cx="17287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100" dirty="0">
                <a:solidFill>
                  <a:srgbClr val="BFBFBF"/>
                </a:solidFill>
                <a:latin typeface="Arial" panose="020B0604020202020204" pitchFamily="34" charset="0"/>
                <a:cs typeface="Arial" panose="020B0604020202020204" pitchFamily="34" charset="0"/>
              </a:rPr>
              <a:t>© ABIS </a:t>
            </a:r>
            <a:r>
              <a:rPr lang="en-GB" altLang="en-US" sz="1100" i="1" dirty="0">
                <a:solidFill>
                  <a:srgbClr val="BFBFBF"/>
                </a:solidFill>
                <a:latin typeface="Arial" panose="020B0604020202020204" pitchFamily="34" charset="0"/>
                <a:cs typeface="Arial" panose="020B0604020202020204" pitchFamily="34" charset="0"/>
              </a:rPr>
              <a:t>Copyright</a:t>
            </a:r>
            <a:r>
              <a:rPr lang="en-GB" altLang="en-US" sz="1100" dirty="0">
                <a:solidFill>
                  <a:srgbClr val="BFBFBF"/>
                </a:solidFill>
                <a:latin typeface="Arial" panose="020B0604020202020204" pitchFamily="34" charset="0"/>
                <a:cs typeface="Arial" panose="020B0604020202020204" pitchFamily="34" charset="0"/>
              </a:rPr>
              <a:t> 2017</a:t>
            </a:r>
          </a:p>
        </p:txBody>
      </p:sp>
      <p:sp>
        <p:nvSpPr>
          <p:cNvPr id="8" name="Rectangle 7"/>
          <p:cNvSpPr>
            <a:spLocks noChangeArrowheads="1"/>
          </p:cNvSpPr>
          <p:nvPr/>
        </p:nvSpPr>
        <p:spPr bwMode="auto">
          <a:xfrm>
            <a:off x="0" y="1196752"/>
            <a:ext cx="6444207" cy="144016"/>
          </a:xfrm>
          <a:prstGeom prst="rect">
            <a:avLst/>
          </a:prstGeom>
          <a:solidFill>
            <a:srgbClr val="DA0000"/>
          </a:solidFill>
          <a:ln w="25400" algn="ctr">
            <a:noFill/>
            <a:miter lim="800000"/>
            <a:headEnd/>
            <a:tailEnd/>
          </a:ln>
        </p:spPr>
        <p:txBody>
          <a:bodyPr anchor="ctr"/>
          <a:lstStyle/>
          <a:p>
            <a:pPr algn="ctr" eaLnBrk="1" fontAlgn="auto" hangingPunct="1">
              <a:spcBef>
                <a:spcPts val="0"/>
              </a:spcBef>
              <a:spcAft>
                <a:spcPts val="0"/>
              </a:spcAft>
              <a:defRPr/>
            </a:pPr>
            <a:endParaRPr lang="en-US" sz="2400">
              <a:solidFill>
                <a:srgbClr val="FFFFFF"/>
              </a:solidFill>
              <a:effectLst>
                <a:outerShdw blurRad="38100" dist="38100" dir="2700000" algn="tl">
                  <a:srgbClr val="000000"/>
                </a:outerShdw>
              </a:effectLst>
              <a:ea typeface="Arial Unicode MS" pitchFamily="34" charset="-128"/>
            </a:endParaRPr>
          </a:p>
        </p:txBody>
      </p:sp>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32017" y="116632"/>
            <a:ext cx="2250698" cy="936104"/>
          </a:xfrm>
          <a:prstGeom prst="rect">
            <a:avLst/>
          </a:prstGeom>
        </p:spPr>
      </p:pic>
    </p:spTree>
    <p:extLst>
      <p:ext uri="{BB962C8B-B14F-4D97-AF65-F5344CB8AC3E}">
        <p14:creationId xmlns:p14="http://schemas.microsoft.com/office/powerpoint/2010/main" val="478681090"/>
      </p:ext>
    </p:extLst>
  </p:cSld>
  <p:clrMap bg1="lt1" tx1="dk1" bg2="lt2" tx2="dk2" accent1="accent1" accent2="accent2" accent3="accent3" accent4="accent4" accent5="accent5" accent6="accent6" hlink="hlink" folHlink="folHlink"/>
  <p:sldLayoutIdLst>
    <p:sldLayoutId id="2147483770" r:id="rId1"/>
    <p:sldLayoutId id="2147483773" r:id="rId2"/>
    <p:sldLayoutId id="2147483772" r:id="rId3"/>
  </p:sldLayoutIdLst>
  <p:hf hdr="0" ftr="0" dt="0"/>
  <p:txStyles>
    <p:titleStyle>
      <a:lvl1pPr algn="ctr" rtl="0" eaLnBrk="1" fontAlgn="base" hangingPunct="1">
        <a:spcBef>
          <a:spcPct val="0"/>
        </a:spcBef>
        <a:spcAft>
          <a:spcPct val="0"/>
        </a:spcAft>
        <a:defRPr sz="2400" b="1"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2400" b="1">
          <a:solidFill>
            <a:schemeClr val="tx1"/>
          </a:solidFill>
          <a:latin typeface="Arial" charset="0"/>
          <a:cs typeface="Arial" charset="0"/>
        </a:defRPr>
      </a:lvl2pPr>
      <a:lvl3pPr algn="ctr" rtl="0" eaLnBrk="1" fontAlgn="base" hangingPunct="1">
        <a:spcBef>
          <a:spcPct val="0"/>
        </a:spcBef>
        <a:spcAft>
          <a:spcPct val="0"/>
        </a:spcAft>
        <a:defRPr sz="2400" b="1">
          <a:solidFill>
            <a:schemeClr val="tx1"/>
          </a:solidFill>
          <a:latin typeface="Arial" charset="0"/>
          <a:cs typeface="Arial" charset="0"/>
        </a:defRPr>
      </a:lvl3pPr>
      <a:lvl4pPr algn="ctr" rtl="0" eaLnBrk="1" fontAlgn="base" hangingPunct="1">
        <a:spcBef>
          <a:spcPct val="0"/>
        </a:spcBef>
        <a:spcAft>
          <a:spcPct val="0"/>
        </a:spcAft>
        <a:defRPr sz="2400" b="1">
          <a:solidFill>
            <a:schemeClr val="tx1"/>
          </a:solidFill>
          <a:latin typeface="Arial" charset="0"/>
          <a:cs typeface="Arial" charset="0"/>
        </a:defRPr>
      </a:lvl4pPr>
      <a:lvl5pPr algn="ctr" rtl="0" eaLnBrk="1" fontAlgn="base" hangingPunct="1">
        <a:spcBef>
          <a:spcPct val="0"/>
        </a:spcBef>
        <a:spcAft>
          <a:spcPct val="0"/>
        </a:spcAft>
        <a:defRPr sz="2400" b="1">
          <a:solidFill>
            <a:schemeClr val="tx1"/>
          </a:solidFill>
          <a:latin typeface="Arial" charset="0"/>
          <a:cs typeface="Arial" charset="0"/>
        </a:defRPr>
      </a:lvl5pPr>
      <a:lvl6pPr marL="457200" algn="ctr" rtl="0" eaLnBrk="1" fontAlgn="base" hangingPunct="1">
        <a:spcBef>
          <a:spcPct val="0"/>
        </a:spcBef>
        <a:spcAft>
          <a:spcPct val="0"/>
        </a:spcAft>
        <a:defRPr sz="2400" b="1">
          <a:solidFill>
            <a:schemeClr val="tx1"/>
          </a:solidFill>
          <a:latin typeface="Arial" charset="0"/>
          <a:cs typeface="Arial" charset="0"/>
        </a:defRPr>
      </a:lvl6pPr>
      <a:lvl7pPr marL="914400" algn="ctr" rtl="0" eaLnBrk="1" fontAlgn="base" hangingPunct="1">
        <a:spcBef>
          <a:spcPct val="0"/>
        </a:spcBef>
        <a:spcAft>
          <a:spcPct val="0"/>
        </a:spcAft>
        <a:defRPr sz="2400" b="1">
          <a:solidFill>
            <a:schemeClr val="tx1"/>
          </a:solidFill>
          <a:latin typeface="Arial" charset="0"/>
          <a:cs typeface="Arial" charset="0"/>
        </a:defRPr>
      </a:lvl7pPr>
      <a:lvl8pPr marL="1371600" algn="ctr" rtl="0" eaLnBrk="1" fontAlgn="base" hangingPunct="1">
        <a:spcBef>
          <a:spcPct val="0"/>
        </a:spcBef>
        <a:spcAft>
          <a:spcPct val="0"/>
        </a:spcAft>
        <a:defRPr sz="2400" b="1">
          <a:solidFill>
            <a:schemeClr val="tx1"/>
          </a:solidFill>
          <a:latin typeface="Arial" charset="0"/>
          <a:cs typeface="Arial" charset="0"/>
        </a:defRPr>
      </a:lvl8pPr>
      <a:lvl9pPr marL="1828800" algn="ctr" rtl="0" eaLnBrk="1" fontAlgn="base" hangingPunct="1">
        <a:spcBef>
          <a:spcPct val="0"/>
        </a:spcBef>
        <a:spcAft>
          <a:spcPct val="0"/>
        </a:spcAft>
        <a:defRPr sz="2400" b="1">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12" y="-4203848"/>
            <a:ext cx="9180512" cy="10729192"/>
          </a:xfrm>
          <a:prstGeom prst="rect">
            <a:avLst/>
          </a:prstGeom>
        </p:spPr>
      </p:pic>
      <p:pic>
        <p:nvPicPr>
          <p:cNvPr id="2" name="Picture 1"/>
          <p:cNvPicPr>
            <a:picLocks noChangeAspect="1"/>
          </p:cNvPicPr>
          <p:nvPr/>
        </p:nvPicPr>
        <p:blipFill>
          <a:blip r:embed="rId4"/>
          <a:stretch>
            <a:fillRect/>
          </a:stretch>
        </p:blipFill>
        <p:spPr>
          <a:xfrm>
            <a:off x="-36512" y="4797152"/>
            <a:ext cx="9180512" cy="2060848"/>
          </a:xfrm>
          <a:prstGeom prst="rect">
            <a:avLst/>
          </a:prstGeom>
        </p:spPr>
      </p:pic>
      <p:sp>
        <p:nvSpPr>
          <p:cNvPr id="5" name="TextBox 4"/>
          <p:cNvSpPr txBox="1"/>
          <p:nvPr/>
        </p:nvSpPr>
        <p:spPr>
          <a:xfrm>
            <a:off x="1132334" y="362039"/>
            <a:ext cx="7344816" cy="978729"/>
          </a:xfrm>
          <a:prstGeom prst="rect">
            <a:avLst/>
          </a:prstGeom>
          <a:noFill/>
        </p:spPr>
        <p:txBody>
          <a:bodyPr wrap="square" rtlCol="0">
            <a:spAutoFit/>
          </a:bodyPr>
          <a:lstStyle/>
          <a:p>
            <a:pPr algn="r">
              <a:lnSpc>
                <a:spcPct val="120000"/>
              </a:lnSpc>
            </a:pPr>
            <a:r>
              <a:rPr lang="en-US" sz="1600" dirty="0">
                <a:solidFill>
                  <a:schemeClr val="bg1"/>
                </a:solidFill>
                <a:latin typeface="Century Gothic" panose="020B0502020202020204" pitchFamily="34" charset="0"/>
              </a:rPr>
              <a:t>Zagreb, </a:t>
            </a:r>
          </a:p>
          <a:p>
            <a:pPr algn="r">
              <a:lnSpc>
                <a:spcPct val="120000"/>
              </a:lnSpc>
            </a:pPr>
            <a:r>
              <a:rPr lang="en-US" sz="1600" dirty="0">
                <a:solidFill>
                  <a:schemeClr val="bg1"/>
                </a:solidFill>
                <a:latin typeface="Century Gothic" panose="020B0502020202020204" pitchFamily="34" charset="0"/>
              </a:rPr>
              <a:t>1st February 2017</a:t>
            </a:r>
          </a:p>
          <a:p>
            <a:pPr algn="r">
              <a:lnSpc>
                <a:spcPct val="120000"/>
              </a:lnSpc>
            </a:pPr>
            <a:r>
              <a:rPr lang="en-US" sz="1600" dirty="0">
                <a:solidFill>
                  <a:schemeClr val="bg1"/>
                </a:solidFill>
                <a:latin typeface="Century Gothic" panose="020B0502020202020204" pitchFamily="34" charset="0"/>
              </a:rPr>
              <a:t>Hi4CSR Learning Activity</a:t>
            </a:r>
          </a:p>
        </p:txBody>
      </p:sp>
      <p:sp>
        <p:nvSpPr>
          <p:cNvPr id="6" name="TextBox 5"/>
          <p:cNvSpPr txBox="1"/>
          <p:nvPr/>
        </p:nvSpPr>
        <p:spPr>
          <a:xfrm>
            <a:off x="1115616" y="5229200"/>
            <a:ext cx="7344816" cy="1274195"/>
          </a:xfrm>
          <a:prstGeom prst="rect">
            <a:avLst/>
          </a:prstGeom>
          <a:noFill/>
        </p:spPr>
        <p:txBody>
          <a:bodyPr wrap="square" rtlCol="0">
            <a:spAutoFit/>
          </a:bodyPr>
          <a:lstStyle/>
          <a:p>
            <a:pPr algn="r">
              <a:lnSpc>
                <a:spcPct val="120000"/>
              </a:lnSpc>
            </a:pPr>
            <a:r>
              <a:rPr lang="en-US" sz="3200" dirty="0">
                <a:solidFill>
                  <a:schemeClr val="bg1"/>
                </a:solidFill>
                <a:latin typeface="Century Gothic" panose="020B0502020202020204" pitchFamily="34" charset="0"/>
              </a:rPr>
              <a:t>Employment of disabled persons: </a:t>
            </a:r>
          </a:p>
          <a:p>
            <a:pPr algn="r">
              <a:lnSpc>
                <a:spcPct val="120000"/>
              </a:lnSpc>
            </a:pPr>
            <a:r>
              <a:rPr lang="en-US" sz="3200" dirty="0">
                <a:solidFill>
                  <a:schemeClr val="bg1"/>
                </a:solidFill>
                <a:latin typeface="Century Gothic" panose="020B0502020202020204" pitchFamily="34" charset="0"/>
              </a:rPr>
              <a:t>Current developments at EU level</a:t>
            </a:r>
          </a:p>
        </p:txBody>
      </p:sp>
    </p:spTree>
    <p:extLst>
      <p:ext uri="{BB962C8B-B14F-4D97-AF65-F5344CB8AC3E}">
        <p14:creationId xmlns:p14="http://schemas.microsoft.com/office/powerpoint/2010/main" val="3291448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GB" dirty="0"/>
              <a:t> 3. Recent developments</a:t>
            </a:r>
            <a:endParaRPr lang="en-US" dirty="0"/>
          </a:p>
        </p:txBody>
      </p:sp>
      <p:sp>
        <p:nvSpPr>
          <p:cNvPr id="3" name="Content Placeholder 2"/>
          <p:cNvSpPr>
            <a:spLocks noGrp="1"/>
          </p:cNvSpPr>
          <p:nvPr>
            <p:ph sz="half" idx="2"/>
          </p:nvPr>
        </p:nvSpPr>
        <p:spPr>
          <a:xfrm>
            <a:off x="611560" y="1556792"/>
            <a:ext cx="7992888" cy="4752528"/>
          </a:xfrm>
        </p:spPr>
        <p:txBody>
          <a:bodyPr>
            <a:normAutofit fontScale="92500" lnSpcReduction="10000"/>
          </a:bodyPr>
          <a:lstStyle/>
          <a:p>
            <a:endParaRPr lang="en-GB" dirty="0"/>
          </a:p>
          <a:p>
            <a:r>
              <a:rPr lang="en-US" b="1" dirty="0"/>
              <a:t>Concluding observations of the UN CRPD Committee to the EU</a:t>
            </a:r>
          </a:p>
          <a:p>
            <a:pPr lvl="1"/>
            <a:r>
              <a:rPr lang="en-US" dirty="0"/>
              <a:t>36 recommendations, including to </a:t>
            </a:r>
          </a:p>
          <a:p>
            <a:pPr marL="857250" lvl="2" indent="0">
              <a:buNone/>
            </a:pPr>
            <a:r>
              <a:rPr lang="en-US" i="1" dirty="0"/>
              <a:t>“…take effective action to </a:t>
            </a:r>
            <a:r>
              <a:rPr lang="en-US" b="1" i="1" dirty="0"/>
              <a:t>measure the employment </a:t>
            </a:r>
            <a:r>
              <a:rPr lang="en-US" i="1" dirty="0"/>
              <a:t>of persons with disabilities and to </a:t>
            </a:r>
            <a:r>
              <a:rPr lang="en-US" b="1" i="1" dirty="0"/>
              <a:t>increase their employment rate</a:t>
            </a:r>
            <a:r>
              <a:rPr lang="en-US" i="1" dirty="0"/>
              <a:t> in the open labour market, including by </a:t>
            </a:r>
            <a:r>
              <a:rPr lang="en-US" b="1" i="1" dirty="0"/>
              <a:t>providing training for member States </a:t>
            </a:r>
            <a:r>
              <a:rPr lang="en-US" i="1" dirty="0"/>
              <a:t>on reasonable accommodation and accessibility in the context of employment”</a:t>
            </a:r>
          </a:p>
          <a:p>
            <a:pPr marL="457200" lvl="1" indent="0">
              <a:buNone/>
            </a:pPr>
            <a:r>
              <a:rPr lang="en-US" dirty="0"/>
              <a:t>as it expressed concerns </a:t>
            </a:r>
          </a:p>
          <a:p>
            <a:pPr marL="857250" lvl="2" indent="0">
              <a:buNone/>
            </a:pPr>
            <a:r>
              <a:rPr lang="en-US" i="1" dirty="0"/>
              <a:t>“…about the high unemployment rates for persons with disabilities, especially women with disabilities and persons with intellectual and/or psychosocial disabilities…”</a:t>
            </a:r>
          </a:p>
          <a:p>
            <a:pPr marL="857250" lvl="2" indent="0">
              <a:buNone/>
            </a:pPr>
            <a:endParaRPr lang="en-US" b="1" dirty="0"/>
          </a:p>
          <a:p>
            <a:r>
              <a:rPr lang="en-US" b="1" dirty="0"/>
              <a:t>Progress report </a:t>
            </a:r>
            <a:r>
              <a:rPr lang="en-US" dirty="0"/>
              <a:t>on</a:t>
            </a:r>
            <a:r>
              <a:rPr lang="en-US" b="1" dirty="0"/>
              <a:t> </a:t>
            </a:r>
            <a:r>
              <a:rPr lang="en-US" dirty="0"/>
              <a:t>the Implementation of the European Disability Strategy 2010-2020 under way </a:t>
            </a:r>
          </a:p>
          <a:p>
            <a:pPr lvl="1"/>
            <a:r>
              <a:rPr lang="en-US" dirty="0"/>
              <a:t>Public Consultation on the review of the European Disability Strategy 2010-2020 (December 2015 – March 2016)</a:t>
            </a:r>
          </a:p>
          <a:p>
            <a:endParaRPr lang="en-US" dirty="0"/>
          </a:p>
          <a:p>
            <a:endParaRPr lang="en-GB" dirty="0"/>
          </a:p>
        </p:txBody>
      </p:sp>
      <p:sp>
        <p:nvSpPr>
          <p:cNvPr id="4" name="Slide Number Placeholder 3"/>
          <p:cNvSpPr>
            <a:spLocks noGrp="1"/>
          </p:cNvSpPr>
          <p:nvPr>
            <p:ph type="sldNum" sz="quarter" idx="12"/>
          </p:nvPr>
        </p:nvSpPr>
        <p:spPr/>
        <p:txBody>
          <a:bodyPr/>
          <a:lstStyle/>
          <a:p>
            <a:pPr>
              <a:defRPr/>
            </a:pPr>
            <a:fld id="{CE6383EC-83E6-4603-A2D8-0AA0C746FF10}" type="slidenum">
              <a:rPr lang="en-GB" smtClean="0"/>
              <a:pPr>
                <a:defRPr/>
              </a:pPr>
              <a:t>10</a:t>
            </a:fld>
            <a:endParaRPr lang="en-GB" dirty="0"/>
          </a:p>
        </p:txBody>
      </p:sp>
    </p:spTree>
    <p:extLst>
      <p:ext uri="{BB962C8B-B14F-4D97-AF65-F5344CB8AC3E}">
        <p14:creationId xmlns:p14="http://schemas.microsoft.com/office/powerpoint/2010/main" val="651005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GB" dirty="0"/>
              <a:t> 3. Recent developments</a:t>
            </a:r>
            <a:endParaRPr lang="en-US" dirty="0"/>
          </a:p>
        </p:txBody>
      </p:sp>
      <p:sp>
        <p:nvSpPr>
          <p:cNvPr id="3" name="Content Placeholder 2"/>
          <p:cNvSpPr>
            <a:spLocks noGrp="1"/>
          </p:cNvSpPr>
          <p:nvPr>
            <p:ph sz="half" idx="2"/>
          </p:nvPr>
        </p:nvSpPr>
        <p:spPr>
          <a:xfrm>
            <a:off x="611560" y="1556792"/>
            <a:ext cx="7992888" cy="4752528"/>
          </a:xfrm>
        </p:spPr>
        <p:txBody>
          <a:bodyPr>
            <a:normAutofit fontScale="92500" lnSpcReduction="10000"/>
          </a:bodyPr>
          <a:lstStyle/>
          <a:p>
            <a:endParaRPr lang="en-GB" dirty="0"/>
          </a:p>
          <a:p>
            <a:r>
              <a:rPr lang="en-US" dirty="0"/>
              <a:t>Proposal for a </a:t>
            </a:r>
            <a:r>
              <a:rPr lang="en-US" b="1" dirty="0"/>
              <a:t>European Accessibility Act</a:t>
            </a:r>
            <a:r>
              <a:rPr lang="en-US" dirty="0"/>
              <a:t>, to make products and services more accessible to the disabled persons</a:t>
            </a:r>
          </a:p>
          <a:p>
            <a:endParaRPr lang="en-US" dirty="0"/>
          </a:p>
          <a:p>
            <a:r>
              <a:rPr lang="en-US" dirty="0"/>
              <a:t>Adoption of the </a:t>
            </a:r>
            <a:r>
              <a:rPr lang="en-US" b="1" dirty="0"/>
              <a:t>Web Accessibility Directive</a:t>
            </a:r>
            <a:r>
              <a:rPr lang="en-US" dirty="0"/>
              <a:t>: new digital services and products offer new opportunities for people with disabilities to take part in society and in the labour market</a:t>
            </a:r>
          </a:p>
          <a:p>
            <a:endParaRPr lang="en-US" dirty="0"/>
          </a:p>
          <a:p>
            <a:r>
              <a:rPr lang="en-US" dirty="0"/>
              <a:t>Proposal for the ratification of the </a:t>
            </a:r>
            <a:r>
              <a:rPr lang="en-US" b="1" dirty="0"/>
              <a:t>Marrakesh Treaty</a:t>
            </a:r>
            <a:r>
              <a:rPr lang="en-US" dirty="0"/>
              <a:t>, to make published works accessible to blind and visually impaired people</a:t>
            </a:r>
          </a:p>
          <a:p>
            <a:endParaRPr lang="en-GB" dirty="0">
              <a:solidFill>
                <a:srgbClr val="00B0F0"/>
              </a:solidFill>
            </a:endParaRPr>
          </a:p>
          <a:p>
            <a:r>
              <a:rPr lang="en-GB" dirty="0"/>
              <a:t>Opportunities coming from the </a:t>
            </a:r>
            <a:r>
              <a:rPr lang="en-GB" b="1" dirty="0"/>
              <a:t>European Pillar of Social Rights </a:t>
            </a:r>
            <a:r>
              <a:rPr lang="en-GB" dirty="0"/>
              <a:t>proclaimed in the </a:t>
            </a:r>
            <a:r>
              <a:rPr lang="en-US" dirty="0"/>
              <a:t>2015 State of the Union address, under the “Equal opportunities and access to the labour market” part</a:t>
            </a:r>
          </a:p>
          <a:p>
            <a:pPr lvl="1"/>
            <a:r>
              <a:rPr lang="en-US" dirty="0"/>
              <a:t>public consultation throughout 2016</a:t>
            </a:r>
            <a:endParaRPr lang="en-GB" dirty="0"/>
          </a:p>
          <a:p>
            <a:pPr lvl="1"/>
            <a:r>
              <a:rPr lang="en-US" b="1" dirty="0"/>
              <a:t>Social Summit for Fair Jobs and Growth </a:t>
            </a:r>
            <a:r>
              <a:rPr lang="en-US" dirty="0"/>
              <a:t>co-hosted by EC and Sweden in Gothenburg on 17 November 2017 </a:t>
            </a:r>
            <a:endParaRPr lang="en-GB" dirty="0"/>
          </a:p>
          <a:p>
            <a:endParaRPr lang="en-US" dirty="0"/>
          </a:p>
          <a:p>
            <a:endParaRPr lang="en-GB" dirty="0"/>
          </a:p>
        </p:txBody>
      </p:sp>
      <p:sp>
        <p:nvSpPr>
          <p:cNvPr id="4" name="Slide Number Placeholder 3"/>
          <p:cNvSpPr>
            <a:spLocks noGrp="1"/>
          </p:cNvSpPr>
          <p:nvPr>
            <p:ph type="sldNum" sz="quarter" idx="12"/>
          </p:nvPr>
        </p:nvSpPr>
        <p:spPr/>
        <p:txBody>
          <a:bodyPr/>
          <a:lstStyle/>
          <a:p>
            <a:pPr>
              <a:defRPr/>
            </a:pPr>
            <a:fld id="{CE6383EC-83E6-4603-A2D8-0AA0C746FF10}" type="slidenum">
              <a:rPr lang="en-GB" smtClean="0"/>
              <a:pPr>
                <a:defRPr/>
              </a:pPr>
              <a:t>11</a:t>
            </a:fld>
            <a:endParaRPr lang="en-GB" dirty="0"/>
          </a:p>
        </p:txBody>
      </p:sp>
    </p:spTree>
    <p:extLst>
      <p:ext uri="{BB962C8B-B14F-4D97-AF65-F5344CB8AC3E}">
        <p14:creationId xmlns:p14="http://schemas.microsoft.com/office/powerpoint/2010/main" val="3901748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E6383EC-83E6-4603-A2D8-0AA0C746FF10}" type="slidenum">
              <a:rPr lang="en-GB" smtClean="0"/>
              <a:pPr>
                <a:defRPr/>
              </a:pPr>
              <a:t>12</a:t>
            </a:fld>
            <a:endParaRPr lang="en-GB" dirty="0"/>
          </a:p>
        </p:txBody>
      </p:sp>
      <p:sp>
        <p:nvSpPr>
          <p:cNvPr id="7" name="Rectangle 6"/>
          <p:cNvSpPr/>
          <p:nvPr/>
        </p:nvSpPr>
        <p:spPr>
          <a:xfrm>
            <a:off x="683568" y="2420888"/>
            <a:ext cx="7560840" cy="2742289"/>
          </a:xfrm>
          <a:prstGeom prst="rect">
            <a:avLst/>
          </a:prstGeom>
        </p:spPr>
        <p:txBody>
          <a:bodyPr wrap="square">
            <a:spAutoFit/>
          </a:bodyPr>
          <a:lstStyle/>
          <a:p>
            <a:pPr marL="0" marR="0">
              <a:lnSpc>
                <a:spcPct val="107000"/>
              </a:lnSpc>
              <a:spcBef>
                <a:spcPts val="0"/>
              </a:spcBef>
              <a:spcAft>
                <a:spcPts val="800"/>
              </a:spcAft>
            </a:pPr>
            <a:r>
              <a:rPr lang="en-US" sz="1700" i="1" dirty="0">
                <a:solidFill>
                  <a:schemeClr val="accent1">
                    <a:lumMod val="50000"/>
                  </a:schemeClr>
                </a:solidFill>
              </a:rPr>
              <a:t>Despite the action taken at EU level, lack of equal opportunities in the labour market remains the most important challenge for persons with disabilities. Efforts should be enhanced to ensure focus on abilities instead of disabilities. </a:t>
            </a:r>
          </a:p>
          <a:p>
            <a:pPr marL="0" marR="0">
              <a:lnSpc>
                <a:spcPct val="107000"/>
              </a:lnSpc>
              <a:spcBef>
                <a:spcPts val="0"/>
              </a:spcBef>
              <a:spcAft>
                <a:spcPts val="800"/>
              </a:spcAft>
            </a:pPr>
            <a:endParaRPr lang="en-US" sz="1700" i="1" dirty="0">
              <a:solidFill>
                <a:schemeClr val="accent1">
                  <a:lumMod val="50000"/>
                </a:schemeClr>
              </a:solidFill>
            </a:endParaRPr>
          </a:p>
          <a:p>
            <a:pPr marL="0" marR="0">
              <a:lnSpc>
                <a:spcPct val="107000"/>
              </a:lnSpc>
              <a:spcBef>
                <a:spcPts val="0"/>
              </a:spcBef>
              <a:spcAft>
                <a:spcPts val="800"/>
              </a:spcAft>
            </a:pPr>
            <a:endParaRPr lang="en-US" sz="1700" i="1" dirty="0">
              <a:solidFill>
                <a:schemeClr val="accent1">
                  <a:lumMod val="50000"/>
                </a:schemeClr>
              </a:solidFill>
            </a:endParaRPr>
          </a:p>
          <a:p>
            <a:pPr marL="0" marR="0" algn="r">
              <a:lnSpc>
                <a:spcPct val="107000"/>
              </a:lnSpc>
              <a:spcBef>
                <a:spcPts val="0"/>
              </a:spcBef>
              <a:spcAft>
                <a:spcPts val="800"/>
              </a:spcAft>
            </a:pPr>
            <a:r>
              <a:rPr lang="en-US" sz="1700" dirty="0">
                <a:solidFill>
                  <a:schemeClr val="accent1">
                    <a:lumMod val="50000"/>
                  </a:schemeClr>
                </a:solidFill>
              </a:rPr>
              <a:t>European Commission “Annual Growth Survey 2017”</a:t>
            </a:r>
          </a:p>
          <a:p>
            <a:pPr marL="0" marR="0" algn="r">
              <a:lnSpc>
                <a:spcPct val="107000"/>
              </a:lnSpc>
              <a:spcBef>
                <a:spcPts val="0"/>
              </a:spcBef>
              <a:spcAft>
                <a:spcPts val="800"/>
              </a:spcAft>
            </a:pPr>
            <a:r>
              <a:rPr lang="en-US" sz="1700" dirty="0">
                <a:solidFill>
                  <a:schemeClr val="accent1">
                    <a:lumMod val="50000"/>
                  </a:schemeClr>
                </a:solidFill>
              </a:rPr>
              <a:t>(November 2016)</a:t>
            </a:r>
          </a:p>
        </p:txBody>
      </p:sp>
    </p:spTree>
    <p:extLst>
      <p:ext uri="{BB962C8B-B14F-4D97-AF65-F5344CB8AC3E}">
        <p14:creationId xmlns:p14="http://schemas.microsoft.com/office/powerpoint/2010/main" val="4032691492"/>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611560" y="1556792"/>
            <a:ext cx="7920880" cy="4248472"/>
          </a:xfrm>
        </p:spPr>
        <p:txBody>
          <a:bodyPr>
            <a:normAutofit/>
          </a:bodyPr>
          <a:lstStyle/>
          <a:p>
            <a:pPr marL="0" indent="0">
              <a:buNone/>
            </a:pPr>
            <a:endParaRPr lang="en-GB" sz="1600" dirty="0"/>
          </a:p>
          <a:p>
            <a:pPr marL="0" indent="0" algn="ctr">
              <a:buNone/>
            </a:pPr>
            <a:r>
              <a:rPr lang="en-GB" sz="2800" b="1" dirty="0"/>
              <a:t>Thank you for your attention! </a:t>
            </a:r>
            <a:r>
              <a:rPr lang="en-GB" b="1" dirty="0"/>
              <a:t/>
            </a:r>
            <a:br>
              <a:rPr lang="en-GB" b="1" dirty="0"/>
            </a:br>
            <a:endParaRPr lang="en-GB" b="1" dirty="0"/>
          </a:p>
          <a:p>
            <a:pPr marL="0" indent="0" algn="ctr">
              <a:buNone/>
            </a:pPr>
            <a:r>
              <a:rPr lang="en-GB" dirty="0"/>
              <a:t/>
            </a:r>
            <a:br>
              <a:rPr lang="en-GB" dirty="0"/>
            </a:br>
            <a:r>
              <a:rPr lang="en-US" altLang="en-US" dirty="0"/>
              <a:t>Karolina Sobczak</a:t>
            </a:r>
          </a:p>
          <a:p>
            <a:pPr marL="0" indent="0" algn="ctr">
              <a:buNone/>
            </a:pPr>
            <a:r>
              <a:rPr lang="en-US" altLang="en-US" dirty="0"/>
              <a:t>Projects Coordinator</a:t>
            </a:r>
          </a:p>
          <a:p>
            <a:pPr marL="0" indent="0" algn="ctr">
              <a:buNone/>
            </a:pPr>
            <a:r>
              <a:rPr lang="en-US" altLang="en-US" dirty="0"/>
              <a:t/>
            </a:r>
            <a:br>
              <a:rPr lang="en-US" altLang="en-US" dirty="0"/>
            </a:br>
            <a:r>
              <a:rPr lang="en-GB" sz="1600" dirty="0"/>
              <a:t/>
            </a:r>
            <a:br>
              <a:rPr lang="en-GB" sz="1600" dirty="0"/>
            </a:br>
            <a:endParaRPr lang="en-GB" sz="1600" dirty="0"/>
          </a:p>
        </p:txBody>
      </p:sp>
      <p:pic>
        <p:nvPicPr>
          <p:cNvPr id="5" name="Picture 2" descr="d:\Users\Uporabnik\Desktop\DPP\Erasmus + 2016\screen-shot-2016-09-26-at-104328_mai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3861048"/>
            <a:ext cx="4176464" cy="2767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888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GB" dirty="0"/>
              <a:t>Overview</a:t>
            </a:r>
          </a:p>
        </p:txBody>
      </p:sp>
      <p:sp>
        <p:nvSpPr>
          <p:cNvPr id="4" name="Slide Number Placeholder 3"/>
          <p:cNvSpPr>
            <a:spLocks noGrp="1"/>
          </p:cNvSpPr>
          <p:nvPr>
            <p:ph type="sldNum" sz="quarter" idx="12"/>
          </p:nvPr>
        </p:nvSpPr>
        <p:spPr>
          <a:xfrm>
            <a:off x="3505200" y="6453336"/>
            <a:ext cx="2133600" cy="365125"/>
          </a:xfrm>
        </p:spPr>
        <p:txBody>
          <a:bodyPr/>
          <a:lstStyle/>
          <a:p>
            <a:pPr>
              <a:defRPr/>
            </a:pPr>
            <a:fld id="{CE6383EC-83E6-4603-A2D8-0AA0C746FF10}" type="slidenum">
              <a:rPr lang="en-GB" smtClean="0"/>
              <a:pPr>
                <a:defRPr/>
              </a:pPr>
              <a:t>2</a:t>
            </a:fld>
            <a:endParaRPr lang="en-GB" dirty="0"/>
          </a:p>
        </p:txBody>
      </p:sp>
      <p:sp>
        <p:nvSpPr>
          <p:cNvPr id="8" name="Content Placeholder 2"/>
          <p:cNvSpPr>
            <a:spLocks noGrp="1"/>
          </p:cNvSpPr>
          <p:nvPr>
            <p:ph sz="half" idx="2"/>
          </p:nvPr>
        </p:nvSpPr>
        <p:spPr>
          <a:xfrm>
            <a:off x="611560" y="1772816"/>
            <a:ext cx="7344816" cy="4248472"/>
          </a:xfrm>
        </p:spPr>
        <p:txBody>
          <a:bodyPr>
            <a:normAutofit/>
          </a:bodyPr>
          <a:lstStyle/>
          <a:p>
            <a:pPr>
              <a:buFont typeface="+mj-lt"/>
              <a:buAutoNum type="arabicPeriod"/>
            </a:pPr>
            <a:endParaRPr lang="en-GB" dirty="0"/>
          </a:p>
          <a:p>
            <a:pPr>
              <a:buFont typeface="+mj-lt"/>
              <a:buAutoNum type="arabicPeriod"/>
            </a:pPr>
            <a:r>
              <a:rPr lang="en-GB" b="1" dirty="0"/>
              <a:t>The Context</a:t>
            </a:r>
          </a:p>
          <a:p>
            <a:pPr>
              <a:buFont typeface="+mj-lt"/>
              <a:buAutoNum type="arabicPeriod"/>
            </a:pPr>
            <a:endParaRPr lang="en-US" b="1" dirty="0"/>
          </a:p>
          <a:p>
            <a:pPr>
              <a:buFont typeface="+mj-lt"/>
              <a:buAutoNum type="arabicPeriod"/>
            </a:pPr>
            <a:r>
              <a:rPr lang="en-US" b="1" dirty="0"/>
              <a:t>Legislative Framework</a:t>
            </a:r>
          </a:p>
          <a:p>
            <a:pPr marL="457200" lvl="1" indent="0">
              <a:buNone/>
            </a:pPr>
            <a:r>
              <a:rPr lang="en-US" dirty="0"/>
              <a:t>The Equality Employment Directive</a:t>
            </a:r>
          </a:p>
          <a:p>
            <a:pPr marL="457200" lvl="1" indent="0">
              <a:buNone/>
            </a:pPr>
            <a:r>
              <a:rPr lang="en-US" dirty="0"/>
              <a:t>UN Convention on the Rights of Persons with Disabilities</a:t>
            </a:r>
          </a:p>
          <a:p>
            <a:pPr marL="457200" lvl="1" indent="0">
              <a:buNone/>
            </a:pPr>
            <a:r>
              <a:rPr lang="en-US" dirty="0"/>
              <a:t>The EU Implementation Framework</a:t>
            </a:r>
          </a:p>
          <a:p>
            <a:pPr marL="457200" lvl="1" indent="0">
              <a:buNone/>
            </a:pPr>
            <a:r>
              <a:rPr lang="en-US" dirty="0"/>
              <a:t>European Disability Strategy 2010-2020</a:t>
            </a:r>
          </a:p>
          <a:p>
            <a:pPr lvl="1">
              <a:buFont typeface="+mj-lt"/>
              <a:buAutoNum type="arabicPeriod"/>
            </a:pPr>
            <a:endParaRPr lang="en-US" b="1" dirty="0"/>
          </a:p>
          <a:p>
            <a:pPr>
              <a:buFont typeface="+mj-lt"/>
              <a:buAutoNum type="arabicPeriod"/>
            </a:pPr>
            <a:r>
              <a:rPr lang="en-US" b="1" dirty="0"/>
              <a:t>Recent developments</a:t>
            </a:r>
            <a:endParaRPr lang="en-GB" dirty="0"/>
          </a:p>
          <a:p>
            <a:pPr>
              <a:buFont typeface="+mj-lt"/>
              <a:buAutoNum type="arabicPeriod"/>
            </a:pPr>
            <a:endParaRPr lang="en-GB" dirty="0"/>
          </a:p>
        </p:txBody>
      </p:sp>
    </p:spTree>
    <p:extLst>
      <p:ext uri="{BB962C8B-B14F-4D97-AF65-F5344CB8AC3E}">
        <p14:creationId xmlns:p14="http://schemas.microsoft.com/office/powerpoint/2010/main" val="404304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US" dirty="0"/>
              <a:t>1. The Context </a:t>
            </a:r>
          </a:p>
        </p:txBody>
      </p:sp>
      <p:sp>
        <p:nvSpPr>
          <p:cNvPr id="3" name="Content Placeholder 2"/>
          <p:cNvSpPr>
            <a:spLocks noGrp="1"/>
          </p:cNvSpPr>
          <p:nvPr>
            <p:ph sz="half" idx="2"/>
          </p:nvPr>
        </p:nvSpPr>
        <p:spPr>
          <a:xfrm>
            <a:off x="611560" y="1484784"/>
            <a:ext cx="7992888" cy="4824536"/>
          </a:xfrm>
        </p:spPr>
        <p:txBody>
          <a:bodyPr>
            <a:normAutofit/>
          </a:bodyPr>
          <a:lstStyle/>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12"/>
          </p:nvPr>
        </p:nvSpPr>
        <p:spPr/>
        <p:txBody>
          <a:bodyPr/>
          <a:lstStyle/>
          <a:p>
            <a:pPr>
              <a:defRPr/>
            </a:pPr>
            <a:fld id="{CE6383EC-83E6-4603-A2D8-0AA0C746FF10}" type="slidenum">
              <a:rPr lang="en-GB" smtClean="0"/>
              <a:pPr>
                <a:defRPr/>
              </a:pPr>
              <a:t>3</a:t>
            </a:fld>
            <a:endParaRPr lang="en-GB" dirty="0"/>
          </a:p>
        </p:txBody>
      </p:sp>
      <p:pic>
        <p:nvPicPr>
          <p:cNvPr id="5" name="Picture 4"/>
          <p:cNvPicPr>
            <a:picLocks noChangeAspect="1"/>
          </p:cNvPicPr>
          <p:nvPr/>
        </p:nvPicPr>
        <p:blipFill>
          <a:blip r:embed="rId3"/>
          <a:stretch>
            <a:fillRect/>
          </a:stretch>
        </p:blipFill>
        <p:spPr>
          <a:xfrm>
            <a:off x="1110412" y="1772816"/>
            <a:ext cx="6923177" cy="4104456"/>
          </a:xfrm>
          <a:prstGeom prst="rect">
            <a:avLst/>
          </a:prstGeom>
        </p:spPr>
      </p:pic>
      <p:sp>
        <p:nvSpPr>
          <p:cNvPr id="6" name="TextBox 5"/>
          <p:cNvSpPr txBox="1"/>
          <p:nvPr/>
        </p:nvSpPr>
        <p:spPr>
          <a:xfrm>
            <a:off x="6372200" y="5810781"/>
            <a:ext cx="1594867" cy="276999"/>
          </a:xfrm>
          <a:prstGeom prst="rect">
            <a:avLst/>
          </a:prstGeom>
          <a:noFill/>
        </p:spPr>
        <p:txBody>
          <a:bodyPr wrap="square" rtlCol="0">
            <a:spAutoFit/>
          </a:bodyPr>
          <a:lstStyle/>
          <a:p>
            <a:pPr algn="r"/>
            <a:r>
              <a:rPr lang="en-US" sz="1200" dirty="0"/>
              <a:t>Eurostat, 2011</a:t>
            </a:r>
          </a:p>
        </p:txBody>
      </p:sp>
    </p:spTree>
    <p:extLst>
      <p:ext uri="{BB962C8B-B14F-4D97-AF65-F5344CB8AC3E}">
        <p14:creationId xmlns:p14="http://schemas.microsoft.com/office/powerpoint/2010/main" val="3898042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US" dirty="0"/>
              <a:t>1. The Context </a:t>
            </a:r>
          </a:p>
        </p:txBody>
      </p:sp>
      <p:sp>
        <p:nvSpPr>
          <p:cNvPr id="3" name="Content Placeholder 2"/>
          <p:cNvSpPr>
            <a:spLocks noGrp="1"/>
          </p:cNvSpPr>
          <p:nvPr>
            <p:ph sz="half" idx="2"/>
          </p:nvPr>
        </p:nvSpPr>
        <p:spPr>
          <a:xfrm>
            <a:off x="611560" y="1484784"/>
            <a:ext cx="7992888" cy="4824536"/>
          </a:xfrm>
        </p:spPr>
        <p:txBody>
          <a:bodyPr>
            <a:normAutofit/>
          </a:bodyPr>
          <a:lstStyle/>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12"/>
          </p:nvPr>
        </p:nvSpPr>
        <p:spPr/>
        <p:txBody>
          <a:bodyPr/>
          <a:lstStyle/>
          <a:p>
            <a:pPr>
              <a:defRPr/>
            </a:pPr>
            <a:fld id="{CE6383EC-83E6-4603-A2D8-0AA0C746FF10}" type="slidenum">
              <a:rPr lang="en-GB" smtClean="0"/>
              <a:pPr>
                <a:defRPr/>
              </a:pPr>
              <a:t>4</a:t>
            </a:fld>
            <a:endParaRPr lang="en-GB" dirty="0"/>
          </a:p>
        </p:txBody>
      </p:sp>
      <p:sp>
        <p:nvSpPr>
          <p:cNvPr id="6" name="TextBox 5"/>
          <p:cNvSpPr txBox="1"/>
          <p:nvPr/>
        </p:nvSpPr>
        <p:spPr>
          <a:xfrm>
            <a:off x="6361509" y="6017225"/>
            <a:ext cx="1594867" cy="276999"/>
          </a:xfrm>
          <a:prstGeom prst="rect">
            <a:avLst/>
          </a:prstGeom>
          <a:noFill/>
        </p:spPr>
        <p:txBody>
          <a:bodyPr wrap="square" rtlCol="0">
            <a:spAutoFit/>
          </a:bodyPr>
          <a:lstStyle/>
          <a:p>
            <a:pPr algn="r"/>
            <a:r>
              <a:rPr lang="en-US" sz="1200" dirty="0"/>
              <a:t>Eurostat, 2011</a:t>
            </a:r>
          </a:p>
        </p:txBody>
      </p:sp>
      <p:pic>
        <p:nvPicPr>
          <p:cNvPr id="8" name="Picture 7"/>
          <p:cNvPicPr>
            <a:picLocks noChangeAspect="1"/>
          </p:cNvPicPr>
          <p:nvPr/>
        </p:nvPicPr>
        <p:blipFill>
          <a:blip r:embed="rId3"/>
          <a:stretch>
            <a:fillRect/>
          </a:stretch>
        </p:blipFill>
        <p:spPr>
          <a:xfrm>
            <a:off x="1238250" y="1633869"/>
            <a:ext cx="6667500" cy="4457700"/>
          </a:xfrm>
          <a:prstGeom prst="rect">
            <a:avLst/>
          </a:prstGeom>
        </p:spPr>
      </p:pic>
    </p:spTree>
    <p:extLst>
      <p:ext uri="{BB962C8B-B14F-4D97-AF65-F5344CB8AC3E}">
        <p14:creationId xmlns:p14="http://schemas.microsoft.com/office/powerpoint/2010/main" val="2244329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US" dirty="0"/>
              <a:t>1. The Context </a:t>
            </a:r>
          </a:p>
        </p:txBody>
      </p:sp>
      <p:sp>
        <p:nvSpPr>
          <p:cNvPr id="3" name="Content Placeholder 2"/>
          <p:cNvSpPr>
            <a:spLocks noGrp="1"/>
          </p:cNvSpPr>
          <p:nvPr>
            <p:ph sz="half" idx="2"/>
          </p:nvPr>
        </p:nvSpPr>
        <p:spPr>
          <a:xfrm>
            <a:off x="611560" y="1484784"/>
            <a:ext cx="7992888" cy="4824536"/>
          </a:xfrm>
        </p:spPr>
        <p:txBody>
          <a:bodyPr>
            <a:normAutofit/>
          </a:bodyPr>
          <a:lstStyle/>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12"/>
          </p:nvPr>
        </p:nvSpPr>
        <p:spPr/>
        <p:txBody>
          <a:bodyPr/>
          <a:lstStyle/>
          <a:p>
            <a:pPr>
              <a:defRPr/>
            </a:pPr>
            <a:fld id="{CE6383EC-83E6-4603-A2D8-0AA0C746FF10}" type="slidenum">
              <a:rPr lang="en-GB" smtClean="0"/>
              <a:pPr>
                <a:defRPr/>
              </a:pPr>
              <a:t>5</a:t>
            </a:fld>
            <a:endParaRPr lang="en-GB" dirty="0"/>
          </a:p>
        </p:txBody>
      </p:sp>
      <p:sp>
        <p:nvSpPr>
          <p:cNvPr id="5" name="Rectangle 4"/>
          <p:cNvSpPr/>
          <p:nvPr/>
        </p:nvSpPr>
        <p:spPr>
          <a:xfrm>
            <a:off x="594360" y="1732161"/>
            <a:ext cx="8082096" cy="4047262"/>
          </a:xfrm>
          <a:prstGeom prst="rect">
            <a:avLst/>
          </a:prstGeom>
        </p:spPr>
        <p:txBody>
          <a:bodyPr wrap="square">
            <a:spAutoFit/>
          </a:bodyPr>
          <a:lstStyle/>
          <a:p>
            <a:pPr marL="285750" indent="-285750">
              <a:buFont typeface="Arial" panose="020B0604020202020204" pitchFamily="34" charset="0"/>
              <a:buChar char="•"/>
            </a:pPr>
            <a:r>
              <a:rPr lang="en-US" sz="1700" dirty="0">
                <a:solidFill>
                  <a:schemeClr val="accent1">
                    <a:lumMod val="50000"/>
                  </a:schemeClr>
                </a:solidFill>
              </a:rPr>
              <a:t>Around </a:t>
            </a:r>
            <a:r>
              <a:rPr lang="en-US" sz="1700" b="1" dirty="0">
                <a:solidFill>
                  <a:schemeClr val="accent1">
                    <a:lumMod val="50000"/>
                  </a:schemeClr>
                </a:solidFill>
              </a:rPr>
              <a:t>80 million people </a:t>
            </a:r>
            <a:r>
              <a:rPr lang="en-US" sz="1700" dirty="0">
                <a:solidFill>
                  <a:schemeClr val="accent1">
                    <a:lumMod val="50000"/>
                  </a:schemeClr>
                </a:solidFill>
              </a:rPr>
              <a:t>in the EU are affected by a disability </a:t>
            </a:r>
          </a:p>
          <a:p>
            <a:pPr marL="742950" lvl="1" indent="-285750">
              <a:buFont typeface="Arial" panose="020B0604020202020204" pitchFamily="34" charset="0"/>
              <a:buChar char="•"/>
            </a:pPr>
            <a:r>
              <a:rPr lang="en-US" dirty="0">
                <a:solidFill>
                  <a:schemeClr val="accent1">
                    <a:lumMod val="50000"/>
                  </a:schemeClr>
                </a:solidFill>
              </a:rPr>
              <a:t>Around </a:t>
            </a:r>
            <a:r>
              <a:rPr lang="en-US" b="1" dirty="0">
                <a:solidFill>
                  <a:schemeClr val="accent1">
                    <a:lumMod val="50000"/>
                  </a:schemeClr>
                </a:solidFill>
              </a:rPr>
              <a:t>44 million people aged 15-64</a:t>
            </a:r>
            <a:r>
              <a:rPr lang="en-US" dirty="0">
                <a:solidFill>
                  <a:schemeClr val="accent1">
                    <a:lumMod val="50000"/>
                  </a:schemeClr>
                </a:solidFill>
              </a:rPr>
              <a:t> in the EU28 reported a disability in 2011</a:t>
            </a:r>
          </a:p>
          <a:p>
            <a:pPr marL="285750" indent="-285750">
              <a:buFont typeface="Arial" panose="020B0604020202020204" pitchFamily="34" charset="0"/>
              <a:buChar char="•"/>
            </a:pPr>
            <a:endParaRPr lang="en-US" sz="1700" dirty="0">
              <a:solidFill>
                <a:schemeClr val="accent1">
                  <a:lumMod val="50000"/>
                </a:schemeClr>
              </a:solidFill>
            </a:endParaRPr>
          </a:p>
          <a:p>
            <a:pPr marL="285750" indent="-285750">
              <a:buFont typeface="Arial" panose="020B0604020202020204" pitchFamily="34" charset="0"/>
              <a:buChar char="•"/>
            </a:pPr>
            <a:r>
              <a:rPr lang="en-US" sz="1700" dirty="0">
                <a:solidFill>
                  <a:schemeClr val="accent1">
                    <a:lumMod val="50000"/>
                  </a:schemeClr>
                </a:solidFill>
              </a:rPr>
              <a:t>Due to the ageing of the population, the figure is expected to increase to </a:t>
            </a:r>
            <a:r>
              <a:rPr lang="en-US" sz="1700" b="1" dirty="0">
                <a:solidFill>
                  <a:schemeClr val="accent1">
                    <a:lumMod val="50000"/>
                  </a:schemeClr>
                </a:solidFill>
              </a:rPr>
              <a:t>120 million by 2020</a:t>
            </a:r>
          </a:p>
          <a:p>
            <a:pPr marL="285750" indent="-285750">
              <a:buFont typeface="Arial" panose="020B0604020202020204" pitchFamily="34" charset="0"/>
              <a:buChar char="•"/>
            </a:pPr>
            <a:endParaRPr lang="en-US" sz="1700" dirty="0">
              <a:solidFill>
                <a:schemeClr val="accent1">
                  <a:lumMod val="50000"/>
                </a:schemeClr>
              </a:solidFill>
            </a:endParaRPr>
          </a:p>
          <a:p>
            <a:pPr marL="285750" indent="-285750">
              <a:buFont typeface="Arial" panose="020B0604020202020204" pitchFamily="34" charset="0"/>
              <a:buChar char="•"/>
            </a:pPr>
            <a:r>
              <a:rPr lang="en-US" sz="1700" b="1" dirty="0">
                <a:solidFill>
                  <a:schemeClr val="accent1">
                    <a:lumMod val="50000"/>
                  </a:schemeClr>
                </a:solidFill>
              </a:rPr>
              <a:t>Unemployment rate </a:t>
            </a:r>
            <a:r>
              <a:rPr lang="en-US" sz="1700" dirty="0">
                <a:solidFill>
                  <a:schemeClr val="accent1">
                    <a:lumMod val="50000"/>
                  </a:schemeClr>
                </a:solidFill>
              </a:rPr>
              <a:t>for persons with disabilities in the EU is </a:t>
            </a:r>
            <a:r>
              <a:rPr lang="en-US" sz="1700" b="1" dirty="0">
                <a:solidFill>
                  <a:schemeClr val="accent1">
                    <a:lumMod val="50000"/>
                  </a:schemeClr>
                </a:solidFill>
              </a:rPr>
              <a:t>much higher </a:t>
            </a:r>
            <a:r>
              <a:rPr lang="en-US" sz="1700" dirty="0">
                <a:solidFill>
                  <a:schemeClr val="accent1">
                    <a:lumMod val="50000"/>
                  </a:schemeClr>
                </a:solidFill>
              </a:rPr>
              <a:t>than that of nondisabled</a:t>
            </a:r>
          </a:p>
          <a:p>
            <a:pPr marL="285750" indent="-285750">
              <a:buFont typeface="Arial" panose="020B0604020202020204" pitchFamily="34" charset="0"/>
              <a:buChar char="•"/>
            </a:pPr>
            <a:endParaRPr lang="en-US" sz="1700" dirty="0">
              <a:solidFill>
                <a:schemeClr val="accent1">
                  <a:lumMod val="50000"/>
                </a:schemeClr>
              </a:solidFill>
            </a:endParaRPr>
          </a:p>
          <a:p>
            <a:pPr marL="285750" indent="-285750">
              <a:buFont typeface="Arial" panose="020B0604020202020204" pitchFamily="34" charset="0"/>
              <a:buChar char="•"/>
            </a:pPr>
            <a:r>
              <a:rPr lang="en-US" sz="1700" dirty="0">
                <a:solidFill>
                  <a:schemeClr val="accent1">
                    <a:lumMod val="50000"/>
                  </a:schemeClr>
                </a:solidFill>
              </a:rPr>
              <a:t>EASPD and EDF claim that the employment rates of persons with disabilities as close to </a:t>
            </a:r>
            <a:r>
              <a:rPr lang="en-US" sz="1700" b="1" dirty="0">
                <a:solidFill>
                  <a:srgbClr val="FF0000"/>
                </a:solidFill>
              </a:rPr>
              <a:t>20%</a:t>
            </a:r>
            <a:endParaRPr lang="en-US" sz="1700" dirty="0">
              <a:solidFill>
                <a:schemeClr val="accent1">
                  <a:lumMod val="50000"/>
                </a:schemeClr>
              </a:solidFill>
            </a:endParaRPr>
          </a:p>
          <a:p>
            <a:pPr lvl="1"/>
            <a:endParaRPr lang="en-US" sz="1700" dirty="0">
              <a:solidFill>
                <a:schemeClr val="accent1">
                  <a:lumMod val="50000"/>
                </a:schemeClr>
              </a:solidFill>
            </a:endParaRPr>
          </a:p>
          <a:p>
            <a:pPr marL="285750" indent="-285750">
              <a:buFont typeface="Arial" panose="020B0604020202020204" pitchFamily="34" charset="0"/>
              <a:buChar char="•"/>
            </a:pPr>
            <a:r>
              <a:rPr lang="en-US" sz="1700" dirty="0">
                <a:solidFill>
                  <a:schemeClr val="accent1">
                    <a:lumMod val="50000"/>
                  </a:schemeClr>
                </a:solidFill>
              </a:rPr>
              <a:t>It is assumed by the International Labour </a:t>
            </a:r>
            <a:r>
              <a:rPr lang="en-US" sz="1700" dirty="0" err="1">
                <a:solidFill>
                  <a:schemeClr val="accent1">
                    <a:lumMod val="50000"/>
                  </a:schemeClr>
                </a:solidFill>
              </a:rPr>
              <a:t>Organisation</a:t>
            </a:r>
            <a:r>
              <a:rPr lang="en-US" sz="1700" dirty="0">
                <a:solidFill>
                  <a:schemeClr val="accent1">
                    <a:lumMod val="50000"/>
                  </a:schemeClr>
                </a:solidFill>
              </a:rPr>
              <a:t> that the </a:t>
            </a:r>
            <a:r>
              <a:rPr lang="en-US" sz="1700" b="1" dirty="0">
                <a:solidFill>
                  <a:schemeClr val="accent1">
                    <a:lumMod val="50000"/>
                  </a:schemeClr>
                </a:solidFill>
              </a:rPr>
              <a:t>rates</a:t>
            </a:r>
            <a:r>
              <a:rPr lang="en-US" sz="1700" dirty="0">
                <a:solidFill>
                  <a:schemeClr val="accent1">
                    <a:lumMod val="50000"/>
                  </a:schemeClr>
                </a:solidFill>
              </a:rPr>
              <a:t> have been disproportionately </a:t>
            </a:r>
            <a:r>
              <a:rPr lang="en-US" sz="1700" b="1" dirty="0">
                <a:solidFill>
                  <a:schemeClr val="accent1">
                    <a:lumMod val="50000"/>
                  </a:schemeClr>
                </a:solidFill>
              </a:rPr>
              <a:t>affected</a:t>
            </a:r>
            <a:r>
              <a:rPr lang="en-US" sz="1700" dirty="0">
                <a:solidFill>
                  <a:schemeClr val="accent1">
                    <a:lumMod val="50000"/>
                  </a:schemeClr>
                </a:solidFill>
              </a:rPr>
              <a:t> since the onset of the </a:t>
            </a:r>
            <a:r>
              <a:rPr lang="en-US" sz="1700" b="1" dirty="0">
                <a:solidFill>
                  <a:schemeClr val="accent1">
                    <a:lumMod val="50000"/>
                  </a:schemeClr>
                </a:solidFill>
              </a:rPr>
              <a:t>crisis</a:t>
            </a:r>
          </a:p>
        </p:txBody>
      </p:sp>
    </p:spTree>
    <p:extLst>
      <p:ext uri="{BB962C8B-B14F-4D97-AF65-F5344CB8AC3E}">
        <p14:creationId xmlns:p14="http://schemas.microsoft.com/office/powerpoint/2010/main" val="4282719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US" dirty="0"/>
              <a:t>2. Legislative Framework</a:t>
            </a:r>
          </a:p>
        </p:txBody>
      </p:sp>
      <p:sp>
        <p:nvSpPr>
          <p:cNvPr id="3" name="Content Placeholder 2"/>
          <p:cNvSpPr>
            <a:spLocks noGrp="1"/>
          </p:cNvSpPr>
          <p:nvPr>
            <p:ph sz="half" idx="2"/>
          </p:nvPr>
        </p:nvSpPr>
        <p:spPr>
          <a:xfrm>
            <a:off x="611560" y="1628800"/>
            <a:ext cx="7863840" cy="4536504"/>
          </a:xfrm>
        </p:spPr>
        <p:txBody>
          <a:bodyPr>
            <a:normAutofit fontScale="92500" lnSpcReduction="20000"/>
          </a:bodyPr>
          <a:lstStyle/>
          <a:p>
            <a:endParaRPr lang="en-GB" dirty="0"/>
          </a:p>
          <a:p>
            <a:r>
              <a:rPr lang="en-US" b="1" dirty="0"/>
              <a:t>Employment Equality Directive </a:t>
            </a:r>
            <a:r>
              <a:rPr lang="en-US" dirty="0"/>
              <a:t>(Directive 2000/78/EC)  </a:t>
            </a:r>
          </a:p>
          <a:p>
            <a:pPr lvl="1"/>
            <a:r>
              <a:rPr lang="en-US" sz="1700" dirty="0"/>
              <a:t>framework for equal treatment in employment and occupation</a:t>
            </a:r>
          </a:p>
          <a:p>
            <a:pPr lvl="1"/>
            <a:r>
              <a:rPr lang="en-US" sz="1700" dirty="0"/>
              <a:t>prohibits discrimination on the grounds of religion or belief, disability, age, or sexual orientation as regards employment and occupation </a:t>
            </a:r>
          </a:p>
          <a:p>
            <a:pPr lvl="1"/>
            <a:r>
              <a:rPr lang="en-US" sz="1700" dirty="0"/>
              <a:t>provides that employers shall take appropriate measures where needed to enable a person with a disability to have access to, participate in, or advance in employment, or to undergo training unless such measures would impose a disproportionate burden on the employer</a:t>
            </a:r>
          </a:p>
          <a:p>
            <a:endParaRPr lang="en-US" dirty="0"/>
          </a:p>
          <a:p>
            <a:endParaRPr lang="en-US" b="1" dirty="0"/>
          </a:p>
          <a:p>
            <a:r>
              <a:rPr lang="en-US" b="1" dirty="0"/>
              <a:t>UN Convention on the Rights of Persons with Disabilities</a:t>
            </a:r>
            <a:r>
              <a:rPr lang="en-US" dirty="0"/>
              <a:t> (2006)</a:t>
            </a:r>
          </a:p>
          <a:p>
            <a:pPr lvl="1"/>
            <a:r>
              <a:rPr lang="en-US" sz="1700" dirty="0"/>
              <a:t>first international legally binding instrument setting minimum standards for rights for people with disabilities </a:t>
            </a:r>
          </a:p>
          <a:p>
            <a:pPr lvl="1"/>
            <a:r>
              <a:rPr lang="en-US" sz="1600" dirty="0"/>
              <a:t>the European Union is the first regional organization to ratify a human rights treaty </a:t>
            </a:r>
          </a:p>
          <a:p>
            <a:pPr lvl="1"/>
            <a:r>
              <a:rPr lang="en-US" sz="1700" dirty="0"/>
              <a:t>all EU countries have signed it (Finland, Ireland and the Netherlands still to ratify it)</a:t>
            </a:r>
          </a:p>
          <a:p>
            <a:pPr lvl="1"/>
            <a:r>
              <a:rPr lang="en-US" sz="1700" dirty="0"/>
              <a:t>23 EU countries have also signed its Optional Protocol (21 have ratified it)</a:t>
            </a:r>
          </a:p>
          <a:p>
            <a:pPr lvl="1"/>
            <a:endParaRPr lang="en-US" dirty="0"/>
          </a:p>
          <a:p>
            <a:pPr marL="0" indent="0">
              <a:buNone/>
            </a:pPr>
            <a:endParaRPr lang="en-GB" dirty="0"/>
          </a:p>
          <a:p>
            <a:endParaRPr lang="en-GB" dirty="0"/>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12"/>
          </p:nvPr>
        </p:nvSpPr>
        <p:spPr/>
        <p:txBody>
          <a:bodyPr/>
          <a:lstStyle/>
          <a:p>
            <a:pPr>
              <a:defRPr/>
            </a:pPr>
            <a:fld id="{CE6383EC-83E6-4603-A2D8-0AA0C746FF10}" type="slidenum">
              <a:rPr lang="en-GB" smtClean="0"/>
              <a:pPr>
                <a:defRPr/>
              </a:pPr>
              <a:t>6</a:t>
            </a:fld>
            <a:endParaRPr lang="en-GB" dirty="0"/>
          </a:p>
        </p:txBody>
      </p:sp>
    </p:spTree>
    <p:extLst>
      <p:ext uri="{BB962C8B-B14F-4D97-AF65-F5344CB8AC3E}">
        <p14:creationId xmlns:p14="http://schemas.microsoft.com/office/powerpoint/2010/main" val="518858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US" dirty="0"/>
              <a:t>2. Legislative Framework</a:t>
            </a:r>
          </a:p>
        </p:txBody>
      </p:sp>
      <p:sp>
        <p:nvSpPr>
          <p:cNvPr id="3" name="Content Placeholder 2"/>
          <p:cNvSpPr>
            <a:spLocks noGrp="1"/>
          </p:cNvSpPr>
          <p:nvPr>
            <p:ph sz="half" idx="2"/>
          </p:nvPr>
        </p:nvSpPr>
        <p:spPr>
          <a:xfrm>
            <a:off x="611560" y="1772816"/>
            <a:ext cx="7863840" cy="4464496"/>
          </a:xfrm>
        </p:spPr>
        <p:txBody>
          <a:bodyPr>
            <a:normAutofit/>
          </a:bodyPr>
          <a:lstStyle/>
          <a:p>
            <a:pPr marL="0" indent="0">
              <a:buNone/>
            </a:pPr>
            <a:r>
              <a:rPr lang="en-US" sz="1900" b="1" dirty="0"/>
              <a:t>EU implementation framework </a:t>
            </a:r>
          </a:p>
          <a:p>
            <a:pPr marL="0" indent="0">
              <a:buNone/>
            </a:pPr>
            <a:endParaRPr lang="en-GB" sz="1600" dirty="0"/>
          </a:p>
          <a:p>
            <a:r>
              <a:rPr lang="en-US" sz="1600" dirty="0"/>
              <a:t>dedicated to the </a:t>
            </a:r>
            <a:r>
              <a:rPr lang="en-US" sz="1600" b="1" dirty="0"/>
              <a:t>promotion</a:t>
            </a:r>
            <a:r>
              <a:rPr lang="en-US" sz="1600" dirty="0"/>
              <a:t>, </a:t>
            </a:r>
            <a:r>
              <a:rPr lang="en-US" sz="1600" b="1" dirty="0"/>
              <a:t>protection</a:t>
            </a:r>
            <a:r>
              <a:rPr lang="en-US" sz="1600" dirty="0"/>
              <a:t>, and </a:t>
            </a:r>
            <a:r>
              <a:rPr lang="en-US" sz="1600" b="1" dirty="0"/>
              <a:t>monitoring</a:t>
            </a:r>
            <a:r>
              <a:rPr lang="en-US" sz="1600" dirty="0"/>
              <a:t> of the Convention</a:t>
            </a:r>
          </a:p>
          <a:p>
            <a:endParaRPr lang="en-US" sz="1600" dirty="0"/>
          </a:p>
          <a:p>
            <a:r>
              <a:rPr lang="en-US" sz="1600" dirty="0"/>
              <a:t>composed of: The European Parliament, The European Ombudsman, </a:t>
            </a:r>
            <a:r>
              <a:rPr lang="en-US" sz="1600" dirty="0">
                <a:solidFill>
                  <a:srgbClr val="CC0000"/>
                </a:solidFill>
              </a:rPr>
              <a:t>The European Commission</a:t>
            </a:r>
            <a:r>
              <a:rPr lang="en-US" sz="1600" dirty="0"/>
              <a:t>, The EU Agency for Fundamental Rights (FRA) and The European Disability Forum (EDF)</a:t>
            </a:r>
          </a:p>
          <a:p>
            <a:endParaRPr lang="en-US" sz="1600" dirty="0"/>
          </a:p>
          <a:p>
            <a:r>
              <a:rPr lang="en-US" sz="1600" dirty="0"/>
              <a:t>complements </a:t>
            </a:r>
            <a:r>
              <a:rPr lang="en-US" sz="1600" b="1" dirty="0"/>
              <a:t>national monitoring mechanisms </a:t>
            </a:r>
            <a:r>
              <a:rPr lang="en-US" sz="1600" dirty="0"/>
              <a:t>in EU Member States e.g. national equality bodies, Ombudspersons, National Human Rights Institutions, monitoring committees with the participation of representatives of </a:t>
            </a:r>
            <a:r>
              <a:rPr lang="en-US" sz="1600" dirty="0" err="1"/>
              <a:t>organisations</a:t>
            </a:r>
            <a:r>
              <a:rPr lang="en-US" sz="1600" dirty="0"/>
              <a:t> concerned with the rights of persons with disabilities</a:t>
            </a:r>
          </a:p>
          <a:p>
            <a:endParaRPr lang="en-US" sz="1600" dirty="0"/>
          </a:p>
          <a:p>
            <a:r>
              <a:rPr lang="en-US" sz="1600" dirty="0"/>
              <a:t>Cooperates with a number of monitoring networks at EU level</a:t>
            </a:r>
          </a:p>
        </p:txBody>
      </p:sp>
      <p:sp>
        <p:nvSpPr>
          <p:cNvPr id="4" name="Slide Number Placeholder 3"/>
          <p:cNvSpPr>
            <a:spLocks noGrp="1"/>
          </p:cNvSpPr>
          <p:nvPr>
            <p:ph type="sldNum" sz="quarter" idx="12"/>
          </p:nvPr>
        </p:nvSpPr>
        <p:spPr/>
        <p:txBody>
          <a:bodyPr/>
          <a:lstStyle/>
          <a:p>
            <a:pPr>
              <a:defRPr/>
            </a:pPr>
            <a:fld id="{CE6383EC-83E6-4603-A2D8-0AA0C746FF10}" type="slidenum">
              <a:rPr lang="en-GB" smtClean="0"/>
              <a:pPr>
                <a:defRPr/>
              </a:pPr>
              <a:t>7</a:t>
            </a:fld>
            <a:endParaRPr lang="en-GB" dirty="0"/>
          </a:p>
        </p:txBody>
      </p:sp>
    </p:spTree>
    <p:extLst>
      <p:ext uri="{BB962C8B-B14F-4D97-AF65-F5344CB8AC3E}">
        <p14:creationId xmlns:p14="http://schemas.microsoft.com/office/powerpoint/2010/main" val="305170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US" dirty="0"/>
              <a:t>2. Legislative Framework</a:t>
            </a:r>
          </a:p>
        </p:txBody>
      </p:sp>
      <p:sp>
        <p:nvSpPr>
          <p:cNvPr id="3" name="Content Placeholder 2"/>
          <p:cNvSpPr>
            <a:spLocks noGrp="1"/>
          </p:cNvSpPr>
          <p:nvPr>
            <p:ph sz="half" idx="2"/>
          </p:nvPr>
        </p:nvSpPr>
        <p:spPr>
          <a:xfrm>
            <a:off x="611560" y="1268760"/>
            <a:ext cx="7863840" cy="5040560"/>
          </a:xfrm>
        </p:spPr>
        <p:txBody>
          <a:bodyPr>
            <a:normAutofit/>
          </a:bodyPr>
          <a:lstStyle/>
          <a:p>
            <a:endParaRPr lang="en-US" b="1" dirty="0"/>
          </a:p>
          <a:p>
            <a:pPr marL="0" indent="0">
              <a:buNone/>
            </a:pPr>
            <a:r>
              <a:rPr lang="en-US" b="1" dirty="0"/>
              <a:t>European Disability Strategy 2010-2020</a:t>
            </a:r>
            <a:endParaRPr lang="en-GB" dirty="0"/>
          </a:p>
          <a:p>
            <a:endParaRPr lang="en-GB" dirty="0"/>
          </a:p>
          <a:p>
            <a:pPr marL="0" indent="0">
              <a:buNone/>
            </a:pPr>
            <a:r>
              <a:rPr lang="en-US" dirty="0"/>
              <a:t>Its objectives are pursued by </a:t>
            </a:r>
            <a:r>
              <a:rPr lang="en-US" b="1" dirty="0"/>
              <a:t>actions in eight priority areas</a:t>
            </a:r>
            <a:r>
              <a:rPr lang="en-US" dirty="0"/>
              <a:t>:</a:t>
            </a:r>
          </a:p>
          <a:p>
            <a:endParaRPr lang="en-US" dirty="0"/>
          </a:p>
          <a:p>
            <a:endParaRPr lang="en-US" dirty="0"/>
          </a:p>
          <a:p>
            <a:endParaRPr lang="en-US" dirty="0"/>
          </a:p>
          <a:p>
            <a:endParaRPr lang="en-US" dirty="0"/>
          </a:p>
          <a:p>
            <a:endParaRPr lang="en-US" dirty="0"/>
          </a:p>
          <a:p>
            <a:endParaRPr lang="en-US" dirty="0"/>
          </a:p>
          <a:p>
            <a:endParaRPr lang="en-US" dirty="0"/>
          </a:p>
          <a:p>
            <a:pPr marL="0" indent="0" algn="ctr">
              <a:buNone/>
            </a:pPr>
            <a:r>
              <a:rPr lang="en-US" i="1" dirty="0">
                <a:solidFill>
                  <a:srgbClr val="CC0000"/>
                </a:solidFill>
              </a:rPr>
              <a:t>“To raise significantly the share of persons with disabilities working in the open labour market”</a:t>
            </a:r>
          </a:p>
          <a:p>
            <a:pPr marL="0" indent="0" algn="ctr">
              <a:buNone/>
            </a:pPr>
            <a:endParaRPr lang="en-US" i="1" dirty="0">
              <a:solidFill>
                <a:srgbClr val="CC0000"/>
              </a:solidFill>
            </a:endParaRPr>
          </a:p>
          <a:p>
            <a:pPr marL="0" indent="0">
              <a:buNone/>
            </a:pPr>
            <a:r>
              <a:rPr lang="en-US" dirty="0"/>
              <a:t>…that represent </a:t>
            </a:r>
            <a:r>
              <a:rPr lang="en-US" b="1" dirty="0"/>
              <a:t>one-sixth of the EU's overall working-age population</a:t>
            </a:r>
            <a:endParaRPr lang="en-GB" dirty="0"/>
          </a:p>
          <a:p>
            <a:endParaRPr lang="en-GB" dirty="0"/>
          </a:p>
          <a:p>
            <a:endParaRPr lang="en-GB" dirty="0"/>
          </a:p>
          <a:p>
            <a:endParaRPr lang="en-GB" b="1" dirty="0"/>
          </a:p>
        </p:txBody>
      </p:sp>
      <p:sp>
        <p:nvSpPr>
          <p:cNvPr id="4" name="Slide Number Placeholder 3"/>
          <p:cNvSpPr>
            <a:spLocks noGrp="1"/>
          </p:cNvSpPr>
          <p:nvPr>
            <p:ph type="sldNum" sz="quarter" idx="12"/>
          </p:nvPr>
        </p:nvSpPr>
        <p:spPr/>
        <p:txBody>
          <a:bodyPr/>
          <a:lstStyle/>
          <a:p>
            <a:pPr>
              <a:defRPr/>
            </a:pPr>
            <a:fld id="{CE6383EC-83E6-4603-A2D8-0AA0C746FF10}" type="slidenum">
              <a:rPr lang="en-GB" smtClean="0"/>
              <a:pPr>
                <a:defRPr/>
              </a:pPr>
              <a:t>8</a:t>
            </a:fld>
            <a:endParaRPr lang="en-GB" dirty="0"/>
          </a:p>
        </p:txBody>
      </p:sp>
      <p:grpSp>
        <p:nvGrpSpPr>
          <p:cNvPr id="15" name="Group 14"/>
          <p:cNvGrpSpPr/>
          <p:nvPr/>
        </p:nvGrpSpPr>
        <p:grpSpPr>
          <a:xfrm>
            <a:off x="854918" y="2996952"/>
            <a:ext cx="7434164" cy="1512168"/>
            <a:chOff x="810244" y="2852936"/>
            <a:chExt cx="7434164" cy="1512168"/>
          </a:xfrm>
        </p:grpSpPr>
        <p:sp>
          <p:nvSpPr>
            <p:cNvPr id="6" name="TextBox 5"/>
            <p:cNvSpPr txBox="1"/>
            <p:nvPr/>
          </p:nvSpPr>
          <p:spPr>
            <a:xfrm>
              <a:off x="810244" y="2852936"/>
              <a:ext cx="1828800" cy="731520"/>
            </a:xfrm>
            <a:prstGeom prst="rect">
              <a:avLst/>
            </a:prstGeom>
            <a:solidFill>
              <a:schemeClr val="tx2"/>
            </a:solidFill>
          </p:spPr>
          <p:txBody>
            <a:bodyPr wrap="square" rtlCol="0" anchor="ctr">
              <a:spAutoFit/>
            </a:bodyPr>
            <a:lstStyle/>
            <a:p>
              <a:pPr algn="ctr"/>
              <a:r>
                <a:rPr lang="en-US" dirty="0">
                  <a:solidFill>
                    <a:schemeClr val="bg1"/>
                  </a:solidFill>
                </a:rPr>
                <a:t>Accessibility</a:t>
              </a:r>
            </a:p>
          </p:txBody>
        </p:sp>
        <p:sp>
          <p:nvSpPr>
            <p:cNvPr id="7" name="TextBox 6"/>
            <p:cNvSpPr txBox="1"/>
            <p:nvPr/>
          </p:nvSpPr>
          <p:spPr>
            <a:xfrm>
              <a:off x="2678699" y="2852936"/>
              <a:ext cx="1828800" cy="731520"/>
            </a:xfrm>
            <a:prstGeom prst="rect">
              <a:avLst/>
            </a:prstGeom>
            <a:solidFill>
              <a:schemeClr val="tx2"/>
            </a:solidFill>
          </p:spPr>
          <p:txBody>
            <a:bodyPr wrap="square" rtlCol="0" anchor="ctr">
              <a:spAutoFit/>
            </a:bodyPr>
            <a:lstStyle/>
            <a:p>
              <a:pPr algn="ctr"/>
              <a:r>
                <a:rPr lang="en-US" dirty="0">
                  <a:solidFill>
                    <a:schemeClr val="bg1"/>
                  </a:solidFill>
                </a:rPr>
                <a:t>Participation</a:t>
              </a:r>
            </a:p>
          </p:txBody>
        </p:sp>
        <p:sp>
          <p:nvSpPr>
            <p:cNvPr id="9" name="TextBox 8"/>
            <p:cNvSpPr txBox="1"/>
            <p:nvPr/>
          </p:nvSpPr>
          <p:spPr>
            <a:xfrm>
              <a:off x="4547154" y="2852936"/>
              <a:ext cx="1828800" cy="731520"/>
            </a:xfrm>
            <a:prstGeom prst="rect">
              <a:avLst/>
            </a:prstGeom>
            <a:solidFill>
              <a:schemeClr val="tx2"/>
            </a:solidFill>
          </p:spPr>
          <p:txBody>
            <a:bodyPr wrap="square" rtlCol="0" anchor="ctr">
              <a:spAutoFit/>
            </a:bodyPr>
            <a:lstStyle/>
            <a:p>
              <a:pPr algn="ctr"/>
              <a:r>
                <a:rPr lang="en-US" dirty="0">
                  <a:solidFill>
                    <a:schemeClr val="bg1"/>
                  </a:solidFill>
                </a:rPr>
                <a:t>Equality</a:t>
              </a:r>
            </a:p>
          </p:txBody>
        </p:sp>
        <p:sp>
          <p:nvSpPr>
            <p:cNvPr id="10" name="TextBox 9"/>
            <p:cNvSpPr txBox="1"/>
            <p:nvPr/>
          </p:nvSpPr>
          <p:spPr>
            <a:xfrm>
              <a:off x="6415608" y="2852936"/>
              <a:ext cx="1828800" cy="731520"/>
            </a:xfrm>
            <a:prstGeom prst="rect">
              <a:avLst/>
            </a:prstGeom>
            <a:solidFill>
              <a:srgbClr val="CC0000"/>
            </a:solidFill>
          </p:spPr>
          <p:txBody>
            <a:bodyPr wrap="square" rtlCol="0" anchor="ctr">
              <a:spAutoFit/>
            </a:bodyPr>
            <a:lstStyle/>
            <a:p>
              <a:pPr algn="ctr"/>
              <a:r>
                <a:rPr lang="en-US" dirty="0">
                  <a:solidFill>
                    <a:schemeClr val="bg1"/>
                  </a:solidFill>
                </a:rPr>
                <a:t>Employment</a:t>
              </a:r>
            </a:p>
          </p:txBody>
        </p:sp>
        <p:sp>
          <p:nvSpPr>
            <p:cNvPr id="11" name="TextBox 10"/>
            <p:cNvSpPr txBox="1"/>
            <p:nvPr/>
          </p:nvSpPr>
          <p:spPr>
            <a:xfrm>
              <a:off x="810244" y="3633584"/>
              <a:ext cx="1828800" cy="731520"/>
            </a:xfrm>
            <a:prstGeom prst="rect">
              <a:avLst/>
            </a:prstGeom>
            <a:solidFill>
              <a:schemeClr val="tx2"/>
            </a:solidFill>
          </p:spPr>
          <p:txBody>
            <a:bodyPr wrap="square" rtlCol="0" anchor="ctr">
              <a:spAutoFit/>
            </a:bodyPr>
            <a:lstStyle/>
            <a:p>
              <a:pPr algn="ctr"/>
              <a:r>
                <a:rPr lang="en-US" dirty="0">
                  <a:solidFill>
                    <a:schemeClr val="bg1"/>
                  </a:solidFill>
                </a:rPr>
                <a:t>Education and training</a:t>
              </a:r>
            </a:p>
          </p:txBody>
        </p:sp>
        <p:sp>
          <p:nvSpPr>
            <p:cNvPr id="12" name="TextBox 11"/>
            <p:cNvSpPr txBox="1"/>
            <p:nvPr/>
          </p:nvSpPr>
          <p:spPr>
            <a:xfrm>
              <a:off x="2678699" y="3633584"/>
              <a:ext cx="1828800" cy="731520"/>
            </a:xfrm>
            <a:prstGeom prst="rect">
              <a:avLst/>
            </a:prstGeom>
            <a:solidFill>
              <a:schemeClr val="tx2"/>
            </a:solidFill>
          </p:spPr>
          <p:txBody>
            <a:bodyPr wrap="square" rtlCol="0" anchor="ctr">
              <a:spAutoFit/>
            </a:bodyPr>
            <a:lstStyle/>
            <a:p>
              <a:pPr algn="ctr"/>
              <a:r>
                <a:rPr lang="en-US" dirty="0">
                  <a:solidFill>
                    <a:schemeClr val="bg1"/>
                  </a:solidFill>
                </a:rPr>
                <a:t>Social Protection</a:t>
              </a:r>
            </a:p>
          </p:txBody>
        </p:sp>
        <p:sp>
          <p:nvSpPr>
            <p:cNvPr id="13" name="TextBox 12"/>
            <p:cNvSpPr txBox="1"/>
            <p:nvPr/>
          </p:nvSpPr>
          <p:spPr>
            <a:xfrm>
              <a:off x="4547154" y="3633584"/>
              <a:ext cx="1828800" cy="731520"/>
            </a:xfrm>
            <a:prstGeom prst="rect">
              <a:avLst/>
            </a:prstGeom>
            <a:solidFill>
              <a:schemeClr val="tx2"/>
            </a:solidFill>
          </p:spPr>
          <p:txBody>
            <a:bodyPr wrap="square" rtlCol="0" anchor="ctr">
              <a:spAutoFit/>
            </a:bodyPr>
            <a:lstStyle/>
            <a:p>
              <a:pPr algn="ctr"/>
              <a:r>
                <a:rPr lang="en-US" dirty="0">
                  <a:solidFill>
                    <a:schemeClr val="bg1"/>
                  </a:solidFill>
                </a:rPr>
                <a:t>Health</a:t>
              </a:r>
            </a:p>
          </p:txBody>
        </p:sp>
        <p:sp>
          <p:nvSpPr>
            <p:cNvPr id="14" name="TextBox 13"/>
            <p:cNvSpPr txBox="1"/>
            <p:nvPr/>
          </p:nvSpPr>
          <p:spPr>
            <a:xfrm>
              <a:off x="6415608" y="3633584"/>
              <a:ext cx="1828800" cy="731520"/>
            </a:xfrm>
            <a:prstGeom prst="rect">
              <a:avLst/>
            </a:prstGeom>
            <a:solidFill>
              <a:schemeClr val="tx2"/>
            </a:solidFill>
          </p:spPr>
          <p:txBody>
            <a:bodyPr wrap="square" rtlCol="0" anchor="ctr">
              <a:spAutoFit/>
            </a:bodyPr>
            <a:lstStyle/>
            <a:p>
              <a:pPr algn="ctr"/>
              <a:r>
                <a:rPr lang="en-US" dirty="0">
                  <a:solidFill>
                    <a:schemeClr val="bg1"/>
                  </a:solidFill>
                </a:rPr>
                <a:t>External Action</a:t>
              </a:r>
            </a:p>
          </p:txBody>
        </p:sp>
      </p:grpSp>
      <p:sp>
        <p:nvSpPr>
          <p:cNvPr id="17" name="Left Arrow 16"/>
          <p:cNvSpPr/>
          <p:nvPr/>
        </p:nvSpPr>
        <p:spPr>
          <a:xfrm rot="18100340">
            <a:off x="5506961" y="4251558"/>
            <a:ext cx="1230162" cy="247064"/>
          </a:xfrm>
          <a:prstGeom prst="leftArrow">
            <a:avLst>
              <a:gd name="adj1" fmla="val 50000"/>
              <a:gd name="adj2" fmla="val 87137"/>
            </a:avLst>
          </a:prstGeom>
          <a:solidFill>
            <a:srgbClr val="CC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2218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US" dirty="0"/>
              <a:t>2. Legislative Framework</a:t>
            </a:r>
          </a:p>
        </p:txBody>
      </p:sp>
      <p:sp>
        <p:nvSpPr>
          <p:cNvPr id="3" name="Content Placeholder 2"/>
          <p:cNvSpPr>
            <a:spLocks noGrp="1"/>
          </p:cNvSpPr>
          <p:nvPr>
            <p:ph sz="half" idx="2"/>
          </p:nvPr>
        </p:nvSpPr>
        <p:spPr>
          <a:xfrm>
            <a:off x="611560" y="1268760"/>
            <a:ext cx="7863840" cy="5904656"/>
          </a:xfrm>
        </p:spPr>
        <p:txBody>
          <a:bodyPr>
            <a:normAutofit/>
          </a:bodyPr>
          <a:lstStyle/>
          <a:p>
            <a:endParaRPr lang="en-US" b="1" dirty="0"/>
          </a:p>
          <a:p>
            <a:pPr marL="0" indent="0">
              <a:buNone/>
            </a:pPr>
            <a:r>
              <a:rPr lang="en-US" b="1" dirty="0"/>
              <a:t>European Disability Strategy 2010-2020 – Employment</a:t>
            </a:r>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GB" b="1" dirty="0"/>
          </a:p>
        </p:txBody>
      </p:sp>
      <p:sp>
        <p:nvSpPr>
          <p:cNvPr id="4" name="Slide Number Placeholder 3"/>
          <p:cNvSpPr>
            <a:spLocks noGrp="1"/>
          </p:cNvSpPr>
          <p:nvPr>
            <p:ph type="sldNum" sz="quarter" idx="12"/>
          </p:nvPr>
        </p:nvSpPr>
        <p:spPr/>
        <p:txBody>
          <a:bodyPr/>
          <a:lstStyle/>
          <a:p>
            <a:pPr>
              <a:defRPr/>
            </a:pPr>
            <a:fld id="{CE6383EC-83E6-4603-A2D8-0AA0C746FF10}" type="slidenum">
              <a:rPr lang="en-GB" smtClean="0"/>
              <a:pPr>
                <a:defRPr/>
              </a:pPr>
              <a:t>9</a:t>
            </a:fld>
            <a:endParaRPr lang="en-GB" dirty="0"/>
          </a:p>
        </p:txBody>
      </p:sp>
      <p:sp>
        <p:nvSpPr>
          <p:cNvPr id="16" name="Content Placeholder 2"/>
          <p:cNvSpPr txBox="1">
            <a:spLocks/>
          </p:cNvSpPr>
          <p:nvPr/>
        </p:nvSpPr>
        <p:spPr>
          <a:xfrm>
            <a:off x="683568" y="2059806"/>
            <a:ext cx="7892360" cy="5127724"/>
          </a:xfrm>
          <a:prstGeom prst="rect">
            <a:avLst/>
          </a:prstGeom>
        </p:spPr>
        <p:txBody>
          <a:bodyPr>
            <a:noAutofit/>
          </a:bodyPr>
          <a:lstStyle>
            <a:lvl1pPr marL="342900" indent="-342900" algn="l" rtl="0" eaLnBrk="1" fontAlgn="base" hangingPunct="1">
              <a:spcBef>
                <a:spcPct val="20000"/>
              </a:spcBef>
              <a:spcAft>
                <a:spcPct val="0"/>
              </a:spcAft>
              <a:buFont typeface="Arial" panose="020B0604020202020204" pitchFamily="34" charset="0"/>
              <a:buChar char="•"/>
              <a:defRPr sz="1800" kern="1200">
                <a:solidFill>
                  <a:schemeClr val="accent1">
                    <a:lumMod val="50000"/>
                  </a:schemeClr>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sz="1800" kern="1200">
                <a:solidFill>
                  <a:schemeClr val="accent1">
                    <a:lumMod val="50000"/>
                  </a:schemeClr>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sz="1800" kern="1200">
                <a:solidFill>
                  <a:schemeClr val="accent1">
                    <a:lumMod val="50000"/>
                  </a:schemeClr>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sz="1800" kern="1200">
                <a:solidFill>
                  <a:schemeClr val="accent1">
                    <a:lumMod val="50000"/>
                  </a:schemeClr>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sz="1800" kern="1200">
                <a:solidFill>
                  <a:schemeClr val="accent1">
                    <a:lumMod val="50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lnSpc>
                <a:spcPct val="150000"/>
              </a:lnSpc>
            </a:pPr>
            <a:r>
              <a:rPr lang="en-US" sz="1600" dirty="0">
                <a:ea typeface="Calibri" panose="020F0502020204030204" pitchFamily="34" charset="0"/>
              </a:rPr>
              <a:t>Need to </a:t>
            </a:r>
            <a:r>
              <a:rPr lang="en-US" sz="1600" dirty="0" err="1">
                <a:ea typeface="Calibri" panose="020F0502020204030204" pitchFamily="34" charset="0"/>
              </a:rPr>
              <a:t>recognise</a:t>
            </a:r>
            <a:r>
              <a:rPr lang="en-US" sz="1600" dirty="0">
                <a:ea typeface="Calibri" panose="020F0502020204030204" pitchFamily="34" charset="0"/>
              </a:rPr>
              <a:t> the right of people with disabilities to have the </a:t>
            </a:r>
            <a:r>
              <a:rPr lang="en-US" sz="1600" b="1" dirty="0">
                <a:ea typeface="Calibri" panose="020F0502020204030204" pitchFamily="34" charset="0"/>
              </a:rPr>
              <a:t>opportunity to earn a living via a job in an open, inclusive and accessible labour market</a:t>
            </a:r>
            <a:r>
              <a:rPr lang="en-US" sz="1600" dirty="0">
                <a:ea typeface="Calibri" panose="020F0502020204030204" pitchFamily="34" charset="0"/>
              </a:rPr>
              <a:t> through</a:t>
            </a:r>
          </a:p>
          <a:p>
            <a:pPr marL="914400">
              <a:lnSpc>
                <a:spcPct val="150000"/>
              </a:lnSpc>
              <a:spcBef>
                <a:spcPts val="0"/>
              </a:spcBef>
              <a:spcAft>
                <a:spcPts val="0"/>
              </a:spcAft>
              <a:buFont typeface="Arial" panose="020B0604020202020204" pitchFamily="34" charset="0"/>
              <a:buChar char="−"/>
            </a:pPr>
            <a:r>
              <a:rPr lang="en-US" sz="1400" dirty="0">
                <a:ea typeface="Calibri" panose="020F0502020204030204" pitchFamily="34" charset="0"/>
              </a:rPr>
              <a:t>fully exploiting the Europe 2020 Strategy and its Agenda for new skills and job</a:t>
            </a:r>
          </a:p>
          <a:p>
            <a:pPr marL="914400">
              <a:lnSpc>
                <a:spcPct val="150000"/>
              </a:lnSpc>
              <a:spcBef>
                <a:spcPts val="0"/>
              </a:spcBef>
              <a:spcAft>
                <a:spcPts val="0"/>
              </a:spcAft>
              <a:buFont typeface="Arial" panose="020B0604020202020204" pitchFamily="34" charset="0"/>
              <a:buChar char="−"/>
            </a:pPr>
            <a:r>
              <a:rPr lang="en-US" sz="1400" dirty="0">
                <a:ea typeface="Calibri" panose="020F0502020204030204" pitchFamily="34" charset="0"/>
              </a:rPr>
              <a:t>developing models of good practice on quality accommodation and jobs</a:t>
            </a:r>
          </a:p>
          <a:p>
            <a:pPr marL="914400">
              <a:lnSpc>
                <a:spcPct val="150000"/>
              </a:lnSpc>
              <a:spcBef>
                <a:spcPts val="0"/>
              </a:spcBef>
              <a:spcAft>
                <a:spcPts val="0"/>
              </a:spcAft>
              <a:buFont typeface="Arial" panose="020B0604020202020204" pitchFamily="34" charset="0"/>
              <a:buChar char="−"/>
            </a:pPr>
            <a:r>
              <a:rPr lang="en-US" sz="1400" dirty="0">
                <a:ea typeface="Calibri" panose="020F0502020204030204" pitchFamily="34" charset="0"/>
              </a:rPr>
              <a:t>informing Public Employment Services on measures to carry out at national level</a:t>
            </a:r>
          </a:p>
          <a:p>
            <a:pPr marL="914400">
              <a:lnSpc>
                <a:spcPct val="150000"/>
              </a:lnSpc>
              <a:spcBef>
                <a:spcPts val="0"/>
              </a:spcBef>
              <a:spcAft>
                <a:spcPts val="0"/>
              </a:spcAft>
              <a:buFont typeface="Arial" panose="020B0604020202020204" pitchFamily="34" charset="0"/>
              <a:buChar char="−"/>
            </a:pPr>
            <a:endParaRPr lang="en-US" sz="1600" dirty="0"/>
          </a:p>
          <a:p>
            <a:pPr>
              <a:lnSpc>
                <a:spcPct val="150000"/>
              </a:lnSpc>
            </a:pPr>
            <a:r>
              <a:rPr lang="en-US" sz="1600" dirty="0">
                <a:ea typeface="Calibri" panose="020F0502020204030204" pitchFamily="34" charset="0"/>
              </a:rPr>
              <a:t>At the MS level by </a:t>
            </a:r>
          </a:p>
          <a:p>
            <a:pPr marL="914400">
              <a:lnSpc>
                <a:spcPct val="150000"/>
              </a:lnSpc>
              <a:spcBef>
                <a:spcPts val="0"/>
              </a:spcBef>
              <a:spcAft>
                <a:spcPts val="0"/>
              </a:spcAft>
              <a:buFont typeface="Arial" panose="020B0604020202020204" pitchFamily="34" charset="0"/>
              <a:buChar char="−"/>
            </a:pPr>
            <a:r>
              <a:rPr lang="en-US" sz="1400" dirty="0">
                <a:ea typeface="Calibri" panose="020F0502020204030204" pitchFamily="34" charset="0"/>
              </a:rPr>
              <a:t>raising </a:t>
            </a:r>
            <a:r>
              <a:rPr lang="en-US" sz="1400" b="1" dirty="0">
                <a:ea typeface="Calibri" panose="020F0502020204030204" pitchFamily="34" charset="0"/>
              </a:rPr>
              <a:t>awareness</a:t>
            </a:r>
          </a:p>
          <a:p>
            <a:pPr marL="914400">
              <a:lnSpc>
                <a:spcPct val="150000"/>
              </a:lnSpc>
              <a:spcBef>
                <a:spcPts val="0"/>
              </a:spcBef>
              <a:spcAft>
                <a:spcPts val="0"/>
              </a:spcAft>
              <a:buFont typeface="Arial" panose="020B0604020202020204" pitchFamily="34" charset="0"/>
              <a:buChar char="−"/>
            </a:pPr>
            <a:r>
              <a:rPr lang="en-US" sz="1400" dirty="0">
                <a:ea typeface="Calibri" panose="020F0502020204030204" pitchFamily="34" charset="0"/>
              </a:rPr>
              <a:t>identifying and promoting effective </a:t>
            </a:r>
            <a:r>
              <a:rPr lang="en-US" sz="1400" b="1" dirty="0">
                <a:ea typeface="Calibri" panose="020F0502020204030204" pitchFamily="34" charset="0"/>
              </a:rPr>
              <a:t>support structures </a:t>
            </a:r>
          </a:p>
          <a:p>
            <a:pPr marL="914400">
              <a:lnSpc>
                <a:spcPct val="150000"/>
              </a:lnSpc>
              <a:spcBef>
                <a:spcPts val="0"/>
              </a:spcBef>
              <a:spcAft>
                <a:spcPts val="0"/>
              </a:spcAft>
              <a:buFont typeface="Arial" panose="020B0604020202020204" pitchFamily="34" charset="0"/>
              <a:buChar char="−"/>
            </a:pPr>
            <a:r>
              <a:rPr lang="en-US" sz="1400" dirty="0">
                <a:ea typeface="Calibri" panose="020F0502020204030204" pitchFamily="34" charset="0"/>
              </a:rPr>
              <a:t>publishing a compendium of </a:t>
            </a:r>
            <a:r>
              <a:rPr lang="en-US" sz="1400" b="1" dirty="0">
                <a:ea typeface="Calibri" panose="020F0502020204030204" pitchFamily="34" charset="0"/>
              </a:rPr>
              <a:t>good practice </a:t>
            </a:r>
            <a:r>
              <a:rPr lang="en-US" sz="1400" dirty="0">
                <a:ea typeface="Calibri" panose="020F0502020204030204" pitchFamily="34" charset="0"/>
              </a:rPr>
              <a:t>from Active Labour Markets Policies </a:t>
            </a:r>
          </a:p>
          <a:p>
            <a:pPr marL="914400">
              <a:lnSpc>
                <a:spcPct val="150000"/>
              </a:lnSpc>
              <a:spcBef>
                <a:spcPts val="0"/>
              </a:spcBef>
              <a:spcAft>
                <a:spcPts val="0"/>
              </a:spcAft>
              <a:buFont typeface="Arial" panose="020B0604020202020204" pitchFamily="34" charset="0"/>
              <a:buChar char="−"/>
            </a:pPr>
            <a:r>
              <a:rPr lang="en-US" sz="1400" dirty="0">
                <a:ea typeface="Calibri" panose="020F0502020204030204" pitchFamily="34" charset="0"/>
              </a:rPr>
              <a:t>making use of the European Social Fund </a:t>
            </a:r>
            <a:endParaRPr lang="en-GB" sz="1400" dirty="0"/>
          </a:p>
        </p:txBody>
      </p:sp>
    </p:spTree>
    <p:extLst>
      <p:ext uri="{BB962C8B-B14F-4D97-AF65-F5344CB8AC3E}">
        <p14:creationId xmlns:p14="http://schemas.microsoft.com/office/powerpoint/2010/main" val="3746911266"/>
      </p:ext>
    </p:extLst>
  </p:cSld>
  <p:clrMapOvr>
    <a:masterClrMapping/>
  </p:clrMapOvr>
</p:sld>
</file>

<file path=ppt/theme/theme1.xml><?xml version="1.0" encoding="utf-8"?>
<a:theme xmlns:a="http://schemas.openxmlformats.org/drawingml/2006/main" name="ABIS Theme August 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BIS Theme August 2015" id="{AC5F0D9C-1E3B-46C0-B094-874CE0311D93}" vid="{477156AB-2D0F-4D04-A577-AD230AC600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3389</TotalTime>
  <Words>1292</Words>
  <Application>Microsoft Office PowerPoint</Application>
  <PresentationFormat>On-screen Show (4:3)</PresentationFormat>
  <Paragraphs>192</Paragraphs>
  <Slides>13</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 Unicode MS</vt:lpstr>
      <vt:lpstr>Arial</vt:lpstr>
      <vt:lpstr>Calibri</vt:lpstr>
      <vt:lpstr>Century Gothic</vt:lpstr>
      <vt:lpstr>ABIS Theme August 2015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antonioscarafino</dc:creator>
  <cp:lastModifiedBy>Windows User</cp:lastModifiedBy>
  <cp:revision>239</cp:revision>
  <dcterms:created xsi:type="dcterms:W3CDTF">2011-05-27T13:59:51Z</dcterms:created>
  <dcterms:modified xsi:type="dcterms:W3CDTF">2017-02-14T09:18:56Z</dcterms:modified>
</cp:coreProperties>
</file>