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33"/>
  </p:notesMasterIdLst>
  <p:sldIdLst>
    <p:sldId id="257" r:id="rId2"/>
    <p:sldId id="287" r:id="rId3"/>
    <p:sldId id="288" r:id="rId4"/>
    <p:sldId id="289" r:id="rId5"/>
    <p:sldId id="290" r:id="rId6"/>
    <p:sldId id="291" r:id="rId7"/>
    <p:sldId id="292" r:id="rId8"/>
    <p:sldId id="293" r:id="rId9"/>
    <p:sldId id="294" r:id="rId10"/>
    <p:sldId id="295" r:id="rId11"/>
    <p:sldId id="296" r:id="rId12"/>
    <p:sldId id="297" r:id="rId13"/>
    <p:sldId id="299" r:id="rId14"/>
    <p:sldId id="298" r:id="rId15"/>
    <p:sldId id="300" r:id="rId16"/>
    <p:sldId id="301" r:id="rId17"/>
    <p:sldId id="308" r:id="rId18"/>
    <p:sldId id="309" r:id="rId19"/>
    <p:sldId id="310" r:id="rId20"/>
    <p:sldId id="312" r:id="rId21"/>
    <p:sldId id="313" r:id="rId22"/>
    <p:sldId id="315" r:id="rId23"/>
    <p:sldId id="317" r:id="rId24"/>
    <p:sldId id="318" r:id="rId25"/>
    <p:sldId id="302" r:id="rId26"/>
    <p:sldId id="303" r:id="rId27"/>
    <p:sldId id="305" r:id="rId28"/>
    <p:sldId id="316" r:id="rId29"/>
    <p:sldId id="304" r:id="rId30"/>
    <p:sldId id="319" r:id="rId31"/>
    <p:sldId id="307" r:id="rId3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9C4"/>
    <a:srgbClr val="0DBBB7"/>
    <a:srgbClr val="EE8E00"/>
    <a:srgbClr val="F67B00"/>
    <a:srgbClr val="FA6050"/>
    <a:srgbClr val="1855DE"/>
    <a:srgbClr val="5987ED"/>
    <a:srgbClr val="CC6600"/>
    <a:srgbClr val="E287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962" autoAdjust="0"/>
    <p:restoredTop sz="94737" autoAdjust="0"/>
  </p:normalViewPr>
  <p:slideViewPr>
    <p:cSldViewPr>
      <p:cViewPr varScale="1">
        <p:scale>
          <a:sx n="110" d="100"/>
          <a:sy n="110" d="100"/>
        </p:scale>
        <p:origin x="12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70081-F597-49AA-8371-23F7DBE0F24A}" type="datetimeFigureOut">
              <a:rPr lang="hr-HR" smtClean="0"/>
              <a:pPr/>
              <a:t>14.2.2017.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6F441-525E-475B-9A2C-DEEB6EC47457}" type="slidenum">
              <a:rPr lang="hr-HR" smtClean="0"/>
              <a:pPr/>
              <a:t>‹#›</a:t>
            </a:fld>
            <a:endParaRPr lang="hr-HR"/>
          </a:p>
        </p:txBody>
      </p:sp>
    </p:spTree>
    <p:extLst>
      <p:ext uri="{BB962C8B-B14F-4D97-AF65-F5344CB8AC3E}">
        <p14:creationId xmlns:p14="http://schemas.microsoft.com/office/powerpoint/2010/main" val="29295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Naslov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r-HR"/>
              <a:t>Uredite stil naslova matrice</a:t>
            </a:r>
            <a:endParaRPr kumimoji="0"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Uredite stil podnaslova matrice</a:t>
            </a:r>
            <a:endParaRPr kumimoji="0" lang="en-US"/>
          </a:p>
        </p:txBody>
      </p:sp>
      <p:sp>
        <p:nvSpPr>
          <p:cNvPr id="28" name="Rezervirano mjesto datuma 27"/>
          <p:cNvSpPr>
            <a:spLocks noGrp="1"/>
          </p:cNvSpPr>
          <p:nvPr>
            <p:ph type="dt" sz="half" idx="10"/>
          </p:nvPr>
        </p:nvSpPr>
        <p:spPr>
          <a:xfrm>
            <a:off x="6400800" y="6355080"/>
            <a:ext cx="2286000" cy="365760"/>
          </a:xfrm>
        </p:spPr>
        <p:txBody>
          <a:bodyPr/>
          <a:lstStyle>
            <a:lvl1pPr>
              <a:defRPr sz="1400"/>
            </a:lvl1pPr>
          </a:lstStyle>
          <a:p>
            <a:endParaRPr lang="hr-HR"/>
          </a:p>
        </p:txBody>
      </p:sp>
      <p:sp>
        <p:nvSpPr>
          <p:cNvPr id="17" name="Rezervirano mjesto podnožja 16"/>
          <p:cNvSpPr>
            <a:spLocks noGrp="1"/>
          </p:cNvSpPr>
          <p:nvPr>
            <p:ph type="ftr" sz="quarter" idx="11"/>
          </p:nvPr>
        </p:nvSpPr>
        <p:spPr>
          <a:xfrm>
            <a:off x="2898648" y="6355080"/>
            <a:ext cx="3474720" cy="365760"/>
          </a:xfrm>
        </p:spPr>
        <p:txBody>
          <a:bodyPr/>
          <a:lstStyle/>
          <a:p>
            <a:endParaRPr lang="hr-HR"/>
          </a:p>
        </p:txBody>
      </p:sp>
      <p:sp>
        <p:nvSpPr>
          <p:cNvPr id="29" name="Rezervirano mjesto broja slajda 28"/>
          <p:cNvSpPr>
            <a:spLocks noGrp="1"/>
          </p:cNvSpPr>
          <p:nvPr>
            <p:ph type="sldNum" sz="quarter" idx="12"/>
          </p:nvPr>
        </p:nvSpPr>
        <p:spPr>
          <a:xfrm>
            <a:off x="1216152" y="6355080"/>
            <a:ext cx="1219200" cy="365760"/>
          </a:xfrm>
        </p:spPr>
        <p:txBody>
          <a:bodyPr/>
          <a:lstStyle/>
          <a:p>
            <a:fld id="{63C03A18-1BE2-487D-92D8-585057AF460F}" type="slidenum">
              <a:rPr lang="hr-HR" smtClean="0"/>
              <a:pPr/>
              <a:t>‹#›</a:t>
            </a:fld>
            <a:endParaRPr lang="hr-HR"/>
          </a:p>
        </p:txBody>
      </p:sp>
      <p:sp>
        <p:nvSpPr>
          <p:cNvPr id="21" name="Pravokutni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avokutni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avokutni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utni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7" name="Ravni poveznik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Jednakokračni troku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401836" y="928687"/>
            <a:ext cx="8340328" cy="2232422"/>
          </a:xfrm>
          <a:prstGeom prst="rect">
            <a:avLst/>
          </a:prstGeom>
        </p:spPr>
        <p:txBody>
          <a:bodyPr/>
          <a:lstStyle/>
          <a:p>
            <a:pPr lvl="0">
              <a:defRPr sz="1800"/>
            </a:pPr>
            <a:r>
              <a:rPr sz="3000"/>
              <a:t>Title Text</a:t>
            </a:r>
          </a:p>
        </p:txBody>
      </p:sp>
      <p:sp>
        <p:nvSpPr>
          <p:cNvPr id="8" name="Shape 8"/>
          <p:cNvSpPr>
            <a:spLocks noGrp="1"/>
          </p:cNvSpPr>
          <p:nvPr>
            <p:ph type="body" idx="1"/>
          </p:nvPr>
        </p:nvSpPr>
        <p:spPr>
          <a:xfrm>
            <a:off x="401836" y="3527227"/>
            <a:ext cx="8340328" cy="714375"/>
          </a:xfrm>
          <a:prstGeom prst="rect">
            <a:avLst/>
          </a:prstGeom>
        </p:spPr>
        <p:txBody>
          <a:bodyPr/>
          <a:lstStyle>
            <a:lvl1pPr marL="0" indent="0">
              <a:spcBef>
                <a:spcPts val="0"/>
              </a:spcBef>
              <a:buSzTx/>
              <a:buFontTx/>
              <a:buNone/>
              <a:defRPr sz="1800">
                <a:latin typeface="Helvetica Neue"/>
                <a:ea typeface="Helvetica Neue"/>
                <a:cs typeface="Helvetica Neue"/>
                <a:sym typeface="Helvetica Neue"/>
              </a:defRPr>
            </a:lvl1pPr>
            <a:lvl2pPr marL="0" indent="160729">
              <a:spcBef>
                <a:spcPts val="0"/>
              </a:spcBef>
              <a:buSzTx/>
              <a:buFontTx/>
              <a:buNone/>
              <a:defRPr sz="1800">
                <a:latin typeface="Helvetica Neue"/>
                <a:ea typeface="Helvetica Neue"/>
                <a:cs typeface="Helvetica Neue"/>
                <a:sym typeface="Helvetica Neue"/>
              </a:defRPr>
            </a:lvl2pPr>
            <a:lvl3pPr marL="0" indent="321457">
              <a:spcBef>
                <a:spcPts val="0"/>
              </a:spcBef>
              <a:buSzTx/>
              <a:buFontTx/>
              <a:buNone/>
              <a:defRPr sz="1800">
                <a:latin typeface="Helvetica Neue"/>
                <a:ea typeface="Helvetica Neue"/>
                <a:cs typeface="Helvetica Neue"/>
                <a:sym typeface="Helvetica Neue"/>
              </a:defRPr>
            </a:lvl3pPr>
            <a:lvl4pPr marL="0" indent="482186">
              <a:spcBef>
                <a:spcPts val="0"/>
              </a:spcBef>
              <a:buSzTx/>
              <a:buFontTx/>
              <a:buNone/>
              <a:defRPr sz="1800">
                <a:latin typeface="Helvetica Neue"/>
                <a:ea typeface="Helvetica Neue"/>
                <a:cs typeface="Helvetica Neue"/>
                <a:sym typeface="Helvetica Neue"/>
              </a:defRPr>
            </a:lvl4pPr>
            <a:lvl5pPr marL="0" indent="642915">
              <a:spcBef>
                <a:spcPts val="0"/>
              </a:spcBef>
              <a:buSzTx/>
              <a:buFontTx/>
              <a:buNone/>
              <a:defRPr sz="1800">
                <a:latin typeface="Helvetica Neue"/>
                <a:ea typeface="Helvetica Neue"/>
                <a:cs typeface="Helvetica Neue"/>
                <a:sym typeface="Helvetica Neue"/>
              </a:defRPr>
            </a:lvl5pPr>
          </a:lstStyle>
          <a:p>
            <a:pPr lvl="0">
              <a:defRPr sz="1800">
                <a:solidFill>
                  <a:srgbClr val="000000"/>
                </a:solidFill>
              </a:defRPr>
            </a:pPr>
            <a:r>
              <a:rPr sz="1800">
                <a:solidFill>
                  <a:srgbClr val="747474"/>
                </a:solidFill>
              </a:rPr>
              <a:t>Body Level One</a:t>
            </a:r>
          </a:p>
          <a:p>
            <a:pPr lvl="1">
              <a:defRPr sz="1800">
                <a:solidFill>
                  <a:srgbClr val="000000"/>
                </a:solidFill>
              </a:defRPr>
            </a:pPr>
            <a:r>
              <a:rPr sz="1800">
                <a:solidFill>
                  <a:srgbClr val="747474"/>
                </a:solidFill>
              </a:rPr>
              <a:t>Body Level Two</a:t>
            </a:r>
          </a:p>
          <a:p>
            <a:pPr lvl="2">
              <a:defRPr sz="1800">
                <a:solidFill>
                  <a:srgbClr val="000000"/>
                </a:solidFill>
              </a:defRPr>
            </a:pPr>
            <a:r>
              <a:rPr sz="1800">
                <a:solidFill>
                  <a:srgbClr val="747474"/>
                </a:solidFill>
              </a:rPr>
              <a:t>Body Level Three</a:t>
            </a:r>
          </a:p>
          <a:p>
            <a:pPr lvl="3">
              <a:defRPr sz="1800">
                <a:solidFill>
                  <a:srgbClr val="000000"/>
                </a:solidFill>
              </a:defRPr>
            </a:pPr>
            <a:r>
              <a:rPr sz="1800">
                <a:solidFill>
                  <a:srgbClr val="747474"/>
                </a:solidFill>
              </a:rPr>
              <a:t>Body Level Four</a:t>
            </a:r>
          </a:p>
          <a:p>
            <a:pPr lvl="4">
              <a:defRPr sz="1800">
                <a:solidFill>
                  <a:srgbClr val="000000"/>
                </a:solidFill>
              </a:defRPr>
            </a:pPr>
            <a:r>
              <a:rPr sz="1800">
                <a:solidFill>
                  <a:srgbClr val="747474"/>
                </a:solidFill>
              </a:rPr>
              <a:t>Body Level Five</a:t>
            </a:r>
          </a:p>
        </p:txBody>
      </p:sp>
    </p:spTree>
    <p:extLst>
      <p:ext uri="{BB962C8B-B14F-4D97-AF65-F5344CB8AC3E}">
        <p14:creationId xmlns:p14="http://schemas.microsoft.com/office/powerpoint/2010/main" val="18466096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8" name="Rezervirano mjesto sadržaja 7"/>
          <p:cNvSpPr>
            <a:spLocks noGrp="1"/>
          </p:cNvSpPr>
          <p:nvPr>
            <p:ph sz="quarter" idx="1"/>
          </p:nvPr>
        </p:nvSpPr>
        <p:spPr>
          <a:xfrm>
            <a:off x="457200" y="1219200"/>
            <a:ext cx="8229600"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r-HR"/>
              <a:t>Uredite stil naslova matrice</a:t>
            </a:r>
            <a:endParaRPr kumimoji="0" lang="en-US"/>
          </a:p>
        </p:txBody>
      </p:sp>
      <p:sp>
        <p:nvSpPr>
          <p:cNvPr id="3" name="Rezervirano mjesto teksta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Uredite stilove teksta matrice</a:t>
            </a:r>
          </a:p>
        </p:txBody>
      </p:sp>
      <p:sp>
        <p:nvSpPr>
          <p:cNvPr id="4" name="Rezervirano mjesto datuma 3"/>
          <p:cNvSpPr>
            <a:spLocks noGrp="1"/>
          </p:cNvSpPr>
          <p:nvPr>
            <p:ph type="dt" sz="half" idx="10"/>
          </p:nvPr>
        </p:nvSpPr>
        <p:spPr>
          <a:xfrm>
            <a:off x="6400800" y="6355080"/>
            <a:ext cx="2286000" cy="365760"/>
          </a:xfrm>
        </p:spPr>
        <p:txBody>
          <a:bodyPr/>
          <a:lstStyle/>
          <a:p>
            <a:endParaRPr lang="hr-HR"/>
          </a:p>
        </p:txBody>
      </p:sp>
      <p:sp>
        <p:nvSpPr>
          <p:cNvPr id="5" name="Rezervirano mjesto podnožja 4"/>
          <p:cNvSpPr>
            <a:spLocks noGrp="1"/>
          </p:cNvSpPr>
          <p:nvPr>
            <p:ph type="ftr" sz="quarter" idx="11"/>
          </p:nvPr>
        </p:nvSpPr>
        <p:spPr>
          <a:xfrm>
            <a:off x="2898648" y="6355080"/>
            <a:ext cx="3474720" cy="365760"/>
          </a:xfrm>
        </p:spPr>
        <p:txBody>
          <a:bodyPr/>
          <a:lstStyle/>
          <a:p>
            <a:endParaRPr lang="hr-HR"/>
          </a:p>
        </p:txBody>
      </p:sp>
      <p:sp>
        <p:nvSpPr>
          <p:cNvPr id="6" name="Rezervirano mjesto broja slajda 5"/>
          <p:cNvSpPr>
            <a:spLocks noGrp="1"/>
          </p:cNvSpPr>
          <p:nvPr>
            <p:ph type="sldNum" sz="quarter" idx="12"/>
          </p:nvPr>
        </p:nvSpPr>
        <p:spPr>
          <a:xfrm>
            <a:off x="1069848" y="6355080"/>
            <a:ext cx="1520952" cy="365760"/>
          </a:xfrm>
        </p:spPr>
        <p:txBody>
          <a:bodyPr/>
          <a:lstStyle/>
          <a:p>
            <a:fld id="{63C03A18-1BE2-487D-92D8-585057AF460F}" type="slidenum">
              <a:rPr lang="hr-HR" smtClean="0"/>
              <a:pPr/>
              <a:t>‹#›</a:t>
            </a:fld>
            <a:endParaRPr lang="hr-HR"/>
          </a:p>
        </p:txBody>
      </p:sp>
      <p:sp>
        <p:nvSpPr>
          <p:cNvPr id="7" name="Pravokutni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9" name="Rezervirano mjesto sadržaja 8"/>
          <p:cNvSpPr>
            <a:spLocks noGrp="1"/>
          </p:cNvSpPr>
          <p:nvPr>
            <p:ph sz="quarter" idx="1"/>
          </p:nvPr>
        </p:nvSpPr>
        <p:spPr>
          <a:xfrm>
            <a:off x="457200" y="1219200"/>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1" name="Rezervirano mjesto sadržaja 10"/>
          <p:cNvSpPr>
            <a:spLocks noGrp="1"/>
          </p:cNvSpPr>
          <p:nvPr>
            <p:ph sz="quarter" idx="2"/>
          </p:nvPr>
        </p:nvSpPr>
        <p:spPr>
          <a:xfrm>
            <a:off x="4632198" y="1216152"/>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kumimoji="0" lang="hr-HR"/>
              <a:t>Uredite stil naslova matrice</a:t>
            </a:r>
            <a:endParaRPr kumimoji="0" lang="en-US"/>
          </a:p>
        </p:txBody>
      </p:sp>
      <p:sp>
        <p:nvSpPr>
          <p:cNvPr id="3" name="Rezervirano mjesto teksta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7" name="Rezervirano mjesto datuma 6"/>
          <p:cNvSpPr>
            <a:spLocks noGrp="1"/>
          </p:cNvSpPr>
          <p:nvPr>
            <p:ph type="dt" sz="half" idx="10"/>
          </p:nvPr>
        </p:nvSpPr>
        <p:spPr/>
        <p:txBody>
          <a:bodyPr/>
          <a:lstStyle/>
          <a:p>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pPr/>
              <a:t>‹#›</a:t>
            </a:fld>
            <a:endParaRPr lang="hr-HR"/>
          </a:p>
        </p:txBody>
      </p:sp>
      <p:sp>
        <p:nvSpPr>
          <p:cNvPr id="11" name="Rezervirano mjesto sadržaja 10"/>
          <p:cNvSpPr>
            <a:spLocks noGrp="1"/>
          </p:cNvSpPr>
          <p:nvPr>
            <p:ph sz="quarter" idx="2"/>
          </p:nvPr>
        </p:nvSpPr>
        <p:spPr>
          <a:xfrm>
            <a:off x="457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3" name="Rezervirano mjesto sadržaja 12"/>
          <p:cNvSpPr>
            <a:spLocks noGrp="1"/>
          </p:cNvSpPr>
          <p:nvPr>
            <p:ph sz="quarter" idx="4"/>
          </p:nvPr>
        </p:nvSpPr>
        <p:spPr>
          <a:xfrm>
            <a:off x="4648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3" name="Rezervirano mjesto datuma 2"/>
          <p:cNvSpPr>
            <a:spLocks noGrp="1"/>
          </p:cNvSpPr>
          <p:nvPr>
            <p:ph type="dt" sz="half" idx="10"/>
          </p:nvPr>
        </p:nvSpPr>
        <p:spPr/>
        <p:txBody>
          <a:bodyPr/>
          <a:lstStyle/>
          <a:p>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pPr/>
              <a:t>‹#›</a:t>
            </a:fld>
            <a:endParaRPr lang="hr-HR"/>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pPr/>
              <a:t>‹#›</a:t>
            </a:fld>
            <a:endParaRPr lang="hr-HR"/>
          </a:p>
        </p:txBody>
      </p:sp>
      <p:sp>
        <p:nvSpPr>
          <p:cNvPr id="5" name="Ravni poveznik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r-HR"/>
              <a:t>Uredite stil naslova matrice</a:t>
            </a:r>
            <a:endParaRPr kumimoji="0" lang="en-US"/>
          </a:p>
        </p:txBody>
      </p:sp>
      <p:sp>
        <p:nvSpPr>
          <p:cNvPr id="3" name="Rezervirano mjesto tekst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avni poveznik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sadržaja 11"/>
          <p:cNvSpPr>
            <a:spLocks noGrp="1"/>
          </p:cNvSpPr>
          <p:nvPr>
            <p:ph sz="quarter" idx="1"/>
          </p:nvPr>
        </p:nvSpPr>
        <p:spPr>
          <a:xfrm>
            <a:off x="304800" y="304800"/>
            <a:ext cx="5715000" cy="57150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r-HR"/>
              <a:t>Uredite stil naslova matrice</a:t>
            </a:r>
            <a:endParaRPr kumimoji="0" lang="en-US"/>
          </a:p>
        </p:txBody>
      </p:sp>
      <p:sp>
        <p:nvSpPr>
          <p:cNvPr id="3" name="Rezervirano mjesto slik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r-HR"/>
              <a:t>Kliknite ikonu da biste dodali  sliku</a:t>
            </a:r>
            <a:endParaRPr kumimoji="0" lang="en-US" dirty="0"/>
          </a:p>
        </p:txBody>
      </p:sp>
      <p:sp>
        <p:nvSpPr>
          <p:cNvPr id="4" name="Rezervirano mjesto teksta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457200" y="152400"/>
            <a:ext cx="8229600" cy="990600"/>
          </a:xfrm>
          <a:prstGeom prst="rect">
            <a:avLst/>
          </a:prstGeom>
        </p:spPr>
        <p:txBody>
          <a:bodyPr vert="horz" anchor="b" anchorCtr="0">
            <a:normAutofit/>
          </a:bodyPr>
          <a:lstStyle/>
          <a:p>
            <a:r>
              <a:rPr kumimoji="0" lang="hr-HR"/>
              <a:t>Uredite stil naslova matrice</a:t>
            </a:r>
            <a:endParaRPr kumimoji="0" lang="en-US"/>
          </a:p>
        </p:txBody>
      </p:sp>
      <p:sp>
        <p:nvSpPr>
          <p:cNvPr id="13" name="Rezervirano mjesto teksta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4" name="Rezervirano mjesto datum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hr-HR"/>
          </a:p>
        </p:txBody>
      </p:sp>
      <p:sp>
        <p:nvSpPr>
          <p:cNvPr id="3" name="Rezervirano mjesto podnožj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3C03A18-1BE2-487D-92D8-585057AF460F}" type="slidenum">
              <a:rPr lang="hr-HR" smtClean="0"/>
              <a:pPr/>
              <a:t>‹#›</a:t>
            </a:fld>
            <a:endParaRPr lang="hr-HR"/>
          </a:p>
        </p:txBody>
      </p:sp>
      <p:sp>
        <p:nvSpPr>
          <p:cNvPr id="28" name="Ravni poveznik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avni poveznik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Jednakokračni troku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c.europa.eu/growth/industry/corporate-social-responsibility/"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hyperlink" Target="http://ec.europa.eu/finance/company-reporting/non-financial_reporting/index_en.htm#related-information-csr" TargetMode="External"/><Relationship Id="rId4" Type="http://schemas.openxmlformats.org/officeDocument/2006/relationships/hyperlink" Target="http://eur-lex.europa.eu/legal-content/EN/TXT/?qid=1425994405386&amp;uri=CELEX:02013L0034-2014121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ablon.com/blog/2016/03/03/answering-10-common-questions-on-the-eu-sustainability-reporting-directive"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ablon.com/blog/2016/03/03/answering-10-common-questions-on-the-eu-sustainability-reporting-directive" TargetMode="Externa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enablon.com/blog/2016/03/03/answering-10-common-questions-on-the-eu-sustainability-reporting-directive" TargetMode="External"/><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it.ly/2bz3A1B"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it.ly/2bz3A1B"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eur-lex.europa.eu/legal-content/HR/NIM/?uri=CELEX:32014L0095&amp;qid=1482168215685" TargetMode="External"/><Relationship Id="rId7" Type="http://schemas.openxmlformats.org/officeDocument/2006/relationships/image" Target="../media/image6.png"/><Relationship Id="rId2" Type="http://schemas.openxmlformats.org/officeDocument/2006/relationships/hyperlink" Target="http://csr-reporting.blogspot.sk/" TargetMode="External"/><Relationship Id="rId1" Type="http://schemas.openxmlformats.org/officeDocument/2006/relationships/slideLayout" Target="../slideLayouts/slideLayout12.xml"/><Relationship Id="rId6" Type="http://schemas.openxmlformats.org/officeDocument/2006/relationships/hyperlink" Target="http://ec.europa.eu/finance/company-reporting/non-financial_reporting/index_en.htm" TargetMode="External"/><Relationship Id="rId5" Type="http://schemas.openxmlformats.org/officeDocument/2006/relationships/hyperlink" Target="http://ec.europa.eu/finance/consultations/2016/non-financial-reporting-guidelines/docs/summary-of-responses_en.pdf" TargetMode="External"/><Relationship Id="rId4" Type="http://schemas.openxmlformats.org/officeDocument/2006/relationships/hyperlink" Target="https://globalreporting.sharepoint.com/GIDA/_layouts/15/WopiFrame.aspx?guestaccesstoken=0uzZnStMzdM1CP0F8TbiYJZTn890wlIa%2bBLppZQ7veY%3d&amp;docid=1584acd39f2dc4e31ae0e69491bdc577e&amp;action=view"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342690" y="2276872"/>
            <a:ext cx="8340328" cy="1145413"/>
          </a:xfrm>
          <a:prstGeom prst="rect">
            <a:avLst/>
          </a:prstGeom>
        </p:spPr>
        <p:txBody>
          <a:bodyPr>
            <a:normAutofit fontScale="90000"/>
          </a:bodyPr>
          <a:lstStyle/>
          <a:p>
            <a:pPr defTabSz="336816">
              <a:defRPr sz="1800"/>
            </a:pPr>
            <a:endParaRPr sz="2100" dirty="0"/>
          </a:p>
          <a:p>
            <a:pPr algn="ctr" defTabSz="336816">
              <a:defRPr sz="1800"/>
            </a:pPr>
            <a:r>
              <a:rPr lang="sk-SK" sz="4400" b="1" dirty="0" err="1" smtClean="0">
                <a:solidFill>
                  <a:srgbClr val="1289C4"/>
                </a:solidFill>
              </a:rPr>
              <a:t>Non-Financial</a:t>
            </a:r>
            <a:r>
              <a:rPr lang="sk-SK" sz="4400" b="1" dirty="0" smtClean="0">
                <a:solidFill>
                  <a:srgbClr val="1289C4"/>
                </a:solidFill>
              </a:rPr>
              <a:t> </a:t>
            </a:r>
            <a:r>
              <a:rPr lang="sk-SK" sz="4400" b="1" dirty="0" err="1" smtClean="0">
                <a:solidFill>
                  <a:srgbClr val="1289C4"/>
                </a:solidFill>
              </a:rPr>
              <a:t>reporting</a:t>
            </a:r>
            <a:r>
              <a:rPr lang="sk-SK" sz="4400" b="1" dirty="0" smtClean="0">
                <a:solidFill>
                  <a:srgbClr val="1289C4"/>
                </a:solidFill>
              </a:rPr>
              <a:t>:</a:t>
            </a:r>
            <a:r>
              <a:rPr lang="sk-SK" b="1" dirty="0" smtClean="0">
                <a:solidFill>
                  <a:srgbClr val="1289C4"/>
                </a:solidFill>
              </a:rPr>
              <a:t/>
            </a:r>
            <a:br>
              <a:rPr lang="sk-SK" b="1" dirty="0" smtClean="0">
                <a:solidFill>
                  <a:srgbClr val="1289C4"/>
                </a:solidFill>
              </a:rPr>
            </a:br>
            <a:r>
              <a:rPr lang="sk-SK" sz="3200" b="1" dirty="0" smtClean="0"/>
              <a:t> </a:t>
            </a:r>
            <a:r>
              <a:rPr lang="sk-SK" sz="3200" b="1" dirty="0" err="1" smtClean="0"/>
              <a:t>implementation</a:t>
            </a:r>
            <a:r>
              <a:rPr lang="sk-SK" sz="3200" b="1" dirty="0" smtClean="0"/>
              <a:t> and </a:t>
            </a:r>
            <a:r>
              <a:rPr lang="sk-SK" sz="3200" b="1" dirty="0" err="1" smtClean="0"/>
              <a:t>best</a:t>
            </a:r>
            <a:r>
              <a:rPr lang="sk-SK" sz="3200" b="1" dirty="0" smtClean="0"/>
              <a:t> </a:t>
            </a:r>
            <a:r>
              <a:rPr lang="sk-SK" sz="3200" b="1" dirty="0" err="1" smtClean="0"/>
              <a:t>practices</a:t>
            </a:r>
            <a:endParaRPr sz="3200" b="1" dirty="0"/>
          </a:p>
        </p:txBody>
      </p:sp>
      <p:sp>
        <p:nvSpPr>
          <p:cNvPr id="45" name="Shape 45"/>
          <p:cNvSpPr>
            <a:spLocks noGrp="1"/>
          </p:cNvSpPr>
          <p:nvPr>
            <p:ph type="body" idx="1"/>
          </p:nvPr>
        </p:nvSpPr>
        <p:spPr>
          <a:xfrm>
            <a:off x="401836" y="3518386"/>
            <a:ext cx="8058596" cy="1494789"/>
          </a:xfrm>
          <a:prstGeom prst="rect">
            <a:avLst/>
          </a:prstGeom>
        </p:spPr>
        <p:txBody>
          <a:bodyPr>
            <a:normAutofit/>
          </a:bodyPr>
          <a:lstStyle>
            <a:lvl1pPr algn="ctr"/>
          </a:lstStyle>
          <a:p>
            <a:pPr lvl="0">
              <a:defRPr sz="1800">
                <a:solidFill>
                  <a:srgbClr val="000000"/>
                </a:solidFill>
              </a:defRPr>
            </a:pPr>
            <a:r>
              <a:rPr lang="hr-HR" sz="2000" dirty="0" smtClean="0">
                <a:solidFill>
                  <a:srgbClr val="747474"/>
                </a:solidFill>
              </a:rPr>
              <a:t>Tatiana Čaplová / Pontis Foundation</a:t>
            </a:r>
          </a:p>
          <a:p>
            <a:pPr lvl="0">
              <a:defRPr sz="1800">
                <a:solidFill>
                  <a:srgbClr val="000000"/>
                </a:solidFill>
              </a:defRPr>
            </a:pPr>
            <a:r>
              <a:rPr lang="hr-HR" sz="1400" dirty="0" smtClean="0">
                <a:solidFill>
                  <a:srgbClr val="747474"/>
                </a:solidFill>
                <a:hlinkClick r:id="rId2"/>
              </a:rPr>
              <a:t>tatiana.caplova@pontisfoundation.sk</a:t>
            </a:r>
            <a:endParaRPr lang="hr-HR" sz="1400" dirty="0" smtClean="0">
              <a:solidFill>
                <a:srgbClr val="747474"/>
              </a:solidFill>
            </a:endParaRPr>
          </a:p>
          <a:p>
            <a:pPr lvl="0">
              <a:defRPr sz="1800">
                <a:solidFill>
                  <a:srgbClr val="000000"/>
                </a:solidFill>
              </a:defRPr>
            </a:pPr>
            <a:endParaRPr lang="hr-HR" sz="1300" dirty="0">
              <a:solidFill>
                <a:srgbClr val="747474"/>
              </a:solidFill>
            </a:endParaRPr>
          </a:p>
          <a:p>
            <a:pPr lvl="0">
              <a:defRPr sz="1800">
                <a:solidFill>
                  <a:srgbClr val="000000"/>
                </a:solidFill>
              </a:defRPr>
            </a:pPr>
            <a:endParaRPr lang="hr-HR" sz="1300" dirty="0" smtClean="0">
              <a:solidFill>
                <a:srgbClr val="747474"/>
              </a:solidFill>
            </a:endParaRPr>
          </a:p>
          <a:p>
            <a:pPr lvl="0" algn="r">
              <a:defRPr sz="1800">
                <a:solidFill>
                  <a:srgbClr val="000000"/>
                </a:solidFill>
              </a:defRPr>
            </a:pPr>
            <a:endParaRPr lang="hr-HR" sz="1300" dirty="0">
              <a:solidFill>
                <a:srgbClr val="747474"/>
              </a:solidFill>
            </a:endParaRPr>
          </a:p>
          <a:p>
            <a:pPr lvl="0" algn="r">
              <a:defRPr sz="1800">
                <a:solidFill>
                  <a:srgbClr val="000000"/>
                </a:solidFill>
              </a:defRPr>
            </a:pPr>
            <a:r>
              <a:rPr lang="hr-HR" dirty="0" smtClean="0">
                <a:solidFill>
                  <a:srgbClr val="747474"/>
                </a:solidFill>
              </a:rPr>
              <a:t>JANUARY 30 / 2017/ Zagreb </a:t>
            </a:r>
            <a:endParaRPr dirty="0">
              <a:solidFill>
                <a:srgbClr val="747474"/>
              </a:solidFill>
            </a:endParaRPr>
          </a:p>
        </p:txBody>
      </p:sp>
      <p:sp>
        <p:nvSpPr>
          <p:cNvPr id="46" name="Shape 46"/>
          <p:cNvSpPr/>
          <p:nvPr/>
        </p:nvSpPr>
        <p:spPr>
          <a:xfrm>
            <a:off x="324106" y="4676969"/>
            <a:ext cx="8340329" cy="442020"/>
          </a:xfrm>
          <a:prstGeom prst="rect">
            <a:avLst/>
          </a:prstGeom>
          <a:ln w="12700">
            <a:miter lim="400000"/>
          </a:ln>
        </p:spPr>
        <p:txBody>
          <a:bodyPr lIns="0" tIns="0" rIns="0" bIns="0"/>
          <a:lstStyle/>
          <a:p>
            <a:pPr lvl="0">
              <a:defRPr sz="2600">
                <a:solidFill>
                  <a:srgbClr val="747474"/>
                </a:solidFill>
                <a:latin typeface="Helvetica Neue"/>
                <a:ea typeface="Helvetica Neue"/>
                <a:cs typeface="Helvetica Neue"/>
                <a:sym typeface="Helvetica Neue"/>
              </a:defRPr>
            </a:pPr>
            <a:endParaRPr/>
          </a:p>
        </p:txBody>
      </p:sp>
      <p:pic>
        <p:nvPicPr>
          <p:cNvPr id="6"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b="43300"/>
          <a:stretch/>
        </p:blipFill>
        <p:spPr>
          <a:xfrm>
            <a:off x="2220377" y="182455"/>
            <a:ext cx="4521778" cy="1833241"/>
          </a:xfrm>
          <a:prstGeom prst="rect">
            <a:avLst/>
          </a:prstGeom>
        </p:spPr>
      </p:pic>
      <p:pic>
        <p:nvPicPr>
          <p:cNvPr id="7" name="Picture 6"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64692"/>
          <a:stretch/>
        </p:blipFill>
        <p:spPr>
          <a:xfrm>
            <a:off x="1223323" y="4889253"/>
            <a:ext cx="6692555" cy="1566187"/>
          </a:xfrm>
          <a:prstGeom prst="rect">
            <a:avLst/>
          </a:prstGeom>
        </p:spPr>
      </p:pic>
    </p:spTree>
    <p:extLst>
      <p:ext uri="{BB962C8B-B14F-4D97-AF65-F5344CB8AC3E}">
        <p14:creationId xmlns:p14="http://schemas.microsoft.com/office/powerpoint/2010/main" val="223290026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203" y="111044"/>
            <a:ext cx="8340328" cy="772121"/>
          </a:xfrm>
        </p:spPr>
        <p:txBody>
          <a:bodyPr>
            <a:normAutofit/>
          </a:bodyPr>
          <a:lstStyle/>
          <a:p>
            <a:pPr algn="ctr"/>
            <a:r>
              <a:rPr lang="sk-SK" sz="2400" b="1" dirty="0" smtClean="0">
                <a:solidFill>
                  <a:srgbClr val="1289C4"/>
                </a:solidFill>
                <a:latin typeface="Calibri" panose="020F0502020204030204" pitchFamily="34" charset="0"/>
              </a:rPr>
              <a:t>GLOBAL TRENDS IN NON-FINACIAL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24464"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teksta 2"/>
          <p:cNvSpPr>
            <a:spLocks noGrp="1"/>
          </p:cNvSpPr>
          <p:nvPr>
            <p:ph type="body" idx="1"/>
          </p:nvPr>
        </p:nvSpPr>
        <p:spPr>
          <a:xfrm>
            <a:off x="251520" y="1340768"/>
            <a:ext cx="8640960" cy="5112568"/>
          </a:xfrm>
        </p:spPr>
        <p:txBody>
          <a:bodyPr>
            <a:normAutofit/>
          </a:bodyPr>
          <a:lstStyle/>
          <a:p>
            <a:pPr algn="ctr"/>
            <a:r>
              <a:rPr lang="sk-SK" sz="2400" b="1" dirty="0" err="1" smtClean="0"/>
              <a:t>Non-financial</a:t>
            </a:r>
            <a:r>
              <a:rPr lang="en-US" sz="2400" b="1" dirty="0" smtClean="0"/>
              <a:t> </a:t>
            </a:r>
            <a:r>
              <a:rPr lang="en-US" sz="2400" b="1" dirty="0"/>
              <a:t>data becomes </a:t>
            </a:r>
            <a:r>
              <a:rPr lang="sk-SK" sz="2400" b="1" dirty="0"/>
              <a:t>a</a:t>
            </a:r>
            <a:r>
              <a:rPr lang="sk-SK" sz="2400" b="1" dirty="0" smtClean="0"/>
              <a:t> </a:t>
            </a:r>
            <a:r>
              <a:rPr lang="sk-SK" sz="2800" b="1" dirty="0" smtClean="0">
                <a:solidFill>
                  <a:srgbClr val="1289C4"/>
                </a:solidFill>
              </a:rPr>
              <a:t>STANDARD FEATURE </a:t>
            </a:r>
            <a:r>
              <a:rPr lang="en-US" sz="2400" b="1" dirty="0" smtClean="0"/>
              <a:t>in </a:t>
            </a:r>
            <a:r>
              <a:rPr lang="sk-SK" sz="2800" b="1" dirty="0" smtClean="0">
                <a:solidFill>
                  <a:srgbClr val="1289C4"/>
                </a:solidFill>
              </a:rPr>
              <a:t>ANNUAL REPORTS</a:t>
            </a:r>
            <a:endParaRPr lang="en-US" sz="2800" b="1" dirty="0">
              <a:solidFill>
                <a:srgbClr val="1289C4"/>
              </a:solidFill>
            </a:endParaRPr>
          </a:p>
        </p:txBody>
      </p:sp>
      <p:sp>
        <p:nvSpPr>
          <p:cNvPr id="18" name="BlokTextu 17"/>
          <p:cNvSpPr txBox="1"/>
          <p:nvPr/>
        </p:nvSpPr>
        <p:spPr>
          <a:xfrm>
            <a:off x="251520" y="6488687"/>
            <a:ext cx="7416824" cy="230832"/>
          </a:xfrm>
          <a:prstGeom prst="rect">
            <a:avLst/>
          </a:prstGeom>
          <a:noFill/>
        </p:spPr>
        <p:txBody>
          <a:bodyPr wrap="square" rtlCol="0">
            <a:spAutoFit/>
          </a:bodyPr>
          <a:lstStyle/>
          <a:p>
            <a:r>
              <a:rPr lang="sk-SK" sz="900" i="1" dirty="0" err="1" smtClean="0"/>
              <a:t>Source</a:t>
            </a:r>
            <a:r>
              <a:rPr lang="sk-SK" sz="900" i="1" dirty="0" smtClean="0"/>
              <a:t>: </a:t>
            </a:r>
            <a:r>
              <a:rPr lang="en-US" sz="900" dirty="0"/>
              <a:t>KPMG Survey of Corporate Responsibility Reporting 2015</a:t>
            </a:r>
            <a:endParaRPr lang="sk-SK" sz="900" i="1" dirty="0"/>
          </a:p>
        </p:txBody>
      </p:sp>
      <p:pic>
        <p:nvPicPr>
          <p:cNvPr id="8194" name="Picture 2" descr="C:\Users\tatiana.caplova\Desktop\reporting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186" y="2348880"/>
            <a:ext cx="3919054" cy="406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4025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367"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fontScale="92500"/>
          </a:bodyPr>
          <a:lstStyle/>
          <a:p>
            <a:r>
              <a:rPr lang="sk-SK" sz="2000" b="1" dirty="0" err="1" smtClean="0"/>
              <a:t>European</a:t>
            </a:r>
            <a:r>
              <a:rPr lang="sk-SK" sz="2000" b="1" dirty="0" smtClean="0"/>
              <a:t> </a:t>
            </a:r>
            <a:r>
              <a:rPr lang="sk-SK" sz="2000" b="1" dirty="0" err="1" smtClean="0"/>
              <a:t>Commision</a:t>
            </a:r>
            <a:r>
              <a:rPr lang="sk-SK" sz="2000" b="1" dirty="0" smtClean="0"/>
              <a:t> </a:t>
            </a:r>
            <a:r>
              <a:rPr lang="sk-SK" sz="2600" b="1" dirty="0" smtClean="0">
                <a:solidFill>
                  <a:srgbClr val="1289C4"/>
                </a:solidFill>
              </a:rPr>
              <a:t>STRATEGY</a:t>
            </a:r>
            <a:r>
              <a:rPr lang="sk-SK" sz="2600" b="1" dirty="0" smtClean="0"/>
              <a:t> </a:t>
            </a:r>
            <a:r>
              <a:rPr lang="sk-SK" sz="2600" b="1" dirty="0" smtClean="0">
                <a:solidFill>
                  <a:srgbClr val="1289C4"/>
                </a:solidFill>
              </a:rPr>
              <a:t>ON CSR</a:t>
            </a:r>
          </a:p>
          <a:p>
            <a:endParaRPr lang="sk-SK" sz="2000" b="1" dirty="0"/>
          </a:p>
          <a:p>
            <a:pPr marL="342900" indent="-342900">
              <a:buFont typeface="Arial" panose="020B0604020202020204" pitchFamily="34" charset="0"/>
              <a:buChar char="•"/>
            </a:pPr>
            <a:r>
              <a:rPr lang="en-US" sz="1900" dirty="0"/>
              <a:t>The Commission promotes CSR in the EU and encourages enterprises to adhere to international guidelines and principles. The EU’s policy is built on an agenda for action to support this approach. It includes:</a:t>
            </a:r>
          </a:p>
          <a:p>
            <a:pPr marL="342900" indent="-342900">
              <a:buFont typeface="Arial" panose="020B0604020202020204" pitchFamily="34" charset="0"/>
              <a:buChar char="•"/>
            </a:pPr>
            <a:r>
              <a:rPr lang="en-US" sz="1900" dirty="0"/>
              <a:t>Enhancing the visibility of CSR and disseminating good practices</a:t>
            </a:r>
          </a:p>
          <a:p>
            <a:pPr marL="342900" indent="-342900">
              <a:buFont typeface="Arial" panose="020B0604020202020204" pitchFamily="34" charset="0"/>
              <a:buChar char="•"/>
            </a:pPr>
            <a:r>
              <a:rPr lang="en-US" sz="1900" dirty="0"/>
              <a:t>Improving and tracking levels of trust in business</a:t>
            </a:r>
          </a:p>
          <a:p>
            <a:pPr marL="342900" indent="-342900">
              <a:buFont typeface="Arial" panose="020B0604020202020204" pitchFamily="34" charset="0"/>
              <a:buChar char="•"/>
            </a:pPr>
            <a:r>
              <a:rPr lang="en-US" sz="1900" dirty="0"/>
              <a:t>Improving self and co-regulation processes</a:t>
            </a:r>
          </a:p>
          <a:p>
            <a:pPr marL="342900" indent="-342900">
              <a:buFont typeface="Arial" panose="020B0604020202020204" pitchFamily="34" charset="0"/>
              <a:buChar char="•"/>
            </a:pPr>
            <a:r>
              <a:rPr lang="en-US" sz="1900" dirty="0"/>
              <a:t>Enhancing market rewards for CSR</a:t>
            </a:r>
          </a:p>
          <a:p>
            <a:pPr marL="342900" indent="-342900">
              <a:buFont typeface="Arial" panose="020B0604020202020204" pitchFamily="34" charset="0"/>
              <a:buChar char="•"/>
            </a:pPr>
            <a:r>
              <a:rPr lang="en-US" sz="1900" b="1" dirty="0">
                <a:solidFill>
                  <a:srgbClr val="1289C4"/>
                </a:solidFill>
              </a:rPr>
              <a:t>Improving company disclosure of social and environmental </a:t>
            </a:r>
            <a:r>
              <a:rPr lang="en-US" sz="1900" b="1" dirty="0" smtClean="0">
                <a:solidFill>
                  <a:srgbClr val="1289C4"/>
                </a:solidFill>
              </a:rPr>
              <a:t>information</a:t>
            </a:r>
            <a:r>
              <a:rPr lang="sk-SK" sz="1900" b="1" dirty="0" smtClean="0">
                <a:solidFill>
                  <a:srgbClr val="1289C4"/>
                </a:solidFill>
              </a:rPr>
              <a:t> (!!!)</a:t>
            </a:r>
            <a:endParaRPr lang="en-US" sz="1900" b="1" dirty="0">
              <a:solidFill>
                <a:srgbClr val="1289C4"/>
              </a:solidFill>
            </a:endParaRPr>
          </a:p>
          <a:p>
            <a:pPr marL="342900" indent="-342900">
              <a:buFont typeface="Arial" panose="020B0604020202020204" pitchFamily="34" charset="0"/>
              <a:buChar char="•"/>
            </a:pPr>
            <a:r>
              <a:rPr lang="en-US" sz="1900" dirty="0"/>
              <a:t>Further integrating CSR into education, training, and research</a:t>
            </a:r>
          </a:p>
          <a:p>
            <a:pPr marL="342900" indent="-342900">
              <a:buFont typeface="Arial" panose="020B0604020202020204" pitchFamily="34" charset="0"/>
              <a:buChar char="•"/>
            </a:pPr>
            <a:r>
              <a:rPr lang="en-US" sz="1900" dirty="0" err="1"/>
              <a:t>Emphasising</a:t>
            </a:r>
            <a:r>
              <a:rPr lang="en-US" sz="1900" dirty="0"/>
              <a:t> the importance of national and sub-national CSR policies</a:t>
            </a:r>
          </a:p>
          <a:p>
            <a:pPr marL="342900" indent="-342900">
              <a:buFont typeface="Arial" panose="020B0604020202020204" pitchFamily="34" charset="0"/>
              <a:buChar char="•"/>
            </a:pPr>
            <a:r>
              <a:rPr lang="en-US" sz="1900" dirty="0"/>
              <a:t>Better aligning European and global approaches to CSR.</a:t>
            </a:r>
          </a:p>
          <a:p>
            <a:pPr marL="342900" indent="-342900">
              <a:buFont typeface="Arial" panose="020B0604020202020204" pitchFamily="34" charset="0"/>
              <a:buChar char="•"/>
            </a:pPr>
            <a:r>
              <a:rPr lang="en-US" sz="1900" dirty="0"/>
              <a:t>To evaluate the CSR strategy, the Commission launched a Public Consultation on CSR 2011-2014: achievements, shortcomings, and future challenges in 2014.</a:t>
            </a:r>
          </a:p>
          <a:p>
            <a:endParaRPr lang="sk-SK" sz="2000" b="1" dirty="0" smtClean="0"/>
          </a:p>
          <a:p>
            <a:endParaRPr lang="sk-SK" sz="1100" i="1" dirty="0" smtClean="0"/>
          </a:p>
          <a:p>
            <a:r>
              <a:rPr lang="sk-SK" sz="1100" i="1" dirty="0" err="1" smtClean="0"/>
              <a:t>Source</a:t>
            </a:r>
            <a:r>
              <a:rPr lang="sk-SK" sz="1100" i="1" dirty="0" smtClean="0"/>
              <a:t>: </a:t>
            </a:r>
            <a:r>
              <a:rPr lang="sk-SK" sz="1100" i="1" dirty="0" err="1" smtClean="0"/>
              <a:t>European</a:t>
            </a:r>
            <a:r>
              <a:rPr lang="sk-SK" sz="1100" i="1" dirty="0" smtClean="0"/>
              <a:t> </a:t>
            </a:r>
            <a:r>
              <a:rPr lang="sk-SK" sz="1100" i="1" dirty="0" err="1" smtClean="0"/>
              <a:t>Commision</a:t>
            </a:r>
            <a:r>
              <a:rPr lang="sk-SK" sz="1100" i="1" dirty="0"/>
              <a:t> </a:t>
            </a:r>
            <a:r>
              <a:rPr lang="sk-SK" sz="1100" i="1" dirty="0">
                <a:hlinkClick r:id="rId2"/>
              </a:rPr>
              <a:t>http://ec.europa.eu/growth/industry/corporate-social-responsibility</a:t>
            </a:r>
            <a:r>
              <a:rPr lang="sk-SK" sz="1000" i="1" dirty="0" smtClean="0">
                <a:hlinkClick r:id="rId2"/>
              </a:rPr>
              <a:t>/</a:t>
            </a:r>
            <a:r>
              <a:rPr lang="sk-SK" sz="1000" i="1" dirty="0" smtClean="0"/>
              <a:t> </a:t>
            </a: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16141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496944" cy="648072"/>
          </a:xfrm>
        </p:spPr>
        <p:txBody>
          <a:bodyPr>
            <a:normAutofit/>
          </a:bodyPr>
          <a:lstStyle/>
          <a:p>
            <a:r>
              <a:rPr lang="sk-SK" sz="2600" b="1" dirty="0" smtClean="0">
                <a:solidFill>
                  <a:srgbClr val="1289C4"/>
                </a:solidFill>
              </a:rPr>
              <a:t>BASIC EU ACTS </a:t>
            </a:r>
            <a:r>
              <a:rPr lang="sk-SK" sz="2600" b="1" dirty="0" smtClean="0"/>
              <a:t>on </a:t>
            </a:r>
            <a:r>
              <a:rPr lang="sk-SK" sz="2600" b="1" dirty="0" err="1" smtClean="0"/>
              <a:t>Non-Finacial</a:t>
            </a:r>
            <a:r>
              <a:rPr lang="sk-SK" sz="2600" b="1" dirty="0" smtClean="0"/>
              <a:t> </a:t>
            </a:r>
            <a:r>
              <a:rPr lang="sk-SK" sz="2600" b="1" dirty="0" err="1" smtClean="0"/>
              <a:t>Reporting</a:t>
            </a:r>
            <a:endParaRPr lang="sk-SK" sz="2600" b="1" dirty="0" smtClean="0"/>
          </a:p>
          <a:p>
            <a:endParaRPr lang="sk-SK" sz="2000" b="1" dirty="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p:cNvSpPr txBox="1"/>
          <p:nvPr/>
        </p:nvSpPr>
        <p:spPr>
          <a:xfrm>
            <a:off x="267156" y="2060848"/>
            <a:ext cx="5889020" cy="4647426"/>
          </a:xfrm>
          <a:prstGeom prst="rect">
            <a:avLst/>
          </a:prstGeom>
          <a:noFill/>
        </p:spPr>
        <p:txBody>
          <a:bodyPr wrap="square" rtlCol="0">
            <a:spAutoFit/>
          </a:bodyPr>
          <a:lstStyle/>
          <a:p>
            <a:pPr marL="342900" indent="-342900">
              <a:buFont typeface="Arial" panose="020B0604020202020204" pitchFamily="34" charset="0"/>
              <a:buChar char="•"/>
            </a:pPr>
            <a:r>
              <a:rPr lang="en-US" b="1" dirty="0"/>
              <a:t>Directive 2013/34/EU </a:t>
            </a:r>
            <a:r>
              <a:rPr lang="en-US" dirty="0"/>
              <a:t>of the European Parliament and of the Council of 26 June 2013 on the annual financial statements, consolidated financial statements and related reports of certain types of undertakings, amending Directive 2006/43/EC of the European Parliament and of the Council and repealing Council Directives 78/660/EEC and 83/349/EEC (</a:t>
            </a:r>
            <a:r>
              <a:rPr lang="en-US" dirty="0">
                <a:hlinkClick r:id="rId4"/>
              </a:rPr>
              <a:t>Directive 2013/34/EU</a:t>
            </a:r>
            <a:r>
              <a:rPr lang="en-US" dirty="0"/>
              <a:t>) as amended by Directive 2014/95/EU of the European Parliament and of the Council of 22 October 2014 amending Directive 2013/34/EU as regards disclosure of non-financial and diversity information by certain large undertakings and groups (</a:t>
            </a:r>
            <a:r>
              <a:rPr lang="en-US" b="1" dirty="0"/>
              <a:t>Directive 2014/95/EU</a:t>
            </a:r>
            <a:r>
              <a:rPr lang="en-US" dirty="0"/>
              <a:t>)</a:t>
            </a:r>
            <a:endParaRPr lang="sk-SK" b="1" dirty="0"/>
          </a:p>
          <a:p>
            <a:endParaRPr lang="sk-SK" sz="1100" i="1" dirty="0"/>
          </a:p>
          <a:p>
            <a:endParaRPr lang="sk-SK" sz="1100" i="1" dirty="0"/>
          </a:p>
          <a:p>
            <a:r>
              <a:rPr lang="sk-SK" sz="1100" i="1" dirty="0" err="1"/>
              <a:t>Source</a:t>
            </a:r>
            <a:r>
              <a:rPr lang="sk-SK" sz="1100" i="1" dirty="0"/>
              <a:t>: </a:t>
            </a:r>
            <a:r>
              <a:rPr lang="sk-SK" sz="1100" i="1" dirty="0" err="1"/>
              <a:t>European</a:t>
            </a:r>
            <a:r>
              <a:rPr lang="sk-SK" sz="1100" i="1" dirty="0"/>
              <a:t> </a:t>
            </a:r>
            <a:r>
              <a:rPr lang="sk-SK" sz="1100" i="1" dirty="0" err="1"/>
              <a:t>Commision</a:t>
            </a:r>
            <a:r>
              <a:rPr lang="sk-SK" sz="1100" i="1" dirty="0"/>
              <a:t> </a:t>
            </a:r>
            <a:r>
              <a:rPr lang="sk-SK" sz="1100" i="1" dirty="0">
                <a:hlinkClick r:id="rId5"/>
              </a:rPr>
              <a:t>http://ec.europa.eu/finance/company-reporting/non-financial_reporting/index_en.htm#related-information-csr</a:t>
            </a:r>
            <a:r>
              <a:rPr lang="sk-SK" sz="1100" i="1" dirty="0"/>
              <a:t> </a:t>
            </a:r>
            <a:endParaRPr lang="sk-SK" sz="1000" i="1" dirty="0"/>
          </a:p>
          <a:p>
            <a:endParaRPr lang="sk-SK" dirty="0"/>
          </a:p>
        </p:txBody>
      </p:sp>
      <p:pic>
        <p:nvPicPr>
          <p:cNvPr id="8" name="Picture 2" descr="C:\Users\tatiana.caplova\Desktop\direktiv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4479" y="2075803"/>
            <a:ext cx="2908001" cy="408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8928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486" y="91195"/>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fontScale="92500" lnSpcReduction="20000"/>
          </a:bodyPr>
          <a:lstStyle/>
          <a:p>
            <a:r>
              <a:rPr lang="sk-SK" sz="2600" b="1" dirty="0" err="1" smtClean="0">
                <a:solidFill>
                  <a:srgbClr val="1289C4"/>
                </a:solidFill>
              </a:rPr>
              <a:t>What</a:t>
            </a:r>
            <a:r>
              <a:rPr lang="sk-SK" sz="2600" b="1" dirty="0" smtClean="0">
                <a:solidFill>
                  <a:srgbClr val="1289C4"/>
                </a:solidFill>
              </a:rPr>
              <a:t> </a:t>
            </a:r>
            <a:r>
              <a:rPr lang="sk-SK" sz="2600" b="1" dirty="0" err="1" smtClean="0">
                <a:solidFill>
                  <a:srgbClr val="1289C4"/>
                </a:solidFill>
              </a:rPr>
              <a:t>does</a:t>
            </a:r>
            <a:r>
              <a:rPr lang="sk-SK" sz="2600" b="1" dirty="0" smtClean="0">
                <a:solidFill>
                  <a:srgbClr val="1289C4"/>
                </a:solidFill>
              </a:rPr>
              <a:t> </a:t>
            </a:r>
            <a:r>
              <a:rPr lang="sk-SK" sz="2600" b="1" dirty="0" err="1" smtClean="0">
                <a:solidFill>
                  <a:srgbClr val="1289C4"/>
                </a:solidFill>
              </a:rPr>
              <a:t>it</a:t>
            </a:r>
            <a:r>
              <a:rPr lang="sk-SK" sz="2600" b="1" dirty="0" smtClean="0">
                <a:solidFill>
                  <a:srgbClr val="1289C4"/>
                </a:solidFill>
              </a:rPr>
              <a:t> </a:t>
            </a:r>
            <a:r>
              <a:rPr lang="sk-SK" sz="2600" b="1" dirty="0" err="1" smtClean="0">
                <a:solidFill>
                  <a:srgbClr val="1289C4"/>
                </a:solidFill>
              </a:rPr>
              <a:t>mean</a:t>
            </a:r>
            <a:r>
              <a:rPr lang="sk-SK" sz="2600" b="1" dirty="0" smtClean="0">
                <a:solidFill>
                  <a:srgbClr val="1289C4"/>
                </a:solidFill>
              </a:rPr>
              <a:t> in </a:t>
            </a:r>
            <a:r>
              <a:rPr lang="sk-SK" sz="2600" b="1" dirty="0" err="1" smtClean="0">
                <a:solidFill>
                  <a:srgbClr val="1289C4"/>
                </a:solidFill>
              </a:rPr>
              <a:t>practice</a:t>
            </a:r>
            <a:r>
              <a:rPr lang="sk-SK" sz="2600" b="1" dirty="0" smtClean="0">
                <a:solidFill>
                  <a:srgbClr val="1289C4"/>
                </a:solidFill>
              </a:rPr>
              <a:t>?</a:t>
            </a:r>
            <a:endParaRPr lang="sk-SK" sz="2600" b="1" dirty="0" smtClean="0"/>
          </a:p>
          <a:p>
            <a:endParaRPr lang="sk-SK" sz="2000" b="1" dirty="0"/>
          </a:p>
          <a:p>
            <a:pPr marL="171450" indent="-171450">
              <a:buFont typeface="Arial" panose="020B0604020202020204" pitchFamily="34" charset="0"/>
              <a:buChar char="•"/>
            </a:pPr>
            <a:r>
              <a:rPr lang="en-US" sz="1900" dirty="0"/>
              <a:t>This means that by the 6th of December of this year, the Directive will be effective in all EU member states and certain companies will need to report according to its requirements for the upcoming Fiscal Year, starting on January 1st 2017. As a result, </a:t>
            </a:r>
            <a:r>
              <a:rPr lang="en-US" sz="1900" b="1" dirty="0"/>
              <a:t>the first company reports under the Directive are expected to be published in 2018, covering financial year 2017-2018.</a:t>
            </a:r>
          </a:p>
          <a:p>
            <a:endParaRPr lang="sk-SK" sz="1100" i="1" dirty="0" smtClean="0"/>
          </a:p>
          <a:p>
            <a:endParaRPr lang="sk-SK" sz="2600" b="1" dirty="0" smtClean="0">
              <a:solidFill>
                <a:srgbClr val="1289C4"/>
              </a:solidFill>
            </a:endParaRPr>
          </a:p>
          <a:p>
            <a:r>
              <a:rPr lang="en-US" sz="2600" b="1" dirty="0" smtClean="0">
                <a:solidFill>
                  <a:srgbClr val="1289C4"/>
                </a:solidFill>
              </a:rPr>
              <a:t>Who </a:t>
            </a:r>
            <a:r>
              <a:rPr lang="en-US" sz="2600" b="1" dirty="0">
                <a:solidFill>
                  <a:srgbClr val="1289C4"/>
                </a:solidFill>
              </a:rPr>
              <a:t>will be required to disclose?</a:t>
            </a:r>
          </a:p>
          <a:p>
            <a:endParaRPr lang="sk-SK" sz="1100" i="1" dirty="0"/>
          </a:p>
          <a:p>
            <a:endParaRPr lang="sk-SK" sz="1100" i="1" dirty="0" smtClean="0"/>
          </a:p>
          <a:p>
            <a:pPr marL="285750" indent="-285750">
              <a:buFont typeface="Arial" panose="020B0604020202020204" pitchFamily="34" charset="0"/>
              <a:buChar char="•"/>
            </a:pPr>
            <a:r>
              <a:rPr lang="en-US" b="1" dirty="0"/>
              <a:t>Companies with an average number of employees greater than 500</a:t>
            </a:r>
            <a:r>
              <a:rPr lang="en-US" dirty="0"/>
              <a:t>, </a:t>
            </a:r>
            <a:r>
              <a:rPr lang="en-US" b="1" dirty="0"/>
              <a:t>a balance sheet total of 20 million Euros or a net total of 40 million Euros</a:t>
            </a:r>
            <a:r>
              <a:rPr lang="en-US" dirty="0"/>
              <a:t>, and that are listed on a EU regulated exchange market</a:t>
            </a:r>
            <a:r>
              <a:rPr lang="en-US" dirty="0" smtClean="0"/>
              <a:t>.</a:t>
            </a:r>
            <a:endParaRPr lang="sk-SK"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Companies with an average number of employees greater than 500, a balance sheet total of 20 million Euros or a net total of 40 million Euros</a:t>
            </a:r>
            <a:r>
              <a:rPr lang="en-US" dirty="0"/>
              <a:t>, that are not exchange listed on a EU regulated exchange market, but are defined by Member States as public-interest entities, (including credit institutions and insurance undertakings)</a:t>
            </a:r>
          </a:p>
          <a:p>
            <a:endParaRPr lang="sk-SK" sz="1100" i="1" dirty="0" smtClean="0"/>
          </a:p>
          <a:p>
            <a:endParaRPr lang="sk-SK" sz="1100" i="1" dirty="0" smtClean="0"/>
          </a:p>
          <a:p>
            <a:endParaRPr lang="sk-SK" sz="1100" i="1" dirty="0" smtClean="0"/>
          </a:p>
          <a:p>
            <a:r>
              <a:rPr lang="sk-SK" sz="1100" i="1" dirty="0" err="1" smtClean="0"/>
              <a:t>Source</a:t>
            </a:r>
            <a:r>
              <a:rPr lang="sk-SK" sz="1100" i="1" dirty="0" smtClean="0"/>
              <a:t> : </a:t>
            </a:r>
            <a:r>
              <a:rPr lang="sk-SK" sz="1100" i="1" dirty="0">
                <a:hlinkClick r:id="rId2"/>
              </a:rPr>
              <a:t>http://</a:t>
            </a:r>
            <a:r>
              <a:rPr lang="sk-SK" sz="1100" i="1" dirty="0" smtClean="0">
                <a:hlinkClick r:id="rId2"/>
              </a:rPr>
              <a:t>enablon.com/blog/2016/03/03/answering-10-common-questions-on-the-eu-sustainability-reporting-directive</a:t>
            </a:r>
            <a:r>
              <a:rPr lang="sk-SK" sz="1100" i="1" dirty="0" smtClean="0"/>
              <a:t> </a:t>
            </a:r>
          </a:p>
          <a:p>
            <a:endParaRPr lang="sk-SK" sz="1000" i="1" dirty="0" smtClean="0"/>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69042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en-US" sz="2400" b="1" dirty="0">
                <a:solidFill>
                  <a:srgbClr val="1289C4"/>
                </a:solidFill>
              </a:rPr>
              <a:t>What aspects will my company have to disclose </a:t>
            </a:r>
            <a:r>
              <a:rPr lang="en-US" sz="2400" b="1" dirty="0" smtClean="0">
                <a:solidFill>
                  <a:srgbClr val="1289C4"/>
                </a:solidFill>
              </a:rPr>
              <a:t>information</a:t>
            </a:r>
            <a:r>
              <a:rPr lang="sk-SK" sz="2400" b="1" dirty="0" smtClean="0">
                <a:solidFill>
                  <a:srgbClr val="1289C4"/>
                </a:solidFill>
              </a:rPr>
              <a:t> </a:t>
            </a:r>
            <a:r>
              <a:rPr lang="en-US" sz="2400" b="1" dirty="0" smtClean="0">
                <a:solidFill>
                  <a:srgbClr val="1289C4"/>
                </a:solidFill>
              </a:rPr>
              <a:t>on</a:t>
            </a:r>
            <a:r>
              <a:rPr lang="en-US" sz="2400" b="1" dirty="0">
                <a:solidFill>
                  <a:srgbClr val="1289C4"/>
                </a:solidFill>
              </a:rPr>
              <a:t>?</a:t>
            </a:r>
          </a:p>
          <a:p>
            <a:endParaRPr lang="sk-SK" sz="1700" dirty="0"/>
          </a:p>
          <a:p>
            <a:r>
              <a:rPr lang="en-US" sz="1700" dirty="0"/>
              <a:t>Companies are required to disclose policies, outcomes and risks related to at least:</a:t>
            </a:r>
          </a:p>
          <a:p>
            <a:pPr marL="285750" indent="-285750">
              <a:buFont typeface="Arial" panose="020B0604020202020204" pitchFamily="34" charset="0"/>
              <a:buChar char="•"/>
            </a:pPr>
            <a:r>
              <a:rPr lang="en-US" sz="1700" b="1" dirty="0"/>
              <a:t>Environmental matters</a:t>
            </a:r>
          </a:p>
          <a:p>
            <a:pPr marL="285750" indent="-285750">
              <a:buFont typeface="Arial" panose="020B0604020202020204" pitchFamily="34" charset="0"/>
              <a:buChar char="•"/>
            </a:pPr>
            <a:r>
              <a:rPr lang="en-US" sz="1700" b="1" dirty="0"/>
              <a:t>Social and employee aspects</a:t>
            </a:r>
          </a:p>
          <a:p>
            <a:pPr marL="285750" indent="-285750">
              <a:buFont typeface="Arial" panose="020B0604020202020204" pitchFamily="34" charset="0"/>
              <a:buChar char="•"/>
            </a:pPr>
            <a:r>
              <a:rPr lang="en-US" sz="1700" b="1" dirty="0"/>
              <a:t>Respect for human rights</a:t>
            </a:r>
          </a:p>
          <a:p>
            <a:pPr marL="285750" indent="-285750">
              <a:buFont typeface="Arial" panose="020B0604020202020204" pitchFamily="34" charset="0"/>
              <a:buChar char="•"/>
            </a:pPr>
            <a:r>
              <a:rPr lang="en-US" sz="1700" b="1" dirty="0"/>
              <a:t>Anticorruption and bribery issues</a:t>
            </a:r>
          </a:p>
          <a:p>
            <a:pPr marL="285750" indent="-285750">
              <a:buFont typeface="Arial" panose="020B0604020202020204" pitchFamily="34" charset="0"/>
              <a:buChar char="•"/>
            </a:pPr>
            <a:r>
              <a:rPr lang="en-US" sz="1700" b="1" dirty="0"/>
              <a:t>Diversity in their board of directors</a:t>
            </a:r>
          </a:p>
          <a:p>
            <a:endParaRPr lang="sk-SK" sz="1100" i="1" dirty="0" smtClean="0"/>
          </a:p>
          <a:p>
            <a:endParaRPr lang="sk-SK" sz="1100" i="1" dirty="0"/>
          </a:p>
          <a:p>
            <a:endParaRPr lang="sk-SK" sz="1100" i="1" dirty="0" smtClean="0"/>
          </a:p>
          <a:p>
            <a:endParaRPr lang="sk-SK" sz="1100" i="1" dirty="0"/>
          </a:p>
          <a:p>
            <a:endParaRPr lang="sk-SK" sz="1100" i="1" dirty="0" smtClean="0"/>
          </a:p>
          <a:p>
            <a:endParaRPr lang="sk-SK" sz="1100" i="1" dirty="0" smtClean="0"/>
          </a:p>
          <a:p>
            <a:endParaRPr lang="sk-SK" sz="1100" i="1" dirty="0"/>
          </a:p>
          <a:p>
            <a:endParaRPr lang="sk-SK" sz="1100" i="1" dirty="0" smtClean="0"/>
          </a:p>
          <a:p>
            <a:endParaRPr lang="sk-SK" sz="1100" i="1" dirty="0"/>
          </a:p>
          <a:p>
            <a:endParaRPr lang="sk-SK" sz="1100" i="1" dirty="0" smtClean="0"/>
          </a:p>
          <a:p>
            <a:endParaRPr lang="sk-SK" sz="1100" i="1" dirty="0"/>
          </a:p>
          <a:p>
            <a:endParaRPr lang="sk-SK" sz="1100" i="1" dirty="0" smtClean="0"/>
          </a:p>
          <a:p>
            <a:endParaRPr lang="sk-SK" sz="1100" i="1" dirty="0"/>
          </a:p>
          <a:p>
            <a:r>
              <a:rPr lang="sk-SK" sz="1100" i="1" dirty="0" err="1" smtClean="0"/>
              <a:t>Source</a:t>
            </a:r>
            <a:r>
              <a:rPr lang="sk-SK" sz="1100" i="1" dirty="0" smtClean="0"/>
              <a:t> </a:t>
            </a:r>
            <a:r>
              <a:rPr lang="sk-SK" sz="1100" i="1" dirty="0"/>
              <a:t>: </a:t>
            </a:r>
            <a:r>
              <a:rPr lang="sk-SK" sz="1100" i="1" dirty="0">
                <a:hlinkClick r:id="rId2"/>
              </a:rPr>
              <a:t>http://enablon.com/blog/2016/03/03/answering-10-common-questions-on-the-eu-sustainability-reporting-directive</a:t>
            </a:r>
            <a:r>
              <a:rPr lang="sk-SK" sz="1100" i="1" dirty="0"/>
              <a:t> </a:t>
            </a: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tatiana.caplova\Desktop\Ct980500-EnvironmentalHumanities_imag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684" y="4077072"/>
            <a:ext cx="5688632" cy="186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200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atiana.caplova\Desktop\493653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78" y="4509120"/>
            <a:ext cx="1648723" cy="1734212"/>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en-US" sz="2400" b="1" dirty="0" smtClean="0">
                <a:solidFill>
                  <a:srgbClr val="1289C4"/>
                </a:solidFill>
              </a:rPr>
              <a:t>What </a:t>
            </a:r>
            <a:r>
              <a:rPr lang="en-US" sz="2400" b="1" dirty="0">
                <a:solidFill>
                  <a:srgbClr val="1289C4"/>
                </a:solidFill>
              </a:rPr>
              <a:t>if our company has several subsidiaries?</a:t>
            </a:r>
          </a:p>
          <a:p>
            <a:endParaRPr lang="sk-SK" sz="1700" dirty="0"/>
          </a:p>
          <a:p>
            <a:pPr marL="171450" indent="-171450">
              <a:buFont typeface="Arial" panose="020B0604020202020204" pitchFamily="34" charset="0"/>
              <a:buChar char="•"/>
            </a:pPr>
            <a:r>
              <a:rPr lang="en-US" sz="1700" dirty="0"/>
              <a:t>If the annual report published by the parent corporation covers the subsidiaries and that report meets the requirements of the Directive, </a:t>
            </a:r>
            <a:r>
              <a:rPr lang="en-US" sz="1700" b="1" dirty="0"/>
              <a:t>then only one report will be necessary</a:t>
            </a:r>
            <a:r>
              <a:rPr lang="en-US" sz="1700" dirty="0"/>
              <a:t>.</a:t>
            </a:r>
            <a:endParaRPr lang="sk-SK" sz="1700" dirty="0"/>
          </a:p>
          <a:p>
            <a:endParaRPr lang="sk-SK" sz="1100" i="1" dirty="0" smtClean="0"/>
          </a:p>
          <a:p>
            <a:r>
              <a:rPr lang="en-US" sz="2400" b="1" dirty="0" smtClean="0">
                <a:solidFill>
                  <a:srgbClr val="1289C4"/>
                </a:solidFill>
              </a:rPr>
              <a:t>What </a:t>
            </a:r>
            <a:r>
              <a:rPr lang="en-US" sz="2400" b="1" dirty="0">
                <a:solidFill>
                  <a:srgbClr val="1289C4"/>
                </a:solidFill>
              </a:rPr>
              <a:t>if our company already reports?</a:t>
            </a:r>
          </a:p>
          <a:p>
            <a:endParaRPr lang="sk-SK" sz="1100" b="1" i="1" dirty="0"/>
          </a:p>
          <a:p>
            <a:pPr marL="285750" indent="-285750">
              <a:buFont typeface="Arial" panose="020B0604020202020204" pitchFamily="34" charset="0"/>
              <a:buChar char="•"/>
            </a:pPr>
            <a:r>
              <a:rPr lang="en-US" sz="1700" b="1" dirty="0"/>
              <a:t>If the company already reports and discloses relevant information according to well-known international, national and European guidelines </a:t>
            </a:r>
            <a:r>
              <a:rPr lang="en-US" sz="1700" dirty="0"/>
              <a:t>(for instance, the UN Global Compact, GRI, the OECD Guidelines for Multinational Enterprises, ISO 26000, or certain ILO Declarations of Principles), </a:t>
            </a:r>
            <a:r>
              <a:rPr lang="en-US" sz="1700" b="1" dirty="0"/>
              <a:t>then the company is already likely to comply with the Directive.</a:t>
            </a:r>
            <a:endParaRPr lang="sk-SK" sz="1700" b="1" dirty="0"/>
          </a:p>
          <a:p>
            <a:endParaRPr lang="sk-SK" sz="1100" i="1" dirty="0"/>
          </a:p>
          <a:p>
            <a:endParaRPr lang="sk-SK" sz="1100" i="1" dirty="0" smtClean="0"/>
          </a:p>
          <a:p>
            <a:endParaRPr lang="sk-SK" sz="1100" i="1" dirty="0"/>
          </a:p>
          <a:p>
            <a:endParaRPr lang="sk-SK" sz="1100" i="1" dirty="0" smtClean="0"/>
          </a:p>
          <a:p>
            <a:endParaRPr lang="sk-SK" sz="1100" i="1" dirty="0" smtClean="0"/>
          </a:p>
          <a:p>
            <a:endParaRPr lang="sk-SK" sz="1100" i="1" dirty="0"/>
          </a:p>
          <a:p>
            <a:endParaRPr lang="sk-SK" sz="1100" i="1" dirty="0" smtClean="0"/>
          </a:p>
          <a:p>
            <a:endParaRPr lang="sk-SK" sz="1100" i="1" dirty="0"/>
          </a:p>
          <a:p>
            <a:r>
              <a:rPr lang="sk-SK" sz="1100" i="1" dirty="0" err="1" smtClean="0"/>
              <a:t>Source</a:t>
            </a:r>
            <a:r>
              <a:rPr lang="sk-SK" sz="1100" i="1" dirty="0" smtClean="0"/>
              <a:t> </a:t>
            </a:r>
            <a:r>
              <a:rPr lang="sk-SK" sz="1100" i="1" dirty="0"/>
              <a:t>: </a:t>
            </a:r>
            <a:r>
              <a:rPr lang="sk-SK" sz="1100" i="1" dirty="0">
                <a:hlinkClick r:id="rId3"/>
              </a:rPr>
              <a:t>http://enablon.com/blog/2016/03/03/answering-10-common-questions-on-the-eu-sustainability-reporting-directive</a:t>
            </a:r>
            <a:r>
              <a:rPr lang="sk-SK" sz="1100" i="1" dirty="0"/>
              <a:t> </a:t>
            </a:r>
          </a:p>
        </p:txBody>
      </p:sp>
      <p:pic>
        <p:nvPicPr>
          <p:cNvPr id="4" name="Picture 5" descr="screen-shot-2016-09-26-at-104328_main.png"/>
          <p:cNvPicPr>
            <a:picLocks noChangeAspect="1"/>
          </p:cNvPicPr>
          <p:nvPr/>
        </p:nvPicPr>
        <p:blipFill rotWithShape="1">
          <a:blip r:embed="rId4"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1740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101119"/>
            <a:ext cx="8340328" cy="772121"/>
          </a:xfrm>
        </p:spPr>
        <p:txBody>
          <a:bodyPr>
            <a:normAutofit/>
          </a:bodyPr>
          <a:lstStyle/>
          <a:p>
            <a:pPr algn="ctr"/>
            <a:r>
              <a:rPr lang="sk-SK" sz="2400" b="1" dirty="0" smtClean="0">
                <a:solidFill>
                  <a:srgbClr val="1289C4"/>
                </a:solidFill>
                <a:latin typeface="Calibri" panose="020F0502020204030204" pitchFamily="34" charset="0"/>
              </a:rPr>
              <a:t>EU LEGISLATION ON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en-US" sz="2400" b="1" dirty="0" smtClean="0">
                <a:solidFill>
                  <a:srgbClr val="1289C4"/>
                </a:solidFill>
              </a:rPr>
              <a:t>What </a:t>
            </a:r>
            <a:r>
              <a:rPr lang="sk-SK" sz="2400" b="1" dirty="0" err="1" smtClean="0">
                <a:solidFill>
                  <a:srgbClr val="1289C4"/>
                </a:solidFill>
              </a:rPr>
              <a:t>is</a:t>
            </a:r>
            <a:r>
              <a:rPr lang="sk-SK" sz="2400" b="1" dirty="0" smtClean="0">
                <a:solidFill>
                  <a:srgbClr val="1289C4"/>
                </a:solidFill>
              </a:rPr>
              <a:t> </a:t>
            </a:r>
            <a:r>
              <a:rPr lang="sk-SK" sz="2400" b="1" dirty="0" err="1" smtClean="0">
                <a:solidFill>
                  <a:srgbClr val="1289C4"/>
                </a:solidFill>
              </a:rPr>
              <a:t>expected</a:t>
            </a:r>
            <a:r>
              <a:rPr lang="sk-SK" sz="2400" b="1" dirty="0" smtClean="0">
                <a:solidFill>
                  <a:srgbClr val="1289C4"/>
                </a:solidFill>
              </a:rPr>
              <a:t> in 2018?</a:t>
            </a:r>
            <a:endParaRPr lang="en-US" sz="2400" b="1" dirty="0">
              <a:solidFill>
                <a:srgbClr val="1289C4"/>
              </a:solidFill>
            </a:endParaRPr>
          </a:p>
          <a:p>
            <a:endParaRPr lang="sk-SK" sz="1700" dirty="0"/>
          </a:p>
          <a:p>
            <a:r>
              <a:rPr lang="sk-SK" sz="1700" b="1" dirty="0"/>
              <a:t>More </a:t>
            </a:r>
            <a:r>
              <a:rPr lang="sk-SK" sz="1700" b="1" dirty="0" err="1"/>
              <a:t>than</a:t>
            </a:r>
            <a:r>
              <a:rPr lang="sk-SK" sz="1700" b="1" dirty="0"/>
              <a:t> </a:t>
            </a:r>
            <a:r>
              <a:rPr lang="sk-SK" sz="2800" b="1" dirty="0">
                <a:solidFill>
                  <a:srgbClr val="1289C4"/>
                </a:solidFill>
              </a:rPr>
              <a:t>6,000</a:t>
            </a:r>
            <a:r>
              <a:rPr lang="sk-SK" sz="1700" b="1" dirty="0"/>
              <a:t> </a:t>
            </a:r>
            <a:r>
              <a:rPr lang="en-US" sz="1700" b="1" dirty="0"/>
              <a:t>companies in Europe will have to report annually on their sustainability performance </a:t>
            </a:r>
            <a:r>
              <a:rPr lang="en-US" sz="1700" dirty="0"/>
              <a:t>according to the requirements of the EU Directive on Non-Financial Information </a:t>
            </a:r>
            <a:r>
              <a:rPr lang="en-US" sz="1700" dirty="0" err="1"/>
              <a:t>Disclosu</a:t>
            </a:r>
            <a:r>
              <a:rPr lang="sk-SK" sz="1700" dirty="0" err="1"/>
              <a:t>re</a:t>
            </a:r>
            <a:r>
              <a:rPr lang="sk-SK" sz="1700" dirty="0"/>
              <a:t>. </a:t>
            </a:r>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tatiana.caplova\Desktop\poza-cover-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212976"/>
            <a:ext cx="451168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5753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Why </a:t>
            </a:r>
            <a:r>
              <a:rPr lang="en-GB" sz="2400" b="1" dirty="0">
                <a:solidFill>
                  <a:srgbClr val="1289C4"/>
                </a:solidFill>
              </a:rPr>
              <a:t>has there been the need to enact CSR reporting?</a:t>
            </a:r>
            <a:endParaRPr lang="sk-SK" sz="2400" dirty="0">
              <a:solidFill>
                <a:srgbClr val="1289C4"/>
              </a:solidFill>
            </a:endParaRPr>
          </a:p>
          <a:p>
            <a:endParaRPr lang="sk-SK" sz="1700" dirty="0"/>
          </a:p>
          <a:p>
            <a:pPr marL="171450" lvl="0" indent="-171450">
              <a:buFont typeface="Arial" panose="020B0604020202020204" pitchFamily="34" charset="0"/>
              <a:buChar char="•"/>
            </a:pPr>
            <a:r>
              <a:rPr lang="en-GB" sz="2000" dirty="0"/>
              <a:t>In 2015, the National Council of the Slovak Republic passed an amendment to </a:t>
            </a:r>
            <a:r>
              <a:rPr lang="en-GB" sz="2000" b="1" dirty="0"/>
              <a:t>the Act on Accounting N° 431/2002 </a:t>
            </a:r>
            <a:endParaRPr lang="sk-SK" sz="2000" b="1" dirty="0"/>
          </a:p>
          <a:p>
            <a:pPr marL="171450" lvl="0" indent="-171450">
              <a:buFont typeface="Arial" panose="020B0604020202020204" pitchFamily="34" charset="0"/>
              <a:buChar char="•"/>
            </a:pPr>
            <a:r>
              <a:rPr lang="en-GB" sz="2000" dirty="0"/>
              <a:t>The Act is in accordance with the </a:t>
            </a:r>
            <a:r>
              <a:rPr lang="en-GB" sz="2000" b="1" dirty="0"/>
              <a:t>Directive 2014/95/EU </a:t>
            </a:r>
            <a:r>
              <a:rPr lang="en-GB" sz="2000" dirty="0"/>
              <a:t>of European Parliament and of the European Council of 22</a:t>
            </a:r>
            <a:r>
              <a:rPr lang="en-GB" sz="2000" baseline="30000" dirty="0"/>
              <a:t> </a:t>
            </a:r>
            <a:r>
              <a:rPr lang="en-GB" sz="2000" dirty="0"/>
              <a:t>October 2014</a:t>
            </a:r>
            <a:endParaRPr lang="sk-SK" sz="2000" dirty="0"/>
          </a:p>
          <a:p>
            <a:pPr marL="171450" lvl="0" indent="-171450">
              <a:buFont typeface="Arial" panose="020B0604020202020204" pitchFamily="34" charset="0"/>
              <a:buChar char="•"/>
            </a:pPr>
            <a:r>
              <a:rPr lang="en-GB" sz="2000" dirty="0"/>
              <a:t>This part of the Act came into force on 1 January 2017, the first reports must be published in 2018</a:t>
            </a:r>
            <a:endParaRPr lang="sk-SK" sz="2000" dirty="0"/>
          </a:p>
          <a:p>
            <a:pPr marL="171450" lvl="0" indent="-171450">
              <a:buFont typeface="Arial" panose="020B0604020202020204" pitchFamily="34" charset="0"/>
              <a:buChar char="•"/>
            </a:pPr>
            <a:r>
              <a:rPr lang="en-GB" sz="2000" b="1" dirty="0"/>
              <a:t>Firms are bound to disclose information about their CSR activities and diversity policies</a:t>
            </a:r>
            <a:endParaRPr lang="sk-SK" sz="2000" b="1" dirty="0"/>
          </a:p>
          <a:p>
            <a:pPr marL="171450" indent="-171450">
              <a:buFont typeface="Arial" panose="020B0604020202020204" pitchFamily="34" charset="0"/>
              <a:buChar char="•"/>
            </a:pPr>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tatiana.caplova\Desktop\Slovakia-stub-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572" y="4653136"/>
            <a:ext cx="3835003" cy="187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6273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Who </a:t>
            </a:r>
            <a:r>
              <a:rPr lang="en-GB" sz="2400" b="1" dirty="0">
                <a:solidFill>
                  <a:srgbClr val="1289C4"/>
                </a:solidFill>
              </a:rPr>
              <a:t>is Concerned by the Act to Report on CSR?</a:t>
            </a:r>
            <a:endParaRPr lang="sk-SK" sz="2400" b="1" dirty="0">
              <a:solidFill>
                <a:srgbClr val="1289C4"/>
              </a:solidFill>
            </a:endParaRPr>
          </a:p>
          <a:p>
            <a:endParaRPr lang="sk-SK" sz="1700" dirty="0"/>
          </a:p>
          <a:p>
            <a:pPr marL="171450" indent="-171450">
              <a:buFont typeface="Arial" panose="020B0604020202020204" pitchFamily="34" charset="0"/>
              <a:buChar char="•"/>
            </a:pPr>
            <a:r>
              <a:rPr lang="en-GB" dirty="0"/>
              <a:t>Firms of public interest with an average number of employees exceeding </a:t>
            </a:r>
            <a:r>
              <a:rPr lang="en-GB" b="1" dirty="0"/>
              <a:t>500</a:t>
            </a:r>
            <a:r>
              <a:rPr lang="en-GB" dirty="0"/>
              <a:t> are committed to report on their non-financial information.</a:t>
            </a:r>
            <a:endParaRPr lang="sk-SK" dirty="0"/>
          </a:p>
          <a:p>
            <a:pPr marL="171450" lvl="0" indent="-171450">
              <a:buFont typeface="Arial" panose="020B0604020202020204" pitchFamily="34" charset="0"/>
              <a:buChar char="•"/>
            </a:pPr>
            <a:r>
              <a:rPr lang="en-GB" dirty="0"/>
              <a:t>This obligation concerns some </a:t>
            </a:r>
            <a:r>
              <a:rPr lang="en-GB" b="1" dirty="0"/>
              <a:t>banks, insurance companies, health insurance companies, management companies or even pension fund management companies</a:t>
            </a:r>
            <a:r>
              <a:rPr lang="en-GB" dirty="0"/>
              <a:t>. This obligation also concerns those companies which have emitted securities that have been accepted for on </a:t>
            </a:r>
            <a:r>
              <a:rPr lang="en-GB" dirty="0" smtClean="0"/>
              <a:t>the</a:t>
            </a:r>
            <a:r>
              <a:rPr lang="sk-SK" dirty="0" smtClean="0"/>
              <a:t> </a:t>
            </a:r>
            <a:r>
              <a:rPr lang="en-GB" dirty="0" smtClean="0"/>
              <a:t>regulated </a:t>
            </a:r>
            <a:r>
              <a:rPr lang="en-GB" dirty="0"/>
              <a:t>market of any EU member state.</a:t>
            </a:r>
            <a:endParaRPr lang="sk-SK" dirty="0"/>
          </a:p>
          <a:p>
            <a:pPr marL="171450" indent="-171450">
              <a:buFont typeface="Arial" panose="020B0604020202020204" pitchFamily="34" charset="0"/>
              <a:buChar char="•"/>
            </a:pPr>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tatiana.caplova\Desktop\illustration-illustrator-illustrations-illustrating-2d-3d-realistic-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794" y="4005064"/>
            <a:ext cx="5618411" cy="250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4872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Who </a:t>
            </a:r>
            <a:r>
              <a:rPr lang="en-GB" sz="2400" b="1" dirty="0">
                <a:solidFill>
                  <a:srgbClr val="1289C4"/>
                </a:solidFill>
              </a:rPr>
              <a:t>is Concerned by the Act to Report on CSR?</a:t>
            </a:r>
            <a:endParaRPr lang="sk-SK" sz="2400" b="1" dirty="0">
              <a:solidFill>
                <a:srgbClr val="1289C4"/>
              </a:solidFill>
            </a:endParaRPr>
          </a:p>
          <a:p>
            <a:endParaRPr lang="sk-SK" sz="2000" i="1" dirty="0" smtClean="0"/>
          </a:p>
          <a:p>
            <a:pPr marL="171450" indent="-171450">
              <a:buFont typeface="Arial" panose="020B0604020202020204" pitchFamily="34" charset="0"/>
              <a:buChar char="•"/>
            </a:pPr>
            <a:r>
              <a:rPr lang="en-GB" sz="2000" dirty="0"/>
              <a:t>A public interest entity is understood to be any accounting entity which meets at least two of this conditions for a period of at least two consecutive accounting periods:</a:t>
            </a:r>
            <a:endParaRPr lang="sk-SK" sz="2000" dirty="0"/>
          </a:p>
          <a:p>
            <a:pPr marL="2103120" lvl="5" indent="-457200">
              <a:buFont typeface="+mj-lt"/>
              <a:buAutoNum type="alphaUcPeriod"/>
            </a:pPr>
            <a:r>
              <a:rPr lang="en-GB" sz="2000" b="1" dirty="0"/>
              <a:t>the total assets value exceeds </a:t>
            </a:r>
            <a:r>
              <a:rPr lang="en-GB" sz="2000" b="1" dirty="0" smtClean="0"/>
              <a:t>170,000</a:t>
            </a:r>
            <a:r>
              <a:rPr lang="sk-SK" sz="2000" b="1" dirty="0" smtClean="0"/>
              <a:t>,000</a:t>
            </a:r>
            <a:r>
              <a:rPr lang="en-GB" sz="2000" b="1" dirty="0" smtClean="0"/>
              <a:t> </a:t>
            </a:r>
            <a:r>
              <a:rPr lang="en-GB" sz="2000" b="1" dirty="0"/>
              <a:t>euros</a:t>
            </a:r>
            <a:endParaRPr lang="sk-SK" sz="2000" b="1" dirty="0"/>
          </a:p>
          <a:p>
            <a:pPr marL="2103120" lvl="5" indent="-457200">
              <a:buFont typeface="+mj-lt"/>
              <a:buAutoNum type="alphaUcPeriod"/>
            </a:pPr>
            <a:r>
              <a:rPr lang="en-GB" sz="2000" b="1" dirty="0"/>
              <a:t>the net turnover exceeds </a:t>
            </a:r>
            <a:r>
              <a:rPr lang="en-GB" sz="2000" b="1" dirty="0" smtClean="0"/>
              <a:t>170,000</a:t>
            </a:r>
            <a:r>
              <a:rPr lang="sk-SK" sz="2000" b="1" dirty="0" smtClean="0"/>
              <a:t>,000</a:t>
            </a:r>
            <a:r>
              <a:rPr lang="en-GB" sz="2000" b="1" dirty="0" smtClean="0"/>
              <a:t> </a:t>
            </a:r>
            <a:r>
              <a:rPr lang="en-GB" sz="2000" b="1" dirty="0"/>
              <a:t>euros</a:t>
            </a:r>
            <a:endParaRPr lang="sk-SK" sz="2000" b="1" dirty="0"/>
          </a:p>
          <a:p>
            <a:pPr marL="2103120" lvl="5" indent="-457200">
              <a:buFont typeface="+mj-lt"/>
              <a:buAutoNum type="alphaUcPeriod"/>
            </a:pPr>
            <a:r>
              <a:rPr lang="en-GB" sz="2000" b="1" dirty="0" smtClean="0"/>
              <a:t>the average number of employees exceeds 2,000</a:t>
            </a:r>
            <a:endParaRPr lang="sk-SK" sz="2000" b="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tatiana.caplova\Desktop\15876_im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884" y="4581128"/>
            <a:ext cx="1946674" cy="198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3070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CONTENT</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34690" y="1268760"/>
            <a:ext cx="8274620" cy="4680519"/>
          </a:xfrm>
        </p:spPr>
        <p:txBody>
          <a:bodyPr>
            <a:normAutofit/>
          </a:bodyPr>
          <a:lstStyle/>
          <a:p>
            <a:pPr marL="342900" indent="-342900">
              <a:buFont typeface="Arial" panose="020B0604020202020204" pitchFamily="34" charset="0"/>
              <a:buChar char="•"/>
            </a:pPr>
            <a:r>
              <a:rPr lang="hr-HR" sz="2400" dirty="0" smtClean="0">
                <a:latin typeface="Calibri" panose="020F0502020204030204" pitchFamily="34" charset="0"/>
              </a:rPr>
              <a:t>What is Non-Financial </a:t>
            </a:r>
            <a:r>
              <a:rPr lang="hr-HR" sz="2400" dirty="0">
                <a:latin typeface="Calibri" panose="020F0502020204030204" pitchFamily="34" charset="0"/>
              </a:rPr>
              <a:t>R</a:t>
            </a:r>
            <a:r>
              <a:rPr lang="hr-HR" sz="2400" dirty="0" smtClean="0">
                <a:latin typeface="Calibri" panose="020F0502020204030204" pitchFamily="34" charset="0"/>
              </a:rPr>
              <a:t>eporting?</a:t>
            </a:r>
          </a:p>
          <a:p>
            <a:pPr marL="342900" indent="-342900">
              <a:buFont typeface="Arial" panose="020B0604020202020204" pitchFamily="34" charset="0"/>
              <a:buChar char="•"/>
            </a:pPr>
            <a:r>
              <a:rPr lang="hr-HR" sz="2400" dirty="0" smtClean="0">
                <a:latin typeface="Calibri" panose="020F0502020204030204" pitchFamily="34" charset="0"/>
              </a:rPr>
              <a:t>Value of Non-Financial Reporting</a:t>
            </a:r>
          </a:p>
          <a:p>
            <a:pPr marL="342900" indent="-342900">
              <a:buFont typeface="Arial" panose="020B0604020202020204" pitchFamily="34" charset="0"/>
              <a:buChar char="•"/>
            </a:pPr>
            <a:r>
              <a:rPr lang="hr-HR" sz="2400" dirty="0" smtClean="0">
                <a:latin typeface="Calibri" panose="020F0502020204030204" pitchFamily="34" charset="0"/>
              </a:rPr>
              <a:t>Global Trends in Sustainability/CSR Reporting</a:t>
            </a:r>
          </a:p>
          <a:p>
            <a:pPr marL="342900" indent="-342900">
              <a:buFont typeface="Arial" panose="020B0604020202020204" pitchFamily="34" charset="0"/>
              <a:buChar char="•"/>
            </a:pPr>
            <a:r>
              <a:rPr lang="hr-HR" sz="2400" dirty="0" smtClean="0">
                <a:latin typeface="Calibri" panose="020F0502020204030204" pitchFamily="34" charset="0"/>
              </a:rPr>
              <a:t>EU Legislation on Non-Finacial Reporting</a:t>
            </a:r>
          </a:p>
          <a:p>
            <a:pPr marL="342900" indent="-342900">
              <a:buFont typeface="Arial" panose="020B0604020202020204" pitchFamily="34" charset="0"/>
              <a:buChar char="•"/>
            </a:pPr>
            <a:r>
              <a:rPr lang="hr-HR" sz="2400" dirty="0" smtClean="0">
                <a:latin typeface="Calibri" panose="020F0502020204030204" pitchFamily="34" charset="0"/>
              </a:rPr>
              <a:t>Slovak Legislation on Non-Financial Reporting </a:t>
            </a:r>
          </a:p>
          <a:p>
            <a:pPr marL="342900" indent="-342900">
              <a:buFont typeface="Arial" panose="020B0604020202020204" pitchFamily="34" charset="0"/>
              <a:buChar char="•"/>
            </a:pPr>
            <a:r>
              <a:rPr lang="hr-HR" sz="2400" dirty="0" smtClean="0">
                <a:latin typeface="Calibri" panose="020F0502020204030204" pitchFamily="34" charset="0"/>
              </a:rPr>
              <a:t>Best Practices from Slovakia </a:t>
            </a:r>
          </a:p>
          <a:p>
            <a:pPr marL="342900" indent="-342900">
              <a:buFont typeface="Arial" panose="020B0604020202020204" pitchFamily="34" charset="0"/>
              <a:buChar char="•"/>
            </a:pPr>
            <a:r>
              <a:rPr lang="hr-HR" sz="2400" dirty="0" smtClean="0">
                <a:latin typeface="Calibri" panose="020F0502020204030204" pitchFamily="34" charset="0"/>
              </a:rPr>
              <a:t>Role of BLF in Non-Financial Reporting</a:t>
            </a:r>
          </a:p>
          <a:p>
            <a:pPr marL="342900" indent="-342900">
              <a:buFont typeface="Arial" panose="020B0604020202020204" pitchFamily="34" charset="0"/>
              <a:buChar char="•"/>
            </a:pPr>
            <a:endParaRPr lang="hr-HR" sz="24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diny, Vymenovanie, Kalendár, Agenda, Plán, Kancelár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5598" y="4005064"/>
            <a:ext cx="3632804" cy="262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059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Who </a:t>
            </a:r>
            <a:r>
              <a:rPr lang="en-GB" sz="2400" b="1" dirty="0">
                <a:solidFill>
                  <a:srgbClr val="1289C4"/>
                </a:solidFill>
              </a:rPr>
              <a:t>is Concerned by the Act to Report on Their Diversity Policy?</a:t>
            </a:r>
            <a:endParaRPr lang="sk-SK" sz="2400" b="1" dirty="0">
              <a:solidFill>
                <a:srgbClr val="1289C4"/>
              </a:solidFill>
            </a:endParaRPr>
          </a:p>
          <a:p>
            <a:endParaRPr lang="sk-SK" sz="2000" dirty="0" smtClean="0"/>
          </a:p>
          <a:p>
            <a:pPr marL="342900" indent="-342900">
              <a:buFont typeface="Arial" panose="020B0604020202020204" pitchFamily="34" charset="0"/>
              <a:buChar char="•"/>
            </a:pPr>
            <a:r>
              <a:rPr lang="en-GB" sz="2000" dirty="0" smtClean="0"/>
              <a:t>Firms </a:t>
            </a:r>
            <a:r>
              <a:rPr lang="en-GB" sz="2000" dirty="0"/>
              <a:t>that has emitted their securities that have been accepted for trade in the regulated market of any of the EU Member States and meet at least two of the following conditions:</a:t>
            </a:r>
            <a:endParaRPr lang="sk-SK" sz="2000" dirty="0"/>
          </a:p>
          <a:p>
            <a:pPr marL="2103120" lvl="5" indent="-457200">
              <a:buFont typeface="+mj-lt"/>
              <a:buAutoNum type="alphaUcPeriod"/>
            </a:pPr>
            <a:r>
              <a:rPr lang="en-GB" sz="2000" b="1" dirty="0"/>
              <a:t>the total assets value exceed 20 million euros</a:t>
            </a:r>
            <a:endParaRPr lang="sk-SK" sz="2000" b="1" dirty="0"/>
          </a:p>
          <a:p>
            <a:pPr marL="2103120" lvl="5" indent="-457200">
              <a:buFont typeface="+mj-lt"/>
              <a:buAutoNum type="alphaUcPeriod"/>
            </a:pPr>
            <a:r>
              <a:rPr lang="en-GB" sz="2000" b="1" dirty="0"/>
              <a:t>the net turnover exceeds 40 million euros or</a:t>
            </a:r>
            <a:endParaRPr lang="sk-SK" sz="2000" b="1" dirty="0"/>
          </a:p>
          <a:p>
            <a:pPr marL="2103120" lvl="5" indent="-457200">
              <a:buFont typeface="+mj-lt"/>
              <a:buAutoNum type="alphaUcPeriod"/>
            </a:pPr>
            <a:r>
              <a:rPr lang="en-GB" sz="2000" b="1" dirty="0"/>
              <a:t>the number of employees exceeds 250 </a:t>
            </a:r>
            <a:endParaRPr lang="sk-SK" sz="2000" b="1" dirty="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tatiana.caplova\Desktop\acquired-diversity-thou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5355" y="4869160"/>
            <a:ext cx="3168352" cy="184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1266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Who </a:t>
            </a:r>
            <a:r>
              <a:rPr lang="en-GB" sz="2400" b="1" dirty="0">
                <a:solidFill>
                  <a:srgbClr val="1289C4"/>
                </a:solidFill>
              </a:rPr>
              <a:t>is Concerned by the Act to Report on Their Diversity Policy?</a:t>
            </a:r>
            <a:endParaRPr lang="sk-SK" sz="2400" b="1" dirty="0">
              <a:solidFill>
                <a:srgbClr val="1289C4"/>
              </a:solidFill>
            </a:endParaRPr>
          </a:p>
          <a:p>
            <a:endParaRPr lang="sk-SK" sz="2000" dirty="0" smtClean="0"/>
          </a:p>
          <a:p>
            <a:pPr marL="171450" indent="-171450">
              <a:buFont typeface="Arial" panose="020B0604020202020204" pitchFamily="34" charset="0"/>
              <a:buChar char="•"/>
            </a:pPr>
            <a:r>
              <a:rPr lang="en-GB" sz="2000" dirty="0" smtClean="0"/>
              <a:t>... </a:t>
            </a:r>
            <a:r>
              <a:rPr lang="en-GB" sz="2000" dirty="0"/>
              <a:t>the Annual Reports of such companies must also include a description of the diversity policies that they apply in their administrative, management and supervisory bodies, especially in regard to age, sex, education and professional experience of the members of these bodies, the way they are executed and the results achieved in the reported period.</a:t>
            </a:r>
            <a:endParaRPr lang="sk-SK" sz="2000" dirty="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tatiana.caplova\Desktop\acquired-diversity-thou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4398849"/>
            <a:ext cx="3844281" cy="224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6313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112568"/>
          </a:xfrm>
        </p:spPr>
        <p:txBody>
          <a:bodyPr>
            <a:normAutofit/>
          </a:bodyPr>
          <a:lstStyle/>
          <a:p>
            <a:r>
              <a:rPr lang="sk-SK" sz="2400" b="1" dirty="0" smtClean="0">
                <a:solidFill>
                  <a:srgbClr val="1289C4"/>
                </a:solidFill>
              </a:rPr>
              <a:t>SLOVAKIA:</a:t>
            </a:r>
          </a:p>
          <a:p>
            <a:r>
              <a:rPr lang="en-GB" sz="2400" b="1" dirty="0" smtClean="0">
                <a:solidFill>
                  <a:srgbClr val="1289C4"/>
                </a:solidFill>
              </a:rPr>
              <a:t>What </a:t>
            </a:r>
            <a:r>
              <a:rPr lang="en-GB" sz="2400" b="1" dirty="0">
                <a:solidFill>
                  <a:srgbClr val="1289C4"/>
                </a:solidFill>
              </a:rPr>
              <a:t>does it Mean in Practice?</a:t>
            </a:r>
            <a:endParaRPr lang="sk-SK" sz="2400" b="1" dirty="0">
              <a:solidFill>
                <a:srgbClr val="1289C4"/>
              </a:solidFill>
            </a:endParaRPr>
          </a:p>
          <a:p>
            <a:pPr lvl="0"/>
            <a:endParaRPr lang="sk-SK" sz="1100" b="1" dirty="0" smtClean="0"/>
          </a:p>
          <a:p>
            <a:pPr marL="342900" lvl="0" indent="-342900">
              <a:buFont typeface="Arial" panose="020B0604020202020204" pitchFamily="34" charset="0"/>
              <a:buChar char="•"/>
            </a:pPr>
            <a:r>
              <a:rPr lang="en-GB" sz="2000" b="1" dirty="0" smtClean="0"/>
              <a:t>Public </a:t>
            </a:r>
            <a:r>
              <a:rPr lang="en-GB" sz="2000" b="1" dirty="0"/>
              <a:t>interest entities with more than 500 employees </a:t>
            </a:r>
            <a:r>
              <a:rPr lang="en-GB" sz="2000" dirty="0"/>
              <a:t>– obligation to report on CSR</a:t>
            </a:r>
            <a:endParaRPr lang="sk-SK" sz="2000" dirty="0"/>
          </a:p>
          <a:p>
            <a:pPr marL="342900" lvl="0" indent="-342900">
              <a:buFont typeface="Arial" panose="020B0604020202020204" pitchFamily="34" charset="0"/>
              <a:buChar char="•"/>
            </a:pPr>
            <a:r>
              <a:rPr lang="en-GB" sz="2000" b="1" dirty="0"/>
              <a:t>Companies registered on the Stock Exchange with more than 250 employees </a:t>
            </a:r>
            <a:r>
              <a:rPr lang="en-GB" sz="2000" dirty="0"/>
              <a:t>– obligation to report on their diversity policies</a:t>
            </a:r>
            <a:endParaRPr lang="sk-SK" sz="2000" dirty="0"/>
          </a:p>
          <a:p>
            <a:pPr marL="342900" lvl="0" indent="-342900">
              <a:buFont typeface="Arial" panose="020B0604020202020204" pitchFamily="34" charset="0"/>
              <a:buChar char="•"/>
            </a:pPr>
            <a:r>
              <a:rPr lang="en-GB" sz="2000" dirty="0"/>
              <a:t>Companies can have their</a:t>
            </a:r>
            <a:r>
              <a:rPr lang="en-GB" sz="2000" b="1" dirty="0"/>
              <a:t> reports prepared for the whole group </a:t>
            </a:r>
            <a:endParaRPr lang="sk-SK" sz="2000" dirty="0"/>
          </a:p>
          <a:p>
            <a:pPr marL="342900" lvl="0" indent="-342900">
              <a:buFont typeface="Arial" panose="020B0604020202020204" pitchFamily="34" charset="0"/>
              <a:buChar char="•"/>
            </a:pPr>
            <a:r>
              <a:rPr lang="en-GB" sz="2000" dirty="0"/>
              <a:t>If the parent company located outside Slovakia includes information about its subsidiary located in Slovakia, </a:t>
            </a:r>
            <a:r>
              <a:rPr lang="en-GB" sz="2000" b="1" dirty="0"/>
              <a:t>the local subsidiary does not need to make a separate report</a:t>
            </a:r>
            <a:endParaRPr lang="sk-SK" sz="2000" dirty="0"/>
          </a:p>
          <a:p>
            <a:pPr marL="342900" lvl="0" indent="-342900">
              <a:buFont typeface="Arial" panose="020B0604020202020204" pitchFamily="34" charset="0"/>
              <a:buChar char="•"/>
            </a:pPr>
            <a:r>
              <a:rPr lang="en-GB" sz="2000" dirty="0"/>
              <a:t>Firms are obliged to</a:t>
            </a:r>
            <a:r>
              <a:rPr lang="en-GB" sz="2000" b="1" dirty="0"/>
              <a:t> include such information in their annual reports</a:t>
            </a:r>
            <a:endParaRPr lang="sk-SK" sz="2000" dirty="0"/>
          </a:p>
          <a:p>
            <a:pPr marL="342900" lvl="0" indent="-342900">
              <a:buFont typeface="Arial" panose="020B0604020202020204" pitchFamily="34" charset="0"/>
              <a:buChar char="•"/>
            </a:pPr>
            <a:r>
              <a:rPr lang="en-GB" sz="2000" b="1" dirty="0"/>
              <a:t>There has been no report methodology </a:t>
            </a:r>
            <a:r>
              <a:rPr lang="en-GB" sz="2000" dirty="0"/>
              <a:t>prescribed for the concerned companies</a:t>
            </a:r>
            <a:endParaRPr lang="sk-SK" sz="2000" dirty="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3571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784976" cy="5328592"/>
          </a:xfrm>
        </p:spPr>
        <p:txBody>
          <a:bodyPr>
            <a:normAutofit lnSpcReduction="10000"/>
          </a:bodyPr>
          <a:lstStyle/>
          <a:p>
            <a:r>
              <a:rPr lang="sk-SK" sz="2400" b="1" dirty="0" smtClean="0">
                <a:solidFill>
                  <a:srgbClr val="1289C4"/>
                </a:solidFill>
              </a:rPr>
              <a:t>SLOVAKIA: </a:t>
            </a:r>
            <a:r>
              <a:rPr lang="sk-SK" sz="2400" b="1" dirty="0" err="1" smtClean="0">
                <a:solidFill>
                  <a:srgbClr val="1289C4"/>
                </a:solidFill>
              </a:rPr>
              <a:t>Current</a:t>
            </a:r>
            <a:r>
              <a:rPr lang="sk-SK" sz="2400" b="1" dirty="0" smtClean="0">
                <a:solidFill>
                  <a:srgbClr val="1289C4"/>
                </a:solidFill>
              </a:rPr>
              <a:t> State of </a:t>
            </a:r>
            <a:r>
              <a:rPr lang="sk-SK" sz="2400" b="1" dirty="0" err="1">
                <a:solidFill>
                  <a:srgbClr val="1289C4"/>
                </a:solidFill>
              </a:rPr>
              <a:t>I</a:t>
            </a:r>
            <a:r>
              <a:rPr lang="sk-SK" sz="2400" b="1" dirty="0" err="1" smtClean="0">
                <a:solidFill>
                  <a:srgbClr val="1289C4"/>
                </a:solidFill>
              </a:rPr>
              <a:t>mplementation</a:t>
            </a:r>
            <a:r>
              <a:rPr lang="sk-SK" sz="2400" b="1" dirty="0" smtClean="0">
                <a:solidFill>
                  <a:srgbClr val="1289C4"/>
                </a:solidFill>
              </a:rPr>
              <a:t> </a:t>
            </a:r>
            <a:r>
              <a:rPr lang="sk-SK" sz="2400" b="1" dirty="0" err="1" smtClean="0">
                <a:solidFill>
                  <a:srgbClr val="1289C4"/>
                </a:solidFill>
              </a:rPr>
              <a:t>of</a:t>
            </a:r>
            <a:r>
              <a:rPr lang="sk-SK" sz="2400" b="1" dirty="0" smtClean="0">
                <a:solidFill>
                  <a:srgbClr val="1289C4"/>
                </a:solidFill>
              </a:rPr>
              <a:t> </a:t>
            </a:r>
            <a:r>
              <a:rPr lang="sk-SK" sz="2400" b="1" dirty="0" err="1" smtClean="0">
                <a:solidFill>
                  <a:srgbClr val="1289C4"/>
                </a:solidFill>
              </a:rPr>
              <a:t>Directive</a:t>
            </a:r>
            <a:endParaRPr lang="sk-SK" sz="2400" b="1" dirty="0" smtClean="0">
              <a:solidFill>
                <a:srgbClr val="1289C4"/>
              </a:solidFill>
            </a:endParaRPr>
          </a:p>
          <a:p>
            <a:endParaRPr lang="sk-SK" sz="1100" b="1" dirty="0" smtClean="0"/>
          </a:p>
          <a:p>
            <a:endParaRPr lang="sk-SK" sz="1100" i="1" dirty="0"/>
          </a:p>
          <a:p>
            <a:pPr marL="285750" indent="-285750">
              <a:buFont typeface="Arial" panose="020B0604020202020204" pitchFamily="34" charset="0"/>
              <a:buChar char="•"/>
            </a:pPr>
            <a:r>
              <a:rPr lang="sk-SK" b="1" dirty="0" err="1" smtClean="0"/>
              <a:t>Responsible</a:t>
            </a:r>
            <a:r>
              <a:rPr lang="sk-SK" b="1" dirty="0" smtClean="0"/>
              <a:t> </a:t>
            </a:r>
            <a:r>
              <a:rPr lang="sk-SK" b="1" dirty="0" err="1" smtClean="0"/>
              <a:t>organization</a:t>
            </a:r>
            <a:r>
              <a:rPr lang="sk-SK" b="1" dirty="0" smtClean="0"/>
              <a:t>: </a:t>
            </a:r>
            <a:r>
              <a:rPr lang="sk-SK" dirty="0" err="1" smtClean="0"/>
              <a:t>Business</a:t>
            </a:r>
            <a:r>
              <a:rPr lang="sk-SK" dirty="0" smtClean="0"/>
              <a:t> </a:t>
            </a:r>
            <a:r>
              <a:rPr lang="sk-SK" dirty="0" err="1" smtClean="0"/>
              <a:t>Leaders</a:t>
            </a:r>
            <a:r>
              <a:rPr lang="sk-SK" dirty="0" smtClean="0"/>
              <a:t> </a:t>
            </a:r>
            <a:r>
              <a:rPr lang="sk-SK" dirty="0" err="1" smtClean="0"/>
              <a:t>Forum</a:t>
            </a:r>
            <a:endParaRPr lang="sk-SK" dirty="0" smtClean="0"/>
          </a:p>
          <a:p>
            <a:pPr marL="285750" indent="-285750">
              <a:buFont typeface="Arial" panose="020B0604020202020204" pitchFamily="34" charset="0"/>
              <a:buChar char="•"/>
            </a:pPr>
            <a:r>
              <a:rPr lang="sk-SK" b="1" dirty="0" err="1" smtClean="0"/>
              <a:t>Number</a:t>
            </a:r>
            <a:r>
              <a:rPr lang="sk-SK" b="1" dirty="0" smtClean="0"/>
              <a:t> of </a:t>
            </a:r>
            <a:r>
              <a:rPr lang="sk-SK" b="1" dirty="0" err="1" smtClean="0"/>
              <a:t>companies</a:t>
            </a:r>
            <a:r>
              <a:rPr lang="sk-SK" b="1" dirty="0" smtClean="0"/>
              <a:t> </a:t>
            </a:r>
            <a:r>
              <a:rPr lang="sk-SK" b="1" dirty="0" err="1" smtClean="0"/>
              <a:t>affected</a:t>
            </a:r>
            <a:r>
              <a:rPr lang="sk-SK" dirty="0" smtClean="0"/>
              <a:t>: 60</a:t>
            </a:r>
          </a:p>
          <a:p>
            <a:pPr marL="285750" indent="-285750">
              <a:buFont typeface="Arial" panose="020B0604020202020204" pitchFamily="34" charset="0"/>
              <a:buChar char="•"/>
            </a:pPr>
            <a:r>
              <a:rPr lang="sk-SK" b="1" dirty="0" err="1" smtClean="0"/>
              <a:t>Transposition</a:t>
            </a:r>
            <a:r>
              <a:rPr lang="sk-SK" b="1" dirty="0" smtClean="0"/>
              <a:t> status</a:t>
            </a:r>
            <a:r>
              <a:rPr lang="sk-SK" dirty="0" smtClean="0"/>
              <a:t>: </a:t>
            </a:r>
            <a:r>
              <a:rPr lang="sk-SK" dirty="0" err="1" smtClean="0"/>
              <a:t>already</a:t>
            </a:r>
            <a:r>
              <a:rPr lang="sk-SK" dirty="0" smtClean="0"/>
              <a:t> </a:t>
            </a:r>
            <a:r>
              <a:rPr lang="sk-SK" dirty="0" err="1" smtClean="0"/>
              <a:t>transposed</a:t>
            </a:r>
            <a:r>
              <a:rPr lang="sk-SK" dirty="0" smtClean="0"/>
              <a:t> – </a:t>
            </a:r>
            <a:r>
              <a:rPr lang="sk-SK" dirty="0" err="1" smtClean="0"/>
              <a:t>as</a:t>
            </a:r>
            <a:r>
              <a:rPr lang="sk-SK" dirty="0" smtClean="0"/>
              <a:t> part of </a:t>
            </a:r>
            <a:r>
              <a:rPr lang="sk-SK" dirty="0" err="1" smtClean="0"/>
              <a:t>an</a:t>
            </a:r>
            <a:r>
              <a:rPr lang="sk-SK" dirty="0" smtClean="0"/>
              <a:t> </a:t>
            </a:r>
            <a:r>
              <a:rPr lang="sk-SK" dirty="0" err="1" smtClean="0"/>
              <a:t>amendment</a:t>
            </a:r>
            <a:r>
              <a:rPr lang="sk-SK" dirty="0" smtClean="0"/>
              <a:t> to </a:t>
            </a:r>
            <a:r>
              <a:rPr lang="sk-SK" dirty="0" err="1" smtClean="0"/>
              <a:t>the</a:t>
            </a:r>
            <a:r>
              <a:rPr lang="sk-SK" dirty="0" smtClean="0"/>
              <a:t> </a:t>
            </a:r>
            <a:r>
              <a:rPr lang="sk-SK" dirty="0" err="1" smtClean="0"/>
              <a:t>act</a:t>
            </a:r>
            <a:r>
              <a:rPr lang="sk-SK" dirty="0" smtClean="0"/>
              <a:t> No. 431/2002 </a:t>
            </a:r>
            <a:r>
              <a:rPr lang="sk-SK" dirty="0" err="1" smtClean="0"/>
              <a:t>Coll</a:t>
            </a:r>
            <a:r>
              <a:rPr lang="sk-SK" dirty="0" smtClean="0"/>
              <a:t> on </a:t>
            </a:r>
            <a:r>
              <a:rPr lang="sk-SK" dirty="0" err="1" smtClean="0"/>
              <a:t>Accounting</a:t>
            </a:r>
            <a:endParaRPr lang="sk-SK" dirty="0" smtClean="0"/>
          </a:p>
          <a:p>
            <a:pPr marL="285750" indent="-285750">
              <a:buFont typeface="Arial" panose="020B0604020202020204" pitchFamily="34" charset="0"/>
              <a:buChar char="•"/>
            </a:pPr>
            <a:r>
              <a:rPr lang="sk-SK" b="1" dirty="0" err="1" smtClean="0"/>
              <a:t>Which</a:t>
            </a:r>
            <a:r>
              <a:rPr lang="sk-SK" b="1" dirty="0" smtClean="0"/>
              <a:t> </a:t>
            </a:r>
            <a:r>
              <a:rPr lang="sk-SK" b="1" dirty="0" err="1" smtClean="0"/>
              <a:t>ministry</a:t>
            </a:r>
            <a:r>
              <a:rPr lang="sk-SK" b="1" dirty="0" smtClean="0"/>
              <a:t> </a:t>
            </a:r>
            <a:r>
              <a:rPr lang="sk-SK" b="1" dirty="0" err="1" smtClean="0"/>
              <a:t>is</a:t>
            </a:r>
            <a:r>
              <a:rPr lang="sk-SK" b="1" dirty="0" smtClean="0"/>
              <a:t> in </a:t>
            </a:r>
            <a:r>
              <a:rPr lang="sk-SK" b="1" dirty="0" err="1" smtClean="0"/>
              <a:t>charge</a:t>
            </a:r>
            <a:r>
              <a:rPr lang="sk-SK" b="1" dirty="0" smtClean="0"/>
              <a:t>: </a:t>
            </a:r>
            <a:r>
              <a:rPr lang="sk-SK" dirty="0" err="1" smtClean="0"/>
              <a:t>Ministry</a:t>
            </a:r>
            <a:r>
              <a:rPr lang="sk-SK" dirty="0" smtClean="0"/>
              <a:t> of </a:t>
            </a:r>
            <a:r>
              <a:rPr lang="sk-SK" dirty="0" err="1" smtClean="0"/>
              <a:t>Finance</a:t>
            </a:r>
            <a:endParaRPr lang="sk-SK" dirty="0" smtClean="0"/>
          </a:p>
          <a:p>
            <a:pPr marL="285750" indent="-285750">
              <a:buFont typeface="Arial" panose="020B0604020202020204" pitchFamily="34" charset="0"/>
              <a:buChar char="•"/>
            </a:pPr>
            <a:r>
              <a:rPr lang="sk-SK" b="1" dirty="0" err="1" smtClean="0"/>
              <a:t>Definition</a:t>
            </a:r>
            <a:r>
              <a:rPr lang="sk-SK" b="1" dirty="0" smtClean="0"/>
              <a:t> of </a:t>
            </a:r>
            <a:r>
              <a:rPr lang="sk-SK" b="1" dirty="0" err="1" smtClean="0"/>
              <a:t>public</a:t>
            </a:r>
            <a:r>
              <a:rPr lang="sk-SK" b="1" dirty="0" smtClean="0"/>
              <a:t> </a:t>
            </a:r>
            <a:r>
              <a:rPr lang="sk-SK" b="1" dirty="0" err="1" smtClean="0"/>
              <a:t>interest</a:t>
            </a:r>
            <a:r>
              <a:rPr lang="sk-SK" b="1" dirty="0" smtClean="0"/>
              <a:t> </a:t>
            </a:r>
            <a:r>
              <a:rPr lang="sk-SK" b="1" dirty="0" err="1" smtClean="0"/>
              <a:t>entities</a:t>
            </a:r>
            <a:r>
              <a:rPr lang="sk-SK" b="1" dirty="0" smtClean="0"/>
              <a:t>: </a:t>
            </a:r>
            <a:r>
              <a:rPr lang="sk-SK" dirty="0" err="1" smtClean="0"/>
              <a:t>the</a:t>
            </a:r>
            <a:r>
              <a:rPr lang="sk-SK" dirty="0" smtClean="0"/>
              <a:t> </a:t>
            </a:r>
            <a:r>
              <a:rPr lang="sk-SK" dirty="0" err="1" smtClean="0"/>
              <a:t>public</a:t>
            </a:r>
            <a:r>
              <a:rPr lang="sk-SK" dirty="0" smtClean="0"/>
              <a:t> </a:t>
            </a:r>
            <a:r>
              <a:rPr lang="sk-SK" dirty="0" err="1" smtClean="0"/>
              <a:t>interest</a:t>
            </a:r>
            <a:r>
              <a:rPr lang="sk-SK" dirty="0" smtClean="0"/>
              <a:t> entity </a:t>
            </a:r>
            <a:r>
              <a:rPr lang="sk-SK" dirty="0" err="1" smtClean="0"/>
              <a:t>is</a:t>
            </a:r>
            <a:r>
              <a:rPr lang="sk-SK" dirty="0" smtClean="0"/>
              <a:t> </a:t>
            </a:r>
            <a:r>
              <a:rPr lang="sk-SK" dirty="0" err="1" smtClean="0"/>
              <a:t>defined</a:t>
            </a:r>
            <a:r>
              <a:rPr lang="sk-SK" dirty="0" smtClean="0"/>
              <a:t> </a:t>
            </a:r>
            <a:r>
              <a:rPr lang="sk-SK" dirty="0" err="1" smtClean="0"/>
              <a:t>as</a:t>
            </a:r>
            <a:r>
              <a:rPr lang="sk-SK" dirty="0" smtClean="0"/>
              <a:t> </a:t>
            </a:r>
            <a:r>
              <a:rPr lang="sk-SK" dirty="0" err="1" smtClean="0"/>
              <a:t>an</a:t>
            </a:r>
            <a:r>
              <a:rPr lang="sk-SK" dirty="0" smtClean="0"/>
              <a:t> </a:t>
            </a:r>
            <a:r>
              <a:rPr lang="sk-SK" dirty="0" err="1" smtClean="0"/>
              <a:t>entity</a:t>
            </a:r>
            <a:r>
              <a:rPr lang="sk-SK" dirty="0" smtClean="0"/>
              <a:t> </a:t>
            </a:r>
            <a:r>
              <a:rPr lang="sk-SK" dirty="0" err="1" smtClean="0"/>
              <a:t>that</a:t>
            </a:r>
            <a:r>
              <a:rPr lang="sk-SK" dirty="0" smtClean="0"/>
              <a:t> has </a:t>
            </a:r>
            <a:r>
              <a:rPr lang="sk-SK" dirty="0" err="1" smtClean="0"/>
              <a:t>issued</a:t>
            </a:r>
            <a:r>
              <a:rPr lang="sk-SK" dirty="0" smtClean="0"/>
              <a:t> </a:t>
            </a:r>
            <a:r>
              <a:rPr lang="sk-SK" dirty="0" err="1" smtClean="0"/>
              <a:t>equities</a:t>
            </a:r>
            <a:r>
              <a:rPr lang="sk-SK" dirty="0" smtClean="0"/>
              <a:t>/</a:t>
            </a:r>
            <a:r>
              <a:rPr lang="sk-SK" dirty="0" err="1" smtClean="0"/>
              <a:t>securities</a:t>
            </a:r>
            <a:r>
              <a:rPr lang="sk-SK" dirty="0" smtClean="0"/>
              <a:t> and </a:t>
            </a:r>
            <a:r>
              <a:rPr lang="sk-SK" dirty="0" err="1" smtClean="0"/>
              <a:t>those</a:t>
            </a:r>
            <a:r>
              <a:rPr lang="sk-SK" dirty="0" smtClean="0"/>
              <a:t> are </a:t>
            </a:r>
            <a:r>
              <a:rPr lang="sk-SK" dirty="0" err="1" smtClean="0"/>
              <a:t>admitter</a:t>
            </a:r>
            <a:r>
              <a:rPr lang="sk-SK" dirty="0" smtClean="0"/>
              <a:t> to </a:t>
            </a:r>
            <a:r>
              <a:rPr lang="sk-SK" dirty="0" err="1" smtClean="0"/>
              <a:t>trading</a:t>
            </a:r>
            <a:r>
              <a:rPr lang="sk-SK" dirty="0" smtClean="0"/>
              <a:t> on a </a:t>
            </a:r>
            <a:r>
              <a:rPr lang="sk-SK" dirty="0" err="1" smtClean="0"/>
              <a:t>regulated</a:t>
            </a:r>
            <a:r>
              <a:rPr lang="sk-SK" dirty="0" smtClean="0"/>
              <a:t> </a:t>
            </a:r>
            <a:r>
              <a:rPr lang="sk-SK" dirty="0" err="1" smtClean="0"/>
              <a:t>market</a:t>
            </a:r>
            <a:r>
              <a:rPr lang="sk-SK" dirty="0" smtClean="0"/>
              <a:t> of </a:t>
            </a:r>
            <a:r>
              <a:rPr lang="sk-SK" dirty="0" err="1" smtClean="0"/>
              <a:t>any</a:t>
            </a:r>
            <a:r>
              <a:rPr lang="sk-SK" dirty="0" smtClean="0"/>
              <a:t> </a:t>
            </a:r>
            <a:r>
              <a:rPr lang="sk-SK" dirty="0" err="1" smtClean="0"/>
              <a:t>Member</a:t>
            </a:r>
            <a:r>
              <a:rPr lang="sk-SK" dirty="0" smtClean="0"/>
              <a:t> State of </a:t>
            </a:r>
            <a:r>
              <a:rPr lang="sk-SK" dirty="0" err="1" smtClean="0"/>
              <a:t>The</a:t>
            </a:r>
            <a:r>
              <a:rPr lang="sk-SK" dirty="0" smtClean="0"/>
              <a:t> EU – a bank, a </a:t>
            </a:r>
            <a:r>
              <a:rPr lang="sk-SK" dirty="0" err="1" smtClean="0"/>
              <a:t>branch</a:t>
            </a:r>
            <a:r>
              <a:rPr lang="sk-SK" dirty="0" smtClean="0"/>
              <a:t> of a </a:t>
            </a:r>
            <a:r>
              <a:rPr lang="sk-SK" dirty="0" err="1" smtClean="0"/>
              <a:t>foreign</a:t>
            </a:r>
            <a:r>
              <a:rPr lang="sk-SK" dirty="0" smtClean="0"/>
              <a:t> bank, </a:t>
            </a:r>
            <a:r>
              <a:rPr lang="sk-SK" dirty="0" err="1" smtClean="0"/>
              <a:t>the</a:t>
            </a:r>
            <a:r>
              <a:rPr lang="sk-SK" dirty="0" smtClean="0"/>
              <a:t> </a:t>
            </a:r>
            <a:r>
              <a:rPr lang="sk-SK" dirty="0" err="1" smtClean="0"/>
              <a:t>Export-Import</a:t>
            </a:r>
            <a:r>
              <a:rPr lang="sk-SK" dirty="0" smtClean="0"/>
              <a:t> Bank of Slovak </a:t>
            </a:r>
            <a:r>
              <a:rPr lang="sk-SK" dirty="0" err="1" smtClean="0"/>
              <a:t>Republic</a:t>
            </a:r>
            <a:r>
              <a:rPr lang="sk-SK" dirty="0" smtClean="0"/>
              <a:t>, </a:t>
            </a:r>
            <a:r>
              <a:rPr lang="sk-SK" dirty="0" err="1" smtClean="0"/>
              <a:t>the</a:t>
            </a:r>
            <a:r>
              <a:rPr lang="sk-SK" dirty="0" smtClean="0"/>
              <a:t> </a:t>
            </a:r>
            <a:r>
              <a:rPr lang="sk-SK" dirty="0" err="1" smtClean="0"/>
              <a:t>insurance</a:t>
            </a:r>
            <a:r>
              <a:rPr lang="sk-SK" dirty="0" smtClean="0"/>
              <a:t> </a:t>
            </a:r>
            <a:r>
              <a:rPr lang="sk-SK" dirty="0" err="1" smtClean="0"/>
              <a:t>company</a:t>
            </a:r>
            <a:r>
              <a:rPr lang="sk-SK" dirty="0" smtClean="0"/>
              <a:t>, </a:t>
            </a:r>
            <a:r>
              <a:rPr lang="sk-SK" dirty="0" err="1" smtClean="0"/>
              <a:t>brach</a:t>
            </a:r>
            <a:r>
              <a:rPr lang="sk-SK" dirty="0" smtClean="0"/>
              <a:t> of a </a:t>
            </a:r>
            <a:r>
              <a:rPr lang="sk-SK" dirty="0" err="1" smtClean="0"/>
              <a:t>foreign</a:t>
            </a:r>
            <a:r>
              <a:rPr lang="sk-SK" dirty="0" smtClean="0"/>
              <a:t> </a:t>
            </a:r>
            <a:r>
              <a:rPr lang="sk-SK" dirty="0" err="1" smtClean="0"/>
              <a:t>insurance</a:t>
            </a:r>
            <a:r>
              <a:rPr lang="sk-SK" dirty="0" smtClean="0"/>
              <a:t> </a:t>
            </a:r>
            <a:r>
              <a:rPr lang="sk-SK" dirty="0" err="1" smtClean="0"/>
              <a:t>company</a:t>
            </a:r>
            <a:r>
              <a:rPr lang="sk-SK" dirty="0" smtClean="0"/>
              <a:t>, </a:t>
            </a:r>
            <a:r>
              <a:rPr lang="sk-SK" dirty="0" err="1" smtClean="0"/>
              <a:t>reinsurance</a:t>
            </a:r>
            <a:r>
              <a:rPr lang="sk-SK" dirty="0" smtClean="0"/>
              <a:t> </a:t>
            </a:r>
            <a:r>
              <a:rPr lang="sk-SK" dirty="0" err="1" smtClean="0"/>
              <a:t>company</a:t>
            </a:r>
            <a:r>
              <a:rPr lang="sk-SK" dirty="0" smtClean="0"/>
              <a:t>, </a:t>
            </a:r>
            <a:r>
              <a:rPr lang="sk-SK" dirty="0" err="1" smtClean="0"/>
              <a:t>healtch</a:t>
            </a:r>
            <a:r>
              <a:rPr lang="sk-SK" dirty="0" smtClean="0"/>
              <a:t> </a:t>
            </a:r>
            <a:r>
              <a:rPr lang="sk-SK" dirty="0" err="1" smtClean="0"/>
              <a:t>insurance</a:t>
            </a:r>
            <a:r>
              <a:rPr lang="sk-SK" dirty="0" smtClean="0"/>
              <a:t>, </a:t>
            </a:r>
            <a:r>
              <a:rPr lang="sk-SK" dirty="0" err="1" smtClean="0"/>
              <a:t>asset</a:t>
            </a:r>
            <a:r>
              <a:rPr lang="sk-SK" dirty="0" smtClean="0"/>
              <a:t> </a:t>
            </a:r>
            <a:r>
              <a:rPr lang="sk-SK" dirty="0" err="1" smtClean="0"/>
              <a:t>maangement</a:t>
            </a:r>
            <a:r>
              <a:rPr lang="sk-SK" dirty="0" smtClean="0"/>
              <a:t> </a:t>
            </a:r>
            <a:r>
              <a:rPr lang="sk-SK" dirty="0" err="1" smtClean="0"/>
              <a:t>company</a:t>
            </a:r>
            <a:r>
              <a:rPr lang="sk-SK" dirty="0" smtClean="0"/>
              <a:t> </a:t>
            </a:r>
            <a:r>
              <a:rPr lang="sk-SK" dirty="0" err="1" smtClean="0"/>
              <a:t>etc</a:t>
            </a:r>
            <a:r>
              <a:rPr lang="sk-SK" dirty="0" smtClean="0"/>
              <a:t>. </a:t>
            </a:r>
            <a:r>
              <a:rPr lang="sk-SK" dirty="0" err="1"/>
              <a:t>e</a:t>
            </a:r>
            <a:r>
              <a:rPr lang="sk-SK" dirty="0" err="1" smtClean="0"/>
              <a:t>tc</a:t>
            </a:r>
            <a:r>
              <a:rPr lang="sk-SK" dirty="0" smtClean="0"/>
              <a:t>. </a:t>
            </a:r>
          </a:p>
          <a:p>
            <a:pPr marL="285750" indent="-285750">
              <a:buFont typeface="Arial" panose="020B0604020202020204" pitchFamily="34" charset="0"/>
              <a:buChar char="•"/>
            </a:pPr>
            <a:r>
              <a:rPr lang="sk-SK" b="1" dirty="0" err="1" smtClean="0"/>
              <a:t>Verification</a:t>
            </a:r>
            <a:r>
              <a:rPr lang="sk-SK" b="1" dirty="0" smtClean="0"/>
              <a:t> by </a:t>
            </a:r>
            <a:r>
              <a:rPr lang="sk-SK" b="1" dirty="0" err="1" smtClean="0"/>
              <a:t>assurance</a:t>
            </a:r>
            <a:r>
              <a:rPr lang="sk-SK" b="1" dirty="0" smtClean="0"/>
              <a:t> </a:t>
            </a:r>
            <a:r>
              <a:rPr lang="sk-SK" b="1" dirty="0" err="1" smtClean="0"/>
              <a:t>required</a:t>
            </a:r>
            <a:r>
              <a:rPr lang="sk-SK" b="1" dirty="0" smtClean="0"/>
              <a:t>? </a:t>
            </a:r>
            <a:r>
              <a:rPr lang="sk-SK" dirty="0" smtClean="0"/>
              <a:t>No, </a:t>
            </a:r>
            <a:r>
              <a:rPr lang="sk-SK" dirty="0" err="1" smtClean="0"/>
              <a:t>while</a:t>
            </a:r>
            <a:r>
              <a:rPr lang="sk-SK" dirty="0" smtClean="0"/>
              <a:t> audit </a:t>
            </a:r>
            <a:r>
              <a:rPr lang="sk-SK" dirty="0" err="1" smtClean="0"/>
              <a:t>is</a:t>
            </a:r>
            <a:r>
              <a:rPr lang="sk-SK" dirty="0" smtClean="0"/>
              <a:t> </a:t>
            </a:r>
            <a:r>
              <a:rPr lang="sk-SK" dirty="0" err="1" smtClean="0"/>
              <a:t>required</a:t>
            </a:r>
            <a:endParaRPr lang="sk-SK" dirty="0" smtClean="0"/>
          </a:p>
          <a:p>
            <a:pPr marL="285750" indent="-285750">
              <a:buFont typeface="Arial" panose="020B0604020202020204" pitchFamily="34" charset="0"/>
              <a:buChar char="•"/>
            </a:pPr>
            <a:r>
              <a:rPr lang="sk-SK" b="1" dirty="0" err="1" smtClean="0"/>
              <a:t>Local</a:t>
            </a:r>
            <a:r>
              <a:rPr lang="sk-SK" b="1" dirty="0" smtClean="0"/>
              <a:t> </a:t>
            </a:r>
            <a:r>
              <a:rPr lang="sk-SK" b="1" dirty="0" err="1" smtClean="0"/>
              <a:t>accompanying</a:t>
            </a:r>
            <a:r>
              <a:rPr lang="sk-SK" b="1" dirty="0" smtClean="0"/>
              <a:t> </a:t>
            </a:r>
            <a:r>
              <a:rPr lang="sk-SK" b="1" dirty="0" err="1" smtClean="0"/>
              <a:t>measures</a:t>
            </a:r>
            <a:r>
              <a:rPr lang="sk-SK" b="1" dirty="0" smtClean="0"/>
              <a:t>? </a:t>
            </a:r>
            <a:r>
              <a:rPr lang="sk-SK" dirty="0" smtClean="0"/>
              <a:t>Slovakia </a:t>
            </a:r>
            <a:r>
              <a:rPr lang="sk-SK" dirty="0" err="1" smtClean="0"/>
              <a:t>doen</a:t>
            </a:r>
            <a:r>
              <a:rPr lang="sk-SK" dirty="0" smtClean="0"/>
              <a:t> </a:t>
            </a:r>
            <a:r>
              <a:rPr lang="sk-SK" dirty="0" err="1" smtClean="0"/>
              <a:t>not</a:t>
            </a:r>
            <a:r>
              <a:rPr lang="sk-SK" dirty="0" smtClean="0"/>
              <a:t> </a:t>
            </a:r>
            <a:r>
              <a:rPr lang="sk-SK" dirty="0" err="1" smtClean="0"/>
              <a:t>have</a:t>
            </a:r>
            <a:r>
              <a:rPr lang="sk-SK" dirty="0" smtClean="0"/>
              <a:t> </a:t>
            </a:r>
            <a:r>
              <a:rPr lang="sk-SK" dirty="0" err="1" smtClean="0"/>
              <a:t>any</a:t>
            </a:r>
            <a:r>
              <a:rPr lang="sk-SK" dirty="0" smtClean="0"/>
              <a:t> </a:t>
            </a:r>
            <a:r>
              <a:rPr lang="sk-SK" dirty="0" err="1" smtClean="0"/>
              <a:t>other</a:t>
            </a:r>
            <a:r>
              <a:rPr lang="sk-SK" dirty="0" smtClean="0"/>
              <a:t> </a:t>
            </a:r>
            <a:r>
              <a:rPr lang="sk-SK" dirty="0" err="1" smtClean="0"/>
              <a:t>approach</a:t>
            </a:r>
            <a:r>
              <a:rPr lang="sk-SK" dirty="0" smtClean="0"/>
              <a:t> to </a:t>
            </a:r>
            <a:r>
              <a:rPr lang="sk-SK" dirty="0" err="1" smtClean="0"/>
              <a:t>reporting</a:t>
            </a:r>
            <a:r>
              <a:rPr lang="sk-SK" dirty="0" smtClean="0"/>
              <a:t> </a:t>
            </a:r>
            <a:r>
              <a:rPr lang="sk-SK" dirty="0" err="1" smtClean="0"/>
              <a:t>besides</a:t>
            </a:r>
            <a:r>
              <a:rPr lang="sk-SK" dirty="0" smtClean="0"/>
              <a:t> </a:t>
            </a:r>
            <a:r>
              <a:rPr lang="sk-SK" dirty="0" err="1" smtClean="0"/>
              <a:t>this</a:t>
            </a:r>
            <a:r>
              <a:rPr lang="sk-SK" dirty="0" smtClean="0"/>
              <a:t> </a:t>
            </a:r>
            <a:r>
              <a:rPr lang="sk-SK" dirty="0" err="1" smtClean="0"/>
              <a:t>law</a:t>
            </a:r>
            <a:r>
              <a:rPr lang="sk-SK" dirty="0" smtClean="0"/>
              <a:t>. </a:t>
            </a:r>
            <a:r>
              <a:rPr lang="sk-SK" dirty="0" err="1" smtClean="0"/>
              <a:t>The</a:t>
            </a:r>
            <a:r>
              <a:rPr lang="sk-SK" dirty="0" smtClean="0"/>
              <a:t> </a:t>
            </a:r>
            <a:r>
              <a:rPr lang="sk-SK" dirty="0" err="1" smtClean="0"/>
              <a:t>law</a:t>
            </a:r>
            <a:r>
              <a:rPr lang="sk-SK" dirty="0" smtClean="0"/>
              <a:t> </a:t>
            </a:r>
            <a:r>
              <a:rPr lang="sk-SK" dirty="0" err="1" smtClean="0"/>
              <a:t>doesn´t</a:t>
            </a:r>
            <a:r>
              <a:rPr lang="sk-SK" dirty="0" smtClean="0"/>
              <a:t> </a:t>
            </a:r>
            <a:r>
              <a:rPr lang="sk-SK" dirty="0" err="1" smtClean="0"/>
              <a:t>say</a:t>
            </a:r>
            <a:r>
              <a:rPr lang="sk-SK" dirty="0" smtClean="0"/>
              <a:t> </a:t>
            </a:r>
            <a:r>
              <a:rPr lang="sk-SK" dirty="0" err="1" smtClean="0"/>
              <a:t>anything</a:t>
            </a:r>
            <a:r>
              <a:rPr lang="sk-SK" dirty="0" smtClean="0"/>
              <a:t> </a:t>
            </a:r>
            <a:r>
              <a:rPr lang="sk-SK" dirty="0" err="1" smtClean="0"/>
              <a:t>about</a:t>
            </a:r>
            <a:r>
              <a:rPr lang="sk-SK" dirty="0" smtClean="0"/>
              <a:t> </a:t>
            </a:r>
            <a:r>
              <a:rPr lang="sk-SK" dirty="0" err="1" smtClean="0"/>
              <a:t>the</a:t>
            </a:r>
            <a:r>
              <a:rPr lang="sk-SK" dirty="0" smtClean="0"/>
              <a:t> </a:t>
            </a:r>
            <a:r>
              <a:rPr lang="sk-SK" dirty="0" err="1" smtClean="0"/>
              <a:t>preferred</a:t>
            </a:r>
            <a:r>
              <a:rPr lang="sk-SK" dirty="0" smtClean="0"/>
              <a:t> </a:t>
            </a:r>
            <a:r>
              <a:rPr lang="sk-SK" dirty="0" err="1" smtClean="0"/>
              <a:t>method</a:t>
            </a:r>
            <a:r>
              <a:rPr lang="sk-SK" dirty="0" smtClean="0"/>
              <a:t> of </a:t>
            </a:r>
            <a:r>
              <a:rPr lang="sk-SK" dirty="0" err="1" smtClean="0"/>
              <a:t>reporting</a:t>
            </a:r>
            <a:r>
              <a:rPr lang="sk-SK" dirty="0" smtClean="0"/>
              <a:t>.</a:t>
            </a:r>
          </a:p>
          <a:p>
            <a:pPr marL="285750" indent="-285750">
              <a:buFont typeface="Arial" panose="020B0604020202020204" pitchFamily="34" charset="0"/>
              <a:buChar char="•"/>
            </a:pPr>
            <a:r>
              <a:rPr lang="sk-SK" dirty="0" smtClean="0"/>
              <a:t>...</a:t>
            </a:r>
            <a:endParaRPr lang="sk-SK" sz="1600" i="1" dirty="0" smtClean="0"/>
          </a:p>
          <a:p>
            <a:endParaRPr lang="sk-SK" sz="1600" i="1" dirty="0" smtClean="0"/>
          </a:p>
          <a:p>
            <a:r>
              <a:rPr lang="sk-SK" sz="1600" i="1" dirty="0" err="1" smtClean="0"/>
              <a:t>Source</a:t>
            </a:r>
            <a:r>
              <a:rPr lang="sk-SK" sz="1600" i="1" dirty="0"/>
              <a:t>: </a:t>
            </a:r>
            <a:r>
              <a:rPr lang="sk-SK" sz="1600" i="1" dirty="0">
                <a:hlinkClick r:id="rId2"/>
              </a:rPr>
              <a:t>http://</a:t>
            </a:r>
            <a:r>
              <a:rPr lang="sk-SK" sz="1600" i="1" dirty="0" smtClean="0">
                <a:hlinkClick r:id="rId2"/>
              </a:rPr>
              <a:t>bit.ly/2bz3A1B</a:t>
            </a:r>
            <a:r>
              <a:rPr lang="sk-SK" sz="1600" i="1" dirty="0" smtClean="0"/>
              <a:t> </a:t>
            </a: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8754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SLOVAK LEGISLATION</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07504" y="1340768"/>
            <a:ext cx="8640960" cy="5328592"/>
          </a:xfrm>
        </p:spPr>
        <p:txBody>
          <a:bodyPr>
            <a:normAutofit/>
          </a:bodyPr>
          <a:lstStyle/>
          <a:p>
            <a:r>
              <a:rPr lang="sk-SK" sz="2400" b="1" dirty="0" smtClean="0">
                <a:solidFill>
                  <a:srgbClr val="1289C4"/>
                </a:solidFill>
              </a:rPr>
              <a:t>CROATIA: </a:t>
            </a:r>
            <a:r>
              <a:rPr lang="sk-SK" sz="2400" b="1" dirty="0" err="1" smtClean="0">
                <a:solidFill>
                  <a:srgbClr val="1289C4"/>
                </a:solidFill>
              </a:rPr>
              <a:t>Current</a:t>
            </a:r>
            <a:r>
              <a:rPr lang="sk-SK" sz="2400" b="1" dirty="0" smtClean="0">
                <a:solidFill>
                  <a:srgbClr val="1289C4"/>
                </a:solidFill>
              </a:rPr>
              <a:t> State of </a:t>
            </a:r>
            <a:r>
              <a:rPr lang="sk-SK" sz="2400" b="1" dirty="0" err="1">
                <a:solidFill>
                  <a:srgbClr val="1289C4"/>
                </a:solidFill>
              </a:rPr>
              <a:t>I</a:t>
            </a:r>
            <a:r>
              <a:rPr lang="sk-SK" sz="2400" b="1" dirty="0" err="1" smtClean="0">
                <a:solidFill>
                  <a:srgbClr val="1289C4"/>
                </a:solidFill>
              </a:rPr>
              <a:t>mplementation</a:t>
            </a:r>
            <a:r>
              <a:rPr lang="sk-SK" sz="2400" b="1" dirty="0" smtClean="0">
                <a:solidFill>
                  <a:srgbClr val="1289C4"/>
                </a:solidFill>
              </a:rPr>
              <a:t> </a:t>
            </a:r>
            <a:r>
              <a:rPr lang="sk-SK" sz="2400" b="1" dirty="0" err="1" smtClean="0">
                <a:solidFill>
                  <a:srgbClr val="1289C4"/>
                </a:solidFill>
              </a:rPr>
              <a:t>of</a:t>
            </a:r>
            <a:r>
              <a:rPr lang="sk-SK" sz="2400" b="1" dirty="0" smtClean="0">
                <a:solidFill>
                  <a:srgbClr val="1289C4"/>
                </a:solidFill>
              </a:rPr>
              <a:t> </a:t>
            </a:r>
            <a:r>
              <a:rPr lang="sk-SK" sz="2400" b="1" dirty="0" err="1" smtClean="0">
                <a:solidFill>
                  <a:srgbClr val="1289C4"/>
                </a:solidFill>
              </a:rPr>
              <a:t>Directive</a:t>
            </a:r>
            <a:r>
              <a:rPr lang="sk-SK" sz="2400" b="1" dirty="0" smtClean="0">
                <a:solidFill>
                  <a:srgbClr val="1289C4"/>
                </a:solidFill>
              </a:rPr>
              <a:t> / GRI</a:t>
            </a:r>
          </a:p>
          <a:p>
            <a:endParaRPr lang="sk-SK" sz="1100" b="1" dirty="0" smtClean="0"/>
          </a:p>
          <a:p>
            <a:endParaRPr lang="sk-SK" sz="1100" i="1" dirty="0"/>
          </a:p>
          <a:p>
            <a:pPr marL="285750" indent="-285750">
              <a:buFont typeface="Arial" panose="020B0604020202020204" pitchFamily="34" charset="0"/>
              <a:buChar char="•"/>
            </a:pPr>
            <a:r>
              <a:rPr lang="sk-SK" sz="2000" b="1" dirty="0" err="1" smtClean="0"/>
              <a:t>Responsible</a:t>
            </a:r>
            <a:r>
              <a:rPr lang="sk-SK" sz="2000" b="1" dirty="0" smtClean="0"/>
              <a:t> </a:t>
            </a:r>
            <a:r>
              <a:rPr lang="sk-SK" sz="2000" b="1" dirty="0" err="1" smtClean="0"/>
              <a:t>organization</a:t>
            </a:r>
            <a:r>
              <a:rPr lang="sk-SK" sz="2000" b="1" dirty="0" smtClean="0"/>
              <a:t>: </a:t>
            </a:r>
            <a:r>
              <a:rPr lang="sk-SK" sz="2000" dirty="0" err="1" smtClean="0"/>
              <a:t>Croatian</a:t>
            </a:r>
            <a:r>
              <a:rPr lang="sk-SK" sz="2000" dirty="0" smtClean="0"/>
              <a:t> BCSD</a:t>
            </a:r>
          </a:p>
          <a:p>
            <a:pPr marL="285750" indent="-285750">
              <a:buFont typeface="Arial" panose="020B0604020202020204" pitchFamily="34" charset="0"/>
              <a:buChar char="•"/>
            </a:pPr>
            <a:r>
              <a:rPr lang="sk-SK" sz="2000" b="1" dirty="0" err="1" smtClean="0"/>
              <a:t>Number</a:t>
            </a:r>
            <a:r>
              <a:rPr lang="sk-SK" sz="2000" b="1" dirty="0" smtClean="0"/>
              <a:t> of </a:t>
            </a:r>
            <a:r>
              <a:rPr lang="sk-SK" sz="2000" b="1" dirty="0" err="1" smtClean="0"/>
              <a:t>companies</a:t>
            </a:r>
            <a:r>
              <a:rPr lang="sk-SK" sz="2000" b="1" dirty="0" smtClean="0"/>
              <a:t> </a:t>
            </a:r>
            <a:r>
              <a:rPr lang="sk-SK" sz="2000" b="1" dirty="0" err="1" smtClean="0"/>
              <a:t>affected</a:t>
            </a:r>
            <a:r>
              <a:rPr lang="sk-SK" sz="2000" dirty="0" smtClean="0"/>
              <a:t>: 300</a:t>
            </a:r>
          </a:p>
          <a:p>
            <a:pPr marL="285750" indent="-285750">
              <a:buFont typeface="Arial" panose="020B0604020202020204" pitchFamily="34" charset="0"/>
              <a:buChar char="•"/>
            </a:pPr>
            <a:r>
              <a:rPr lang="sk-SK" sz="2000" b="1" dirty="0" err="1" smtClean="0"/>
              <a:t>Transposition</a:t>
            </a:r>
            <a:r>
              <a:rPr lang="sk-SK" sz="2000" b="1" dirty="0" smtClean="0"/>
              <a:t> status</a:t>
            </a:r>
            <a:r>
              <a:rPr lang="sk-SK" sz="2000" dirty="0" smtClean="0"/>
              <a:t>: </a:t>
            </a:r>
            <a:r>
              <a:rPr lang="sk-SK" sz="2000" dirty="0" err="1" smtClean="0"/>
              <a:t>Lack</a:t>
            </a:r>
            <a:r>
              <a:rPr lang="sk-SK" sz="2000" dirty="0" smtClean="0"/>
              <a:t> of </a:t>
            </a:r>
            <a:r>
              <a:rPr lang="sk-SK" sz="2000" dirty="0" err="1" smtClean="0"/>
              <a:t>transparency</a:t>
            </a:r>
            <a:r>
              <a:rPr lang="sk-SK" sz="2000" dirty="0" smtClean="0"/>
              <a:t> </a:t>
            </a:r>
            <a:r>
              <a:rPr lang="sk-SK" sz="2000" dirty="0" err="1" smtClean="0"/>
              <a:t>from</a:t>
            </a:r>
            <a:r>
              <a:rPr lang="sk-SK" sz="2000" dirty="0" smtClean="0"/>
              <a:t> </a:t>
            </a:r>
            <a:r>
              <a:rPr lang="sk-SK" sz="2000" dirty="0" err="1" smtClean="0"/>
              <a:t>the</a:t>
            </a:r>
            <a:r>
              <a:rPr lang="sk-SK" sz="2000" dirty="0" smtClean="0"/>
              <a:t> </a:t>
            </a:r>
            <a:r>
              <a:rPr lang="sk-SK" sz="2000" dirty="0" err="1" smtClean="0"/>
              <a:t>government</a:t>
            </a:r>
            <a:r>
              <a:rPr lang="sk-SK" sz="2000" dirty="0" smtClean="0"/>
              <a:t>. BCSD </a:t>
            </a:r>
            <a:r>
              <a:rPr lang="sk-SK" sz="2000" dirty="0" err="1" smtClean="0"/>
              <a:t>organises</a:t>
            </a:r>
            <a:r>
              <a:rPr lang="sk-SK" sz="2000" dirty="0" smtClean="0"/>
              <a:t>  </a:t>
            </a:r>
            <a:r>
              <a:rPr lang="sk-SK" sz="2000" dirty="0" err="1" smtClean="0"/>
              <a:t>training</a:t>
            </a:r>
            <a:r>
              <a:rPr lang="sk-SK" sz="2000" dirty="0" smtClean="0"/>
              <a:t> </a:t>
            </a:r>
            <a:r>
              <a:rPr lang="sk-SK" sz="2000" dirty="0" err="1" smtClean="0"/>
              <a:t>for</a:t>
            </a:r>
            <a:r>
              <a:rPr lang="sk-SK" sz="2000" dirty="0" smtClean="0"/>
              <a:t> </a:t>
            </a:r>
            <a:r>
              <a:rPr lang="sk-SK" sz="2000" dirty="0" err="1" smtClean="0"/>
              <a:t>companies</a:t>
            </a:r>
            <a:r>
              <a:rPr lang="sk-SK" sz="2000" dirty="0" smtClean="0"/>
              <a:t>. </a:t>
            </a:r>
            <a:r>
              <a:rPr lang="sk-SK" sz="2000" dirty="0" err="1" smtClean="0"/>
              <a:t>Companies</a:t>
            </a:r>
            <a:r>
              <a:rPr lang="sk-SK" sz="2000" dirty="0" smtClean="0"/>
              <a:t> show </a:t>
            </a:r>
            <a:r>
              <a:rPr lang="sk-SK" sz="2000" dirty="0" err="1" smtClean="0"/>
              <a:t>strong</a:t>
            </a:r>
            <a:r>
              <a:rPr lang="sk-SK" sz="2000" dirty="0" smtClean="0"/>
              <a:t> </a:t>
            </a:r>
            <a:r>
              <a:rPr lang="sk-SK" sz="2000" dirty="0" err="1" smtClean="0"/>
              <a:t>interest</a:t>
            </a:r>
            <a:r>
              <a:rPr lang="sk-SK" sz="2000" dirty="0" smtClean="0"/>
              <a:t>.</a:t>
            </a:r>
          </a:p>
          <a:p>
            <a:pPr marL="285750" indent="-285750">
              <a:buFont typeface="Arial" panose="020B0604020202020204" pitchFamily="34" charset="0"/>
              <a:buChar char="•"/>
            </a:pPr>
            <a:r>
              <a:rPr lang="sk-SK" sz="2000" b="1" dirty="0" err="1" smtClean="0"/>
              <a:t>Which</a:t>
            </a:r>
            <a:r>
              <a:rPr lang="sk-SK" sz="2000" b="1" dirty="0" smtClean="0"/>
              <a:t> </a:t>
            </a:r>
            <a:r>
              <a:rPr lang="sk-SK" sz="2000" b="1" dirty="0" err="1" smtClean="0"/>
              <a:t>ministry</a:t>
            </a:r>
            <a:r>
              <a:rPr lang="sk-SK" sz="2000" b="1" dirty="0" smtClean="0"/>
              <a:t> </a:t>
            </a:r>
            <a:r>
              <a:rPr lang="sk-SK" sz="2000" b="1" dirty="0" err="1" smtClean="0"/>
              <a:t>is</a:t>
            </a:r>
            <a:r>
              <a:rPr lang="sk-SK" sz="2000" b="1" dirty="0" smtClean="0"/>
              <a:t> in </a:t>
            </a:r>
            <a:r>
              <a:rPr lang="sk-SK" sz="2000" b="1" dirty="0" err="1" smtClean="0"/>
              <a:t>charge</a:t>
            </a:r>
            <a:r>
              <a:rPr lang="sk-SK" sz="2000" b="1" dirty="0" smtClean="0"/>
              <a:t>: </a:t>
            </a:r>
            <a:r>
              <a:rPr lang="sk-SK" sz="2000" dirty="0" smtClean="0"/>
              <a:t>Most </a:t>
            </a:r>
            <a:r>
              <a:rPr lang="sk-SK" sz="2000" dirty="0" err="1" smtClean="0"/>
              <a:t>likely</a:t>
            </a:r>
            <a:r>
              <a:rPr lang="sk-SK" sz="2000" dirty="0" smtClean="0"/>
              <a:t> </a:t>
            </a:r>
            <a:r>
              <a:rPr lang="sk-SK" sz="2000" dirty="0" err="1" smtClean="0"/>
              <a:t>Ministry</a:t>
            </a:r>
            <a:r>
              <a:rPr lang="sk-SK" sz="2000" dirty="0" smtClean="0"/>
              <a:t> of </a:t>
            </a:r>
            <a:r>
              <a:rPr lang="sk-SK" sz="2000" dirty="0" err="1" smtClean="0"/>
              <a:t>Finance</a:t>
            </a:r>
            <a:endParaRPr lang="sk-SK" sz="2000" dirty="0" smtClean="0"/>
          </a:p>
          <a:p>
            <a:pPr marL="285750" indent="-285750">
              <a:buFont typeface="Arial" panose="020B0604020202020204" pitchFamily="34" charset="0"/>
              <a:buChar char="•"/>
            </a:pPr>
            <a:r>
              <a:rPr lang="sk-SK" sz="2000" b="1" dirty="0" err="1" smtClean="0"/>
              <a:t>Definition</a:t>
            </a:r>
            <a:r>
              <a:rPr lang="sk-SK" sz="2000" b="1" dirty="0" smtClean="0"/>
              <a:t> of </a:t>
            </a:r>
            <a:r>
              <a:rPr lang="sk-SK" sz="2000" b="1" dirty="0" err="1" smtClean="0"/>
              <a:t>public</a:t>
            </a:r>
            <a:r>
              <a:rPr lang="sk-SK" sz="2000" b="1" dirty="0" smtClean="0"/>
              <a:t> </a:t>
            </a:r>
            <a:r>
              <a:rPr lang="sk-SK" sz="2000" b="1" dirty="0" err="1" smtClean="0"/>
              <a:t>interest</a:t>
            </a:r>
            <a:r>
              <a:rPr lang="sk-SK" sz="2000" b="1" dirty="0" smtClean="0"/>
              <a:t> </a:t>
            </a:r>
            <a:r>
              <a:rPr lang="sk-SK" sz="2000" b="1" dirty="0" err="1" smtClean="0"/>
              <a:t>entities</a:t>
            </a:r>
            <a:r>
              <a:rPr lang="sk-SK" sz="2000" b="1" dirty="0" smtClean="0"/>
              <a:t>: </a:t>
            </a:r>
            <a:r>
              <a:rPr lang="sk-SK" sz="2000" dirty="0" smtClean="0"/>
              <a:t>most </a:t>
            </a:r>
            <a:r>
              <a:rPr lang="sk-SK" sz="2000" dirty="0" err="1" smtClean="0"/>
              <a:t>likely</a:t>
            </a:r>
            <a:r>
              <a:rPr lang="sk-SK" sz="2000" dirty="0" smtClean="0"/>
              <a:t> </a:t>
            </a:r>
            <a:r>
              <a:rPr lang="sk-SK" sz="2000" dirty="0" err="1" smtClean="0"/>
              <a:t>all</a:t>
            </a:r>
            <a:r>
              <a:rPr lang="sk-SK" sz="2000" dirty="0" smtClean="0"/>
              <a:t> </a:t>
            </a:r>
            <a:r>
              <a:rPr lang="sk-SK" sz="2000" dirty="0" err="1" smtClean="0"/>
              <a:t>large</a:t>
            </a:r>
            <a:r>
              <a:rPr lang="sk-SK" sz="2000" dirty="0" smtClean="0"/>
              <a:t> </a:t>
            </a:r>
            <a:r>
              <a:rPr lang="sk-SK" sz="2000" dirty="0" err="1" smtClean="0"/>
              <a:t>companies</a:t>
            </a:r>
            <a:endParaRPr lang="sk-SK" sz="2000" dirty="0" smtClean="0"/>
          </a:p>
          <a:p>
            <a:pPr marL="285750" indent="-285750">
              <a:buFont typeface="Arial" panose="020B0604020202020204" pitchFamily="34" charset="0"/>
              <a:buChar char="•"/>
            </a:pPr>
            <a:r>
              <a:rPr lang="sk-SK" sz="2000" b="1" dirty="0" err="1" smtClean="0"/>
              <a:t>Local</a:t>
            </a:r>
            <a:r>
              <a:rPr lang="sk-SK" sz="2000" b="1" dirty="0" smtClean="0"/>
              <a:t> </a:t>
            </a:r>
            <a:r>
              <a:rPr lang="sk-SK" sz="2000" b="1" dirty="0" err="1" smtClean="0"/>
              <a:t>accompanying</a:t>
            </a:r>
            <a:r>
              <a:rPr lang="sk-SK" sz="2000" b="1" dirty="0" smtClean="0"/>
              <a:t> </a:t>
            </a:r>
            <a:r>
              <a:rPr lang="sk-SK" sz="2000" b="1" dirty="0" err="1" smtClean="0"/>
              <a:t>measures</a:t>
            </a:r>
            <a:r>
              <a:rPr lang="sk-SK" sz="2000" b="1" dirty="0" smtClean="0"/>
              <a:t>? </a:t>
            </a:r>
            <a:r>
              <a:rPr lang="sk-SK" sz="2000" dirty="0" err="1" smtClean="0"/>
              <a:t>Support</a:t>
            </a:r>
            <a:r>
              <a:rPr lang="sk-SK" sz="2000" dirty="0" smtClean="0"/>
              <a:t> </a:t>
            </a:r>
            <a:r>
              <a:rPr lang="sk-SK" sz="2000" dirty="0" err="1" smtClean="0"/>
              <a:t>through</a:t>
            </a:r>
            <a:r>
              <a:rPr lang="sk-SK" sz="2000" dirty="0" smtClean="0"/>
              <a:t> </a:t>
            </a:r>
            <a:r>
              <a:rPr lang="sk-SK" sz="2000" dirty="0" err="1" smtClean="0"/>
              <a:t>seminars</a:t>
            </a:r>
            <a:r>
              <a:rPr lang="sk-SK" sz="2000" dirty="0" smtClean="0"/>
              <a:t> </a:t>
            </a:r>
            <a:r>
              <a:rPr lang="sk-SK" sz="2000" dirty="0" err="1" smtClean="0"/>
              <a:t>organized</a:t>
            </a:r>
            <a:r>
              <a:rPr lang="sk-SK" sz="2000" dirty="0" smtClean="0"/>
              <a:t> by BCSD</a:t>
            </a:r>
          </a:p>
          <a:p>
            <a:pPr marL="285750" indent="-285750">
              <a:buFont typeface="Arial" panose="020B0604020202020204" pitchFamily="34" charset="0"/>
              <a:buChar char="•"/>
            </a:pPr>
            <a:r>
              <a:rPr lang="sk-SK" sz="2000" b="1" dirty="0" err="1" smtClean="0"/>
              <a:t>Comments</a:t>
            </a:r>
            <a:r>
              <a:rPr lang="sk-SK" sz="2000" b="1" dirty="0" smtClean="0"/>
              <a:t>: </a:t>
            </a:r>
            <a:r>
              <a:rPr lang="sk-SK" sz="2000" dirty="0" err="1" smtClean="0"/>
              <a:t>Ministry</a:t>
            </a:r>
            <a:r>
              <a:rPr lang="sk-SK" sz="2000" dirty="0" smtClean="0"/>
              <a:t> of </a:t>
            </a:r>
            <a:r>
              <a:rPr lang="sk-SK" sz="2000" dirty="0" err="1" smtClean="0"/>
              <a:t>finance</a:t>
            </a:r>
            <a:r>
              <a:rPr lang="sk-SK" sz="2000" dirty="0" smtClean="0"/>
              <a:t>  </a:t>
            </a:r>
            <a:r>
              <a:rPr lang="sk-SK" sz="2000" dirty="0" err="1" smtClean="0"/>
              <a:t>will</a:t>
            </a:r>
            <a:r>
              <a:rPr lang="sk-SK" sz="2000" dirty="0" smtClean="0"/>
              <a:t> </a:t>
            </a:r>
            <a:r>
              <a:rPr lang="sk-SK" sz="2000" dirty="0" err="1" smtClean="0"/>
              <a:t>start</a:t>
            </a:r>
            <a:r>
              <a:rPr lang="sk-SK" sz="2000" dirty="0" smtClean="0"/>
              <a:t> on  </a:t>
            </a:r>
            <a:r>
              <a:rPr lang="sk-SK" sz="2000" dirty="0" err="1" smtClean="0"/>
              <a:t>this</a:t>
            </a:r>
            <a:r>
              <a:rPr lang="sk-SK" sz="2000" dirty="0" smtClean="0"/>
              <a:t> </a:t>
            </a:r>
            <a:r>
              <a:rPr lang="sk-SK" sz="2000" dirty="0" err="1" smtClean="0"/>
              <a:t>subject</a:t>
            </a:r>
            <a:r>
              <a:rPr lang="sk-SK" sz="2000" dirty="0" smtClean="0"/>
              <a:t>  in </a:t>
            </a:r>
            <a:r>
              <a:rPr lang="sk-SK" sz="2000" dirty="0" err="1" smtClean="0"/>
              <a:t>the</a:t>
            </a:r>
            <a:r>
              <a:rPr lang="sk-SK" sz="2000" dirty="0" smtClean="0"/>
              <a:t> </a:t>
            </a:r>
            <a:r>
              <a:rPr lang="sk-SK" sz="2000" dirty="0" err="1" smtClean="0"/>
              <a:t>second</a:t>
            </a:r>
            <a:r>
              <a:rPr lang="sk-SK" sz="2000" dirty="0" smtClean="0"/>
              <a:t> part of </a:t>
            </a:r>
            <a:r>
              <a:rPr lang="sk-SK" sz="2000" dirty="0" err="1" smtClean="0"/>
              <a:t>the</a:t>
            </a:r>
            <a:r>
              <a:rPr lang="sk-SK" sz="2000" dirty="0" smtClean="0"/>
              <a:t> </a:t>
            </a:r>
            <a:r>
              <a:rPr lang="sk-SK" sz="2000" dirty="0" err="1" smtClean="0"/>
              <a:t>year</a:t>
            </a:r>
            <a:r>
              <a:rPr lang="sk-SK" sz="2000" dirty="0" smtClean="0"/>
              <a:t>, </a:t>
            </a:r>
            <a:r>
              <a:rPr lang="sk-SK" sz="2000" dirty="0" err="1" smtClean="0"/>
              <a:t>it</a:t>
            </a:r>
            <a:r>
              <a:rPr lang="sk-SK" sz="2000" dirty="0" smtClean="0"/>
              <a:t> </a:t>
            </a:r>
            <a:r>
              <a:rPr lang="sk-SK" sz="2000" dirty="0" err="1" smtClean="0"/>
              <a:t>will</a:t>
            </a:r>
            <a:r>
              <a:rPr lang="sk-SK" sz="2000" dirty="0" smtClean="0"/>
              <a:t> </a:t>
            </a:r>
            <a:r>
              <a:rPr lang="sk-SK" sz="2000" dirty="0" err="1" smtClean="0"/>
              <a:t>not</a:t>
            </a:r>
            <a:r>
              <a:rPr lang="sk-SK" sz="2000" dirty="0" smtClean="0"/>
              <a:t> </a:t>
            </a:r>
            <a:r>
              <a:rPr lang="sk-SK" sz="2000" dirty="0" err="1" smtClean="0"/>
              <a:t>be</a:t>
            </a:r>
            <a:r>
              <a:rPr lang="sk-SK" sz="2000" dirty="0" smtClean="0"/>
              <a:t>  a </a:t>
            </a:r>
            <a:r>
              <a:rPr lang="sk-SK" sz="2000" dirty="0" err="1" smtClean="0"/>
              <a:t>separate</a:t>
            </a:r>
            <a:r>
              <a:rPr lang="sk-SK" sz="2000" dirty="0" smtClean="0"/>
              <a:t> </a:t>
            </a:r>
            <a:r>
              <a:rPr lang="sk-SK" sz="2000" dirty="0" err="1" smtClean="0"/>
              <a:t>Law</a:t>
            </a:r>
            <a:r>
              <a:rPr lang="sk-SK" sz="2000" dirty="0" smtClean="0"/>
              <a:t>, </a:t>
            </a:r>
            <a:r>
              <a:rPr lang="sk-SK" sz="2000" dirty="0" err="1" smtClean="0"/>
              <a:t>but</a:t>
            </a:r>
            <a:r>
              <a:rPr lang="sk-SK" sz="2000" dirty="0" smtClean="0"/>
              <a:t> </a:t>
            </a:r>
            <a:r>
              <a:rPr lang="sk-SK" sz="2000" dirty="0" err="1" smtClean="0"/>
              <a:t>rather</a:t>
            </a:r>
            <a:r>
              <a:rPr lang="sk-SK" sz="2000" dirty="0" smtClean="0"/>
              <a:t> </a:t>
            </a:r>
            <a:r>
              <a:rPr lang="sk-SK" sz="2000" dirty="0" err="1" smtClean="0"/>
              <a:t>an</a:t>
            </a:r>
            <a:r>
              <a:rPr lang="sk-SK" sz="2000" dirty="0" smtClean="0"/>
              <a:t> </a:t>
            </a:r>
            <a:r>
              <a:rPr lang="sk-SK" sz="2000" dirty="0" err="1" smtClean="0"/>
              <a:t>addition</a:t>
            </a:r>
            <a:r>
              <a:rPr lang="sk-SK" sz="2000" dirty="0" smtClean="0"/>
              <a:t>  to </a:t>
            </a:r>
            <a:r>
              <a:rPr lang="sk-SK" sz="2000" dirty="0" err="1" smtClean="0"/>
              <a:t>the</a:t>
            </a:r>
            <a:r>
              <a:rPr lang="sk-SK" sz="2000" dirty="0" smtClean="0"/>
              <a:t> </a:t>
            </a:r>
            <a:r>
              <a:rPr lang="sk-SK" sz="2000" dirty="0" err="1" smtClean="0"/>
              <a:t>existing</a:t>
            </a:r>
            <a:r>
              <a:rPr lang="sk-SK" sz="2000" dirty="0" smtClean="0"/>
              <a:t> </a:t>
            </a:r>
            <a:r>
              <a:rPr lang="sk-SK" sz="2000" dirty="0" err="1" smtClean="0"/>
              <a:t>Accounting</a:t>
            </a:r>
            <a:r>
              <a:rPr lang="sk-SK" sz="2000" dirty="0" smtClean="0"/>
              <a:t> </a:t>
            </a:r>
            <a:r>
              <a:rPr lang="sk-SK" sz="2000" dirty="0" err="1" smtClean="0"/>
              <a:t>Law</a:t>
            </a:r>
            <a:endParaRPr lang="sk-SK" i="1" dirty="0" smtClean="0"/>
          </a:p>
          <a:p>
            <a:endParaRPr lang="sk-SK" sz="1600" i="1" dirty="0" smtClean="0"/>
          </a:p>
          <a:p>
            <a:r>
              <a:rPr lang="sk-SK" sz="1600" i="1" dirty="0" err="1" smtClean="0"/>
              <a:t>Source</a:t>
            </a:r>
            <a:r>
              <a:rPr lang="sk-SK" sz="1600" i="1" dirty="0"/>
              <a:t>: </a:t>
            </a:r>
            <a:r>
              <a:rPr lang="sk-SK" sz="1600" i="1" dirty="0">
                <a:hlinkClick r:id="rId2"/>
              </a:rPr>
              <a:t>http://</a:t>
            </a:r>
            <a:r>
              <a:rPr lang="sk-SK" sz="1600" i="1" dirty="0" smtClean="0">
                <a:hlinkClick r:id="rId2"/>
              </a:rPr>
              <a:t>bit.ly/2bz3A1B</a:t>
            </a:r>
            <a:r>
              <a:rPr lang="sk-SK" sz="1600" i="1" dirty="0" smtClean="0"/>
              <a:t> </a:t>
            </a:r>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9470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BEST PRACTICES FROM SLOVAKIA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4824536" cy="5112568"/>
          </a:xfrm>
        </p:spPr>
        <p:txBody>
          <a:bodyPr>
            <a:normAutofit/>
          </a:bodyPr>
          <a:lstStyle/>
          <a:p>
            <a:r>
              <a:rPr lang="sk-SK" sz="2400" b="1" dirty="0" err="1" smtClean="0">
                <a:solidFill>
                  <a:srgbClr val="1289C4"/>
                </a:solidFill>
              </a:rPr>
              <a:t>Heineken</a:t>
            </a:r>
            <a:r>
              <a:rPr lang="sk-SK" sz="2400" b="1" dirty="0" smtClean="0">
                <a:solidFill>
                  <a:srgbClr val="1289C4"/>
                </a:solidFill>
              </a:rPr>
              <a:t> Slovensko</a:t>
            </a:r>
          </a:p>
          <a:p>
            <a:endParaRPr lang="sk-SK" sz="2400" b="1" dirty="0" smtClean="0">
              <a:solidFill>
                <a:srgbClr val="1289C4"/>
              </a:solidFill>
            </a:endParaRPr>
          </a:p>
          <a:p>
            <a:r>
              <a:rPr lang="en-US" sz="1600" i="1" dirty="0"/>
              <a:t>“In a report that we prepare every year, you will be able to read about our measures towards better results in the </a:t>
            </a:r>
            <a:r>
              <a:rPr lang="en-US" sz="1600" i="1" dirty="0" smtClean="0"/>
              <a:t>areas </a:t>
            </a:r>
            <a:r>
              <a:rPr lang="en-US" sz="1600" i="1" dirty="0"/>
              <a:t>of water resource protection, reduction of CO2 emissions, use of local raw materials, responsible consumption </a:t>
            </a:r>
            <a:r>
              <a:rPr lang="en-US" sz="1600" i="1" dirty="0" smtClean="0"/>
              <a:t>of </a:t>
            </a:r>
            <a:r>
              <a:rPr lang="en-US" sz="1600" i="1" dirty="0"/>
              <a:t>our products, protection of health and safety of our employees and support for the communities in which we </a:t>
            </a:r>
            <a:r>
              <a:rPr lang="en-US" sz="1600" i="1" dirty="0" smtClean="0"/>
              <a:t>live </a:t>
            </a:r>
            <a:r>
              <a:rPr lang="en-US" sz="1600" i="1" dirty="0"/>
              <a:t>and work. All of us at HEINEKEN </a:t>
            </a:r>
            <a:r>
              <a:rPr lang="en-US" sz="1600" i="1" dirty="0" err="1"/>
              <a:t>Slovensko</a:t>
            </a:r>
            <a:r>
              <a:rPr lang="en-US" sz="1600" i="1" dirty="0"/>
              <a:t> believe in the philosophy of permanently sustainable business. We </a:t>
            </a:r>
            <a:r>
              <a:rPr lang="en-US" sz="1600" i="1" dirty="0" smtClean="0"/>
              <a:t>value </a:t>
            </a:r>
            <a:r>
              <a:rPr lang="en-US" sz="1600" i="1" dirty="0"/>
              <a:t>experience and, with a common effort, we will continue to look for opportunities for a stable growth of our </a:t>
            </a:r>
            <a:r>
              <a:rPr lang="en-US" sz="1600" i="1" dirty="0" smtClean="0"/>
              <a:t>company </a:t>
            </a:r>
            <a:r>
              <a:rPr lang="en-US" sz="1600" i="1" dirty="0"/>
              <a:t>while respecting our colleagues, partners and the surrounding environment.”</a:t>
            </a:r>
          </a:p>
          <a:p>
            <a:endParaRPr lang="sk-SK" sz="1600" i="1" dirty="0" smtClean="0"/>
          </a:p>
          <a:p>
            <a:pPr algn="r"/>
            <a:r>
              <a:rPr lang="en-US" sz="1600" b="1" i="1" dirty="0" smtClean="0"/>
              <a:t>Odin </a:t>
            </a:r>
            <a:r>
              <a:rPr lang="en-US" sz="1600" b="1" i="1" dirty="0" err="1"/>
              <a:t>Goedhart</a:t>
            </a:r>
            <a:endParaRPr lang="en-US" sz="1600" b="1" i="1" dirty="0"/>
          </a:p>
          <a:p>
            <a:pPr algn="r"/>
            <a:r>
              <a:rPr lang="en-US" sz="1600" b="1" i="1" dirty="0"/>
              <a:t>Managing Director</a:t>
            </a: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412776"/>
            <a:ext cx="342089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57739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BEST PRACTICES FROM SLOVAKIA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4824536" cy="5112568"/>
          </a:xfrm>
        </p:spPr>
        <p:txBody>
          <a:bodyPr>
            <a:normAutofit/>
          </a:bodyPr>
          <a:lstStyle/>
          <a:p>
            <a:r>
              <a:rPr lang="sk-SK" sz="2400" b="1" dirty="0" smtClean="0">
                <a:solidFill>
                  <a:srgbClr val="1289C4"/>
                </a:solidFill>
              </a:rPr>
              <a:t>VUB Bank</a:t>
            </a:r>
          </a:p>
          <a:p>
            <a:endParaRPr lang="sk-SK" sz="2400" b="1" dirty="0" smtClean="0">
              <a:solidFill>
                <a:srgbClr val="1289C4"/>
              </a:solidFill>
            </a:endParaRPr>
          </a:p>
          <a:p>
            <a:r>
              <a:rPr lang="en-US" sz="1600" i="1" dirty="0"/>
              <a:t>The economic results for the previous twelve months have been traditionally reviewed in the Annual Financial </a:t>
            </a:r>
            <a:r>
              <a:rPr lang="en-US" sz="1600" i="1" dirty="0" smtClean="0"/>
              <a:t>Report</a:t>
            </a:r>
            <a:r>
              <a:rPr lang="en-US" sz="1600" i="1" dirty="0"/>
              <a:t>. An integral part of this report is the Report on Responsible Business, which shows our effort to contribute </a:t>
            </a:r>
            <a:r>
              <a:rPr lang="en-US" sz="1600" i="1" dirty="0" smtClean="0"/>
              <a:t>to </a:t>
            </a:r>
            <a:r>
              <a:rPr lang="en-US" sz="1600" i="1" dirty="0"/>
              <a:t>sustainable development and improving the quality of life for people. We consider ‘success’ a synonym for the </a:t>
            </a:r>
            <a:r>
              <a:rPr lang="en-US" sz="1600" i="1" dirty="0" smtClean="0"/>
              <a:t>responsibility </a:t>
            </a:r>
            <a:r>
              <a:rPr lang="en-US" sz="1600" i="1" dirty="0"/>
              <a:t>that we feel towards Slovakia.”</a:t>
            </a:r>
          </a:p>
          <a:p>
            <a:endParaRPr lang="sk-SK" i="1" dirty="0" smtClean="0"/>
          </a:p>
          <a:p>
            <a:pPr algn="r"/>
            <a:endParaRPr lang="sk-SK" sz="1600" b="1" i="1" dirty="0" smtClean="0"/>
          </a:p>
          <a:p>
            <a:pPr algn="r"/>
            <a:r>
              <a:rPr lang="en-US" sz="1600" b="1" i="1" dirty="0" smtClean="0"/>
              <a:t>Alexander </a:t>
            </a:r>
            <a:r>
              <a:rPr lang="en-US" sz="1600" b="1" i="1" dirty="0"/>
              <a:t>Resch</a:t>
            </a:r>
          </a:p>
          <a:p>
            <a:pPr algn="r"/>
            <a:r>
              <a:rPr lang="en-US" sz="1600" b="1" i="1" dirty="0"/>
              <a:t>Chairman of the Board of Directors and General Manager of </a:t>
            </a:r>
          </a:p>
          <a:p>
            <a:pPr algn="r"/>
            <a:r>
              <a:rPr lang="en-US" sz="1600" b="1" i="1" dirty="0" err="1"/>
              <a:t>Všeobecná</a:t>
            </a:r>
            <a:r>
              <a:rPr lang="en-US" sz="1600" b="1" i="1" dirty="0"/>
              <a:t> </a:t>
            </a:r>
            <a:r>
              <a:rPr lang="en-US" sz="1600" b="1" i="1" dirty="0" err="1"/>
              <a:t>úverová</a:t>
            </a:r>
            <a:r>
              <a:rPr lang="en-US" sz="1600" b="1" i="1" dirty="0"/>
              <a:t> </a:t>
            </a:r>
            <a:r>
              <a:rPr lang="en-US" sz="1600" b="1" i="1" dirty="0" err="1"/>
              <a:t>banka</a:t>
            </a:r>
            <a:r>
              <a:rPr lang="en-US" sz="1600" b="1" i="1" dirty="0"/>
              <a:t>, a.s.</a:t>
            </a:r>
          </a:p>
          <a:p>
            <a:endParaRPr lang="sk-SK" sz="2000" b="1" dirty="0">
              <a:solidFill>
                <a:srgbClr val="1289C4"/>
              </a:solidFill>
            </a:endParaRPr>
          </a:p>
          <a:p>
            <a:endParaRPr lang="sk-SK" sz="20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436095" y="1700808"/>
            <a:ext cx="3262905" cy="4536504"/>
          </a:xfrm>
          <a:prstGeom prst="rect">
            <a:avLst/>
          </a:prstGeom>
        </p:spPr>
      </p:pic>
    </p:spTree>
    <p:extLst>
      <p:ext uri="{BB962C8B-B14F-4D97-AF65-F5344CB8AC3E}">
        <p14:creationId xmlns:p14="http://schemas.microsoft.com/office/powerpoint/2010/main" val="250760864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BEST PRACTICES FROM SLOVAKIA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4824536" cy="5112568"/>
          </a:xfrm>
        </p:spPr>
        <p:txBody>
          <a:bodyPr>
            <a:normAutofit/>
          </a:bodyPr>
          <a:lstStyle/>
          <a:p>
            <a:r>
              <a:rPr lang="sk-SK" sz="2400" b="1" dirty="0" smtClean="0">
                <a:solidFill>
                  <a:srgbClr val="1289C4"/>
                </a:solidFill>
              </a:rPr>
              <a:t>Slovak </a:t>
            </a:r>
            <a:r>
              <a:rPr lang="sk-SK" sz="2400" b="1" dirty="0" err="1" smtClean="0">
                <a:solidFill>
                  <a:srgbClr val="1289C4"/>
                </a:solidFill>
              </a:rPr>
              <a:t>Telekom</a:t>
            </a:r>
            <a:endParaRPr lang="sk-SK" sz="2400" b="1" dirty="0" smtClean="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3327" y="1844824"/>
            <a:ext cx="678883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27851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ROLE OF BLF</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251520" y="1340768"/>
            <a:ext cx="8496944" cy="5112568"/>
          </a:xfrm>
        </p:spPr>
        <p:txBody>
          <a:bodyPr>
            <a:normAutofit/>
          </a:bodyPr>
          <a:lstStyle/>
          <a:p>
            <a:r>
              <a:rPr lang="sk-SK" sz="2400" b="1" dirty="0" smtClean="0">
                <a:solidFill>
                  <a:srgbClr val="1289C4"/>
                </a:solidFill>
              </a:rPr>
              <a:t>SLOVAKIA:</a:t>
            </a:r>
          </a:p>
          <a:p>
            <a:r>
              <a:rPr lang="sk-SK" sz="2400" b="1" dirty="0" err="1" smtClean="0">
                <a:solidFill>
                  <a:srgbClr val="1289C4"/>
                </a:solidFill>
              </a:rPr>
              <a:t>What</a:t>
            </a:r>
            <a:r>
              <a:rPr lang="sk-SK" sz="2400" b="1" dirty="0" smtClean="0">
                <a:solidFill>
                  <a:srgbClr val="1289C4"/>
                </a:solidFill>
              </a:rPr>
              <a:t> </a:t>
            </a:r>
            <a:r>
              <a:rPr lang="sk-SK" sz="2400" b="1" dirty="0" err="1" smtClean="0">
                <a:solidFill>
                  <a:srgbClr val="1289C4"/>
                </a:solidFill>
              </a:rPr>
              <a:t>we</a:t>
            </a:r>
            <a:r>
              <a:rPr lang="sk-SK" sz="2400" b="1" dirty="0" smtClean="0">
                <a:solidFill>
                  <a:srgbClr val="1289C4"/>
                </a:solidFill>
              </a:rPr>
              <a:t> do </a:t>
            </a:r>
            <a:r>
              <a:rPr lang="sk-SK" sz="2400" b="1" dirty="0" err="1" smtClean="0">
                <a:solidFill>
                  <a:srgbClr val="1289C4"/>
                </a:solidFill>
              </a:rPr>
              <a:t>as</a:t>
            </a:r>
            <a:r>
              <a:rPr lang="sk-SK" sz="2400" b="1" dirty="0" smtClean="0">
                <a:solidFill>
                  <a:srgbClr val="1289C4"/>
                </a:solidFill>
              </a:rPr>
              <a:t> </a:t>
            </a:r>
            <a:r>
              <a:rPr lang="sk-SK" sz="2400" b="1" dirty="0" err="1" smtClean="0">
                <a:solidFill>
                  <a:srgbClr val="1289C4"/>
                </a:solidFill>
              </a:rPr>
              <a:t>Business</a:t>
            </a:r>
            <a:r>
              <a:rPr lang="sk-SK" sz="2400" b="1" dirty="0" smtClean="0">
                <a:solidFill>
                  <a:srgbClr val="1289C4"/>
                </a:solidFill>
              </a:rPr>
              <a:t> </a:t>
            </a:r>
            <a:r>
              <a:rPr lang="sk-SK" sz="2400" b="1" dirty="0" err="1" smtClean="0">
                <a:solidFill>
                  <a:srgbClr val="1289C4"/>
                </a:solidFill>
              </a:rPr>
              <a:t>Leaders</a:t>
            </a:r>
            <a:r>
              <a:rPr lang="sk-SK" sz="2400" b="1" dirty="0" smtClean="0">
                <a:solidFill>
                  <a:srgbClr val="1289C4"/>
                </a:solidFill>
              </a:rPr>
              <a:t> </a:t>
            </a:r>
            <a:r>
              <a:rPr lang="sk-SK" sz="2400" b="1" dirty="0" err="1" smtClean="0">
                <a:solidFill>
                  <a:srgbClr val="1289C4"/>
                </a:solidFill>
              </a:rPr>
              <a:t>Forum</a:t>
            </a:r>
            <a:r>
              <a:rPr lang="sk-SK" sz="2400" b="1" dirty="0" smtClean="0">
                <a:solidFill>
                  <a:srgbClr val="1289C4"/>
                </a:solidFill>
              </a:rPr>
              <a:t>?</a:t>
            </a:r>
          </a:p>
          <a:p>
            <a:endParaRPr lang="sk-SK" sz="2400" b="1" dirty="0" smtClean="0">
              <a:solidFill>
                <a:srgbClr val="1289C4"/>
              </a:solidFill>
            </a:endParaRPr>
          </a:p>
          <a:p>
            <a:pPr marL="342900" lvl="0" indent="-342900">
              <a:buFont typeface="Arial" panose="020B0604020202020204" pitchFamily="34" charset="0"/>
              <a:buChar char="•"/>
            </a:pPr>
            <a:r>
              <a:rPr lang="en-GB" sz="2000" dirty="0"/>
              <a:t>Training on how to report CSR to concerned employees</a:t>
            </a:r>
            <a:endParaRPr lang="sk-SK" sz="2000" dirty="0"/>
          </a:p>
          <a:p>
            <a:pPr marL="342900" lvl="0" indent="-342900">
              <a:buFont typeface="Arial" panose="020B0604020202020204" pitchFamily="34" charset="0"/>
              <a:buChar char="•"/>
            </a:pPr>
            <a:r>
              <a:rPr lang="en-GB" sz="2000" dirty="0"/>
              <a:t>Training on how to apply the GRI methodology</a:t>
            </a:r>
            <a:endParaRPr lang="sk-SK" sz="2000" dirty="0"/>
          </a:p>
          <a:p>
            <a:pPr marL="342900" lvl="0" indent="-342900">
              <a:buFont typeface="Arial" panose="020B0604020202020204" pitchFamily="34" charset="0"/>
              <a:buChar char="•"/>
            </a:pPr>
            <a:r>
              <a:rPr lang="en-GB" sz="2000" dirty="0"/>
              <a:t>Stakeholder dialogue – identifying topics for your report</a:t>
            </a:r>
            <a:endParaRPr lang="sk-SK" sz="2000" dirty="0"/>
          </a:p>
          <a:p>
            <a:pPr marL="342900" lvl="0" indent="-342900">
              <a:buFont typeface="Arial" panose="020B0604020202020204" pitchFamily="34" charset="0"/>
              <a:buChar char="•"/>
            </a:pPr>
            <a:r>
              <a:rPr lang="en-GB" sz="2000" dirty="0"/>
              <a:t>Finding reporting strategies to suit your firm</a:t>
            </a:r>
            <a:endParaRPr lang="sk-SK" sz="2000" dirty="0"/>
          </a:p>
          <a:p>
            <a:pPr marL="342900" lvl="0" indent="-342900">
              <a:buFont typeface="Arial" panose="020B0604020202020204" pitchFamily="34" charset="0"/>
              <a:buChar char="•"/>
            </a:pPr>
            <a:r>
              <a:rPr lang="en-GB" sz="2000" dirty="0"/>
              <a:t>Preparation of a report</a:t>
            </a:r>
            <a:endParaRPr lang="sk-SK" sz="2000" dirty="0"/>
          </a:p>
          <a:p>
            <a:pPr marL="342900" lvl="0" indent="-342900">
              <a:buFont typeface="Arial" panose="020B0604020202020204" pitchFamily="34" charset="0"/>
              <a:buChar char="•"/>
            </a:pPr>
            <a:r>
              <a:rPr lang="en-GB" sz="2000" dirty="0"/>
              <a:t>GRI G4 Directives application assessment</a:t>
            </a:r>
            <a:endParaRPr lang="sk-SK" sz="2000" dirty="0"/>
          </a:p>
          <a:p>
            <a:endParaRPr lang="sk-SK" sz="2400" b="1" dirty="0">
              <a:solidFill>
                <a:srgbClr val="1289C4"/>
              </a:solidFill>
            </a:endParaRPr>
          </a:p>
          <a:p>
            <a:endParaRPr lang="sk-SK" sz="2400" b="1" dirty="0" smtClean="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atiana.caplova\Desktop\BLF_JPE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2" y="4423630"/>
            <a:ext cx="45243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9475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259632" y="1556792"/>
            <a:ext cx="7344816" cy="1080120"/>
          </a:xfrm>
        </p:spPr>
        <p:txBody>
          <a:bodyPr>
            <a:normAutofit/>
          </a:bodyPr>
          <a:lstStyle/>
          <a:p>
            <a:r>
              <a:rPr lang="sk-SK" sz="5400" b="1" dirty="0" smtClean="0">
                <a:solidFill>
                  <a:srgbClr val="1289C4"/>
                </a:solidFill>
              </a:rPr>
              <a:t>ANY QUESTIONS ? </a:t>
            </a:r>
            <a:r>
              <a:rPr lang="sk-SK" sz="5400" b="1" dirty="0" smtClean="0">
                <a:solidFill>
                  <a:srgbClr val="1289C4"/>
                </a:solidFill>
                <a:sym typeface="Wingdings" panose="05000000000000000000" pitchFamily="2" charset="2"/>
              </a:rPr>
              <a:t></a:t>
            </a:r>
            <a:endParaRPr lang="sk-SK" sz="5400" b="1" dirty="0" smtClean="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tatiana.caplova\Desktop\25-questions-to-ask-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994" y="2492005"/>
            <a:ext cx="7420012" cy="417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5616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WHAT IS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395184" y="1340768"/>
            <a:ext cx="8353632" cy="5112568"/>
          </a:xfrm>
        </p:spPr>
        <p:txBody>
          <a:bodyPr>
            <a:normAutofit/>
          </a:bodyPr>
          <a:lstStyle/>
          <a:p>
            <a:pPr marL="342900" indent="-342900">
              <a:buFont typeface="Arial" panose="020B0604020202020204" pitchFamily="34" charset="0"/>
              <a:buChar char="•"/>
            </a:pPr>
            <a:r>
              <a:rPr lang="sk-SK" b="1" dirty="0" err="1" smtClean="0">
                <a:solidFill>
                  <a:srgbClr val="1289C4"/>
                </a:solidFill>
              </a:rPr>
              <a:t>Non-finacial</a:t>
            </a:r>
            <a:r>
              <a:rPr lang="en-US" b="1" dirty="0" smtClean="0">
                <a:solidFill>
                  <a:srgbClr val="1289C4"/>
                </a:solidFill>
              </a:rPr>
              <a:t> </a:t>
            </a:r>
            <a:r>
              <a:rPr lang="en-US" b="1" dirty="0">
                <a:solidFill>
                  <a:srgbClr val="1289C4"/>
                </a:solidFill>
              </a:rPr>
              <a:t>reporting </a:t>
            </a:r>
            <a:r>
              <a:rPr lang="en-US" dirty="0"/>
              <a:t>can be considered as synonymous with other </a:t>
            </a:r>
            <a:r>
              <a:rPr lang="en-US" dirty="0" smtClean="0"/>
              <a:t>terms</a:t>
            </a:r>
            <a:r>
              <a:rPr lang="sk-SK" dirty="0" smtClean="0"/>
              <a:t>: </a:t>
            </a:r>
            <a:r>
              <a:rPr lang="sk-SK" dirty="0" err="1" smtClean="0"/>
              <a:t>sustainability</a:t>
            </a:r>
            <a:r>
              <a:rPr lang="sk-SK" dirty="0" smtClean="0"/>
              <a:t> </a:t>
            </a:r>
            <a:r>
              <a:rPr lang="sk-SK" dirty="0" err="1" smtClean="0"/>
              <a:t>reporting</a:t>
            </a:r>
            <a:r>
              <a:rPr lang="sk-SK" dirty="0"/>
              <a:t>,</a:t>
            </a:r>
            <a:r>
              <a:rPr lang="en-US" dirty="0" smtClean="0"/>
              <a:t> </a:t>
            </a:r>
            <a:r>
              <a:rPr lang="en-US" dirty="0"/>
              <a:t>triple bottom line reporting, corporate social responsibility (CSR) reporting</a:t>
            </a:r>
            <a:r>
              <a:rPr lang="en-US" dirty="0" smtClean="0"/>
              <a:t>,</a:t>
            </a:r>
            <a:r>
              <a:rPr lang="sk-SK" dirty="0" smtClean="0"/>
              <a:t>  </a:t>
            </a:r>
            <a:r>
              <a:rPr lang="sk-SK" dirty="0" err="1" smtClean="0"/>
              <a:t>corporate</a:t>
            </a:r>
            <a:r>
              <a:rPr lang="sk-SK" dirty="0" smtClean="0"/>
              <a:t> </a:t>
            </a:r>
            <a:r>
              <a:rPr lang="sk-SK" dirty="0" err="1" smtClean="0"/>
              <a:t>citizenship</a:t>
            </a:r>
            <a:r>
              <a:rPr lang="sk-SK" dirty="0" smtClean="0"/>
              <a:t> </a:t>
            </a:r>
            <a:r>
              <a:rPr lang="sk-SK" dirty="0" err="1" smtClean="0"/>
              <a:t>reporting</a:t>
            </a:r>
            <a:r>
              <a:rPr lang="en-US" dirty="0" smtClean="0"/>
              <a:t> </a:t>
            </a:r>
            <a:r>
              <a:rPr lang="en-US" dirty="0"/>
              <a:t>and more. </a:t>
            </a:r>
            <a:endParaRPr lang="hr-HR" dirty="0"/>
          </a:p>
          <a:p>
            <a:pPr marL="342900" indent="-342900">
              <a:buFont typeface="Arial" panose="020B0604020202020204" pitchFamily="34" charset="0"/>
              <a:buChar char="•"/>
            </a:pPr>
            <a:endParaRPr lang="sk-SK" b="1" dirty="0" smtClean="0">
              <a:solidFill>
                <a:srgbClr val="1289C4"/>
              </a:solidFill>
            </a:endParaRPr>
          </a:p>
          <a:p>
            <a:pPr marL="342900" indent="-342900">
              <a:buFont typeface="Arial" panose="020B0604020202020204" pitchFamily="34" charset="0"/>
              <a:buChar char="•"/>
            </a:pPr>
            <a:r>
              <a:rPr lang="en-US" b="1" dirty="0" smtClean="0">
                <a:solidFill>
                  <a:srgbClr val="1289C4"/>
                </a:solidFill>
              </a:rPr>
              <a:t>A </a:t>
            </a:r>
            <a:r>
              <a:rPr lang="en-US" b="1" dirty="0">
                <a:solidFill>
                  <a:srgbClr val="1289C4"/>
                </a:solidFill>
              </a:rPr>
              <a:t>sustainability report </a:t>
            </a:r>
            <a:r>
              <a:rPr lang="en-US" dirty="0"/>
              <a:t>is a report published by a company or organization about the economic, environmental and social impacts caused by its everyday activities</a:t>
            </a:r>
            <a:r>
              <a:rPr lang="en-US" dirty="0" smtClean="0"/>
              <a:t>.</a:t>
            </a:r>
            <a:endParaRPr lang="sk-SK" dirty="0" smtClean="0"/>
          </a:p>
          <a:p>
            <a:pPr marL="342900" indent="-342900">
              <a:buFont typeface="Arial" panose="020B0604020202020204" pitchFamily="34" charset="0"/>
              <a:buChar char="•"/>
            </a:pPr>
            <a:endParaRPr lang="sk-SK"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stainability-certification.com/wp-content/uploads/2013/12/Fotolia_40323932_XS-CG-greenbuildin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3" y="3360179"/>
            <a:ext cx="2952328" cy="2952330"/>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467544" y="3645024"/>
            <a:ext cx="5544616" cy="3231654"/>
          </a:xfrm>
          <a:prstGeom prst="rect">
            <a:avLst/>
          </a:prstGeom>
          <a:noFill/>
        </p:spPr>
        <p:txBody>
          <a:bodyPr wrap="square" rtlCol="0">
            <a:spAutoFit/>
          </a:bodyPr>
          <a:lstStyle/>
          <a:p>
            <a:pPr marL="342900" indent="-342900">
              <a:buFont typeface="Arial" panose="020B0604020202020204" pitchFamily="34" charset="0"/>
              <a:buChar char="•"/>
            </a:pPr>
            <a:r>
              <a:rPr lang="en-US" dirty="0"/>
              <a:t>Sustainability reporting can help organizations to </a:t>
            </a:r>
            <a:r>
              <a:rPr lang="en-US" b="1" dirty="0">
                <a:solidFill>
                  <a:srgbClr val="1289C4"/>
                </a:solidFill>
              </a:rPr>
              <a:t>measure, understand and communicate their economic, environmental, social and governance performance</a:t>
            </a:r>
            <a:r>
              <a:rPr lang="en-US" dirty="0"/>
              <a:t>, and then set goals, and manage change more effectively. A sustainability report is the </a:t>
            </a:r>
            <a:r>
              <a:rPr lang="en-US" b="1" dirty="0">
                <a:solidFill>
                  <a:srgbClr val="1289C4"/>
                </a:solidFill>
              </a:rPr>
              <a:t>key platform for communicating sustainability performance and impacts </a:t>
            </a:r>
            <a:r>
              <a:rPr lang="en-US" dirty="0"/>
              <a:t>– whether positive or negative. </a:t>
            </a:r>
            <a:endParaRPr lang="sk-SK" dirty="0"/>
          </a:p>
          <a:p>
            <a:endParaRPr lang="sk-SK" sz="1400" i="1" dirty="0"/>
          </a:p>
          <a:p>
            <a:endParaRPr lang="sk-SK" sz="1400" i="1" dirty="0"/>
          </a:p>
          <a:p>
            <a:r>
              <a:rPr lang="sk-SK" sz="1400" i="1" dirty="0" err="1"/>
              <a:t>Source</a:t>
            </a:r>
            <a:r>
              <a:rPr lang="sk-SK" sz="1400" i="1" dirty="0"/>
              <a:t>: GRI</a:t>
            </a:r>
          </a:p>
          <a:p>
            <a:endParaRPr lang="sk-SK" dirty="0"/>
          </a:p>
        </p:txBody>
      </p:sp>
    </p:spTree>
    <p:extLst>
      <p:ext uri="{BB962C8B-B14F-4D97-AF65-F5344CB8AC3E}">
        <p14:creationId xmlns:p14="http://schemas.microsoft.com/office/powerpoint/2010/main" val="345623388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67544" y="1196752"/>
            <a:ext cx="8424936" cy="5400600"/>
          </a:xfrm>
        </p:spPr>
        <p:txBody>
          <a:bodyPr>
            <a:normAutofit fontScale="62500" lnSpcReduction="20000"/>
          </a:bodyPr>
          <a:lstStyle/>
          <a:p>
            <a:r>
              <a:rPr lang="sk-SK" sz="3800" b="1" dirty="0" err="1" smtClean="0">
                <a:solidFill>
                  <a:srgbClr val="1289C4"/>
                </a:solidFill>
              </a:rPr>
              <a:t>Useful</a:t>
            </a:r>
            <a:r>
              <a:rPr lang="sk-SK" sz="3800" b="1" dirty="0" smtClean="0">
                <a:solidFill>
                  <a:srgbClr val="1289C4"/>
                </a:solidFill>
              </a:rPr>
              <a:t> </a:t>
            </a:r>
            <a:r>
              <a:rPr lang="sk-SK" sz="3800" b="1" dirty="0" err="1" smtClean="0">
                <a:solidFill>
                  <a:srgbClr val="1289C4"/>
                </a:solidFill>
              </a:rPr>
              <a:t>resources</a:t>
            </a:r>
            <a:r>
              <a:rPr lang="sk-SK" sz="3800" b="1" dirty="0" smtClean="0">
                <a:solidFill>
                  <a:srgbClr val="1289C4"/>
                </a:solidFill>
              </a:rPr>
              <a:t>:</a:t>
            </a:r>
          </a:p>
          <a:p>
            <a:endParaRPr lang="sk-SK" sz="3200" b="1" dirty="0" smtClean="0">
              <a:solidFill>
                <a:srgbClr val="1289C4"/>
              </a:solidFill>
            </a:endParaRPr>
          </a:p>
          <a:p>
            <a:pPr marL="457200" indent="-457200">
              <a:buFont typeface="Arial" panose="020B0604020202020204" pitchFamily="34" charset="0"/>
              <a:buChar char="•"/>
            </a:pPr>
            <a:r>
              <a:rPr lang="sk-SK" sz="2600" dirty="0" smtClean="0"/>
              <a:t>CSR </a:t>
            </a:r>
            <a:r>
              <a:rPr lang="sk-SK" sz="2600" dirty="0" err="1" smtClean="0"/>
              <a:t>Reporting</a:t>
            </a:r>
            <a:r>
              <a:rPr lang="sk-SK" sz="2600" dirty="0" smtClean="0"/>
              <a:t> </a:t>
            </a:r>
            <a:r>
              <a:rPr lang="sk-SK" sz="2600" dirty="0" err="1" smtClean="0"/>
              <a:t>Blog</a:t>
            </a:r>
            <a:r>
              <a:rPr lang="sk-SK" sz="2600" dirty="0" smtClean="0"/>
              <a:t> by </a:t>
            </a:r>
            <a:r>
              <a:rPr lang="sk-SK" sz="2600" dirty="0" err="1" smtClean="0"/>
              <a:t>Elaine</a:t>
            </a:r>
            <a:r>
              <a:rPr lang="sk-SK" sz="2600" dirty="0" smtClean="0"/>
              <a:t> </a:t>
            </a:r>
            <a:r>
              <a:rPr lang="sk-SK" sz="2600" dirty="0" err="1" smtClean="0"/>
              <a:t>Cohen</a:t>
            </a:r>
            <a:r>
              <a:rPr lang="sk-SK" sz="2600" dirty="0" smtClean="0"/>
              <a:t>. </a:t>
            </a:r>
            <a:r>
              <a:rPr lang="sk-SK" sz="2600" dirty="0" err="1" smtClean="0"/>
              <a:t>Available</a:t>
            </a:r>
            <a:r>
              <a:rPr lang="sk-SK" sz="2600" dirty="0" smtClean="0"/>
              <a:t> </a:t>
            </a:r>
            <a:r>
              <a:rPr lang="sk-SK" sz="2600" dirty="0" err="1" smtClean="0"/>
              <a:t>here</a:t>
            </a:r>
            <a:r>
              <a:rPr lang="sk-SK" sz="2600" dirty="0" smtClean="0"/>
              <a:t>: </a:t>
            </a:r>
            <a:r>
              <a:rPr lang="sk-SK" sz="2600" dirty="0">
                <a:hlinkClick r:id="rId2"/>
              </a:rPr>
              <a:t>http://csr-reporting.blogspot.sk</a:t>
            </a:r>
            <a:r>
              <a:rPr lang="sk-SK" sz="2600" dirty="0" smtClean="0">
                <a:hlinkClick r:id="rId2"/>
              </a:rPr>
              <a:t>/</a:t>
            </a:r>
            <a:r>
              <a:rPr lang="sk-SK" sz="2600" dirty="0" smtClean="0"/>
              <a:t> </a:t>
            </a:r>
          </a:p>
          <a:p>
            <a:pPr marL="457200" indent="-457200">
              <a:buFont typeface="Arial" panose="020B0604020202020204" pitchFamily="34" charset="0"/>
              <a:buChar char="•"/>
            </a:pPr>
            <a:endParaRPr lang="sk-SK" sz="2600" dirty="0"/>
          </a:p>
          <a:p>
            <a:pPr marL="457200" indent="-457200">
              <a:buFont typeface="Arial" panose="020B0604020202020204" pitchFamily="34" charset="0"/>
              <a:buChar char="•"/>
            </a:pPr>
            <a:r>
              <a:rPr lang="sk-SK" sz="2600" dirty="0" err="1" smtClean="0"/>
              <a:t>Directive</a:t>
            </a:r>
            <a:r>
              <a:rPr lang="sk-SK" sz="2600" dirty="0" smtClean="0"/>
              <a:t> </a:t>
            </a:r>
            <a:r>
              <a:rPr lang="sk-SK" sz="2600" dirty="0"/>
              <a:t>on </a:t>
            </a:r>
            <a:r>
              <a:rPr lang="sk-SK" sz="2600" dirty="0" err="1"/>
              <a:t>Non-Financial</a:t>
            </a:r>
            <a:r>
              <a:rPr lang="sk-SK" sz="2600" dirty="0"/>
              <a:t> </a:t>
            </a:r>
            <a:r>
              <a:rPr lang="sk-SK" sz="2600" dirty="0" err="1"/>
              <a:t>Reporting</a:t>
            </a:r>
            <a:r>
              <a:rPr lang="sk-SK" sz="2600" dirty="0"/>
              <a:t> – </a:t>
            </a:r>
            <a:r>
              <a:rPr lang="sk-SK" sz="2600" dirty="0" err="1"/>
              <a:t>National</a:t>
            </a:r>
            <a:r>
              <a:rPr lang="sk-SK" sz="2600" dirty="0"/>
              <a:t> </a:t>
            </a:r>
            <a:r>
              <a:rPr lang="sk-SK" sz="2600" dirty="0" err="1"/>
              <a:t>transpositions</a:t>
            </a:r>
            <a:r>
              <a:rPr lang="sk-SK" sz="2600" dirty="0"/>
              <a:t> by </a:t>
            </a:r>
            <a:r>
              <a:rPr lang="sk-SK" sz="2600" dirty="0" err="1"/>
              <a:t>each</a:t>
            </a:r>
            <a:r>
              <a:rPr lang="sk-SK" sz="2600" dirty="0"/>
              <a:t> </a:t>
            </a:r>
            <a:r>
              <a:rPr lang="sk-SK" sz="2600" dirty="0" err="1"/>
              <a:t>Member</a:t>
            </a:r>
            <a:r>
              <a:rPr lang="sk-SK" sz="2600" dirty="0"/>
              <a:t> State: </a:t>
            </a:r>
            <a:r>
              <a:rPr lang="sk-SK" sz="2600" dirty="0">
                <a:hlinkClick r:id="rId3"/>
              </a:rPr>
              <a:t>http://eur-lex.europa.eu/legal-content/HR/NIM/?uri=CELEX%3A32014L0095&amp;qid=1482168215685</a:t>
            </a:r>
            <a:r>
              <a:rPr lang="sk-SK" sz="2600" dirty="0"/>
              <a:t> </a:t>
            </a:r>
          </a:p>
          <a:p>
            <a:endParaRPr lang="sk-SK" sz="2600" dirty="0" smtClean="0"/>
          </a:p>
          <a:p>
            <a:pPr marL="457200" indent="-457200">
              <a:buFont typeface="Arial" panose="020B0604020202020204" pitchFamily="34" charset="0"/>
              <a:buChar char="•"/>
            </a:pPr>
            <a:r>
              <a:rPr lang="sk-SK" sz="2600" dirty="0" smtClean="0"/>
              <a:t>GRI: NFR </a:t>
            </a:r>
            <a:r>
              <a:rPr lang="sk-SK" sz="2600" dirty="0" err="1" smtClean="0"/>
              <a:t>Directive</a:t>
            </a:r>
            <a:r>
              <a:rPr lang="sk-SK" sz="2600" dirty="0" smtClean="0"/>
              <a:t> </a:t>
            </a:r>
            <a:r>
              <a:rPr lang="sk-SK" sz="2600" dirty="0" err="1" smtClean="0"/>
              <a:t>information</a:t>
            </a:r>
            <a:r>
              <a:rPr lang="sk-SK" sz="2600" dirty="0" smtClean="0"/>
              <a:t> </a:t>
            </a:r>
            <a:r>
              <a:rPr lang="sk-SK" sz="2600" dirty="0" err="1" smtClean="0"/>
              <a:t>compilation</a:t>
            </a:r>
            <a:r>
              <a:rPr lang="sk-SK" sz="2600" dirty="0" smtClean="0"/>
              <a:t>. </a:t>
            </a:r>
            <a:r>
              <a:rPr lang="sk-SK" sz="2600" dirty="0" err="1" smtClean="0"/>
              <a:t>Available</a:t>
            </a:r>
            <a:r>
              <a:rPr lang="sk-SK" sz="2600" dirty="0" smtClean="0"/>
              <a:t> </a:t>
            </a:r>
            <a:r>
              <a:rPr lang="sk-SK" sz="2600" dirty="0" err="1" smtClean="0"/>
              <a:t>here</a:t>
            </a:r>
            <a:r>
              <a:rPr lang="sk-SK" sz="2600" dirty="0"/>
              <a:t>: </a:t>
            </a:r>
            <a:r>
              <a:rPr lang="sk-SK" sz="2600" dirty="0">
                <a:hlinkClick r:id="rId4"/>
              </a:rPr>
              <a:t>https://globalreporting.sharepoint.com/GIDA/_</a:t>
            </a:r>
            <a:r>
              <a:rPr lang="sk-SK" sz="2600" dirty="0" smtClean="0">
                <a:hlinkClick r:id="rId4"/>
              </a:rPr>
              <a:t>layouts/15/WopiFrame.aspx?guestaccesstoken=0uzZnStMzdM1CP0F8TbiYJZTn890wlIa%2bBLppZQ7veY%3d&amp;docid=1584acd39f2dc4e31ae0e69491bdc577e&amp;action=view</a:t>
            </a:r>
            <a:r>
              <a:rPr lang="sk-SK" sz="2600" dirty="0" smtClean="0"/>
              <a:t> </a:t>
            </a:r>
          </a:p>
          <a:p>
            <a:pPr marL="457200" indent="-457200">
              <a:buFont typeface="Arial" panose="020B0604020202020204" pitchFamily="34" charset="0"/>
              <a:buChar char="•"/>
            </a:pPr>
            <a:endParaRPr lang="sk-SK" sz="2600" b="1" dirty="0" smtClean="0">
              <a:solidFill>
                <a:srgbClr val="1289C4"/>
              </a:solidFill>
            </a:endParaRPr>
          </a:p>
          <a:p>
            <a:pPr marL="457200" indent="-457200">
              <a:buFont typeface="Arial" panose="020B0604020202020204" pitchFamily="34" charset="0"/>
              <a:buChar char="•"/>
            </a:pPr>
            <a:r>
              <a:rPr lang="en-US" sz="2600" dirty="0" smtClean="0"/>
              <a:t>Feedback </a:t>
            </a:r>
            <a:r>
              <a:rPr lang="en-US" sz="2600" dirty="0"/>
              <a:t>statement on the public consultation on the non-binding guidelines for reporting on non-financial information </a:t>
            </a:r>
            <a:r>
              <a:rPr lang="sk-SK" sz="2600" dirty="0" smtClean="0"/>
              <a:t>– </a:t>
            </a:r>
            <a:r>
              <a:rPr lang="sk-SK" sz="2600" dirty="0" err="1" smtClean="0"/>
              <a:t>it´s</a:t>
            </a:r>
            <a:r>
              <a:rPr lang="sk-SK" sz="2600" dirty="0" smtClean="0"/>
              <a:t> </a:t>
            </a:r>
            <a:r>
              <a:rPr lang="sk-SK" sz="2600" dirty="0" err="1" smtClean="0"/>
              <a:t>uploaded</a:t>
            </a:r>
            <a:r>
              <a:rPr lang="sk-SK" sz="2600" dirty="0" smtClean="0"/>
              <a:t> in </a:t>
            </a:r>
            <a:r>
              <a:rPr lang="sk-SK" sz="2600" dirty="0" err="1" smtClean="0"/>
              <a:t>Dropbox</a:t>
            </a:r>
            <a:r>
              <a:rPr lang="sk-SK" sz="2600" dirty="0" smtClean="0"/>
              <a:t> (</a:t>
            </a:r>
            <a:r>
              <a:rPr lang="sk-SK" sz="2600" dirty="0" err="1"/>
              <a:t>P</a:t>
            </a:r>
            <a:r>
              <a:rPr lang="sk-SK" sz="2600" dirty="0" err="1" smtClean="0"/>
              <a:t>resentation</a:t>
            </a:r>
            <a:r>
              <a:rPr lang="sk-SK" sz="2600" dirty="0" smtClean="0"/>
              <a:t> 60 min)</a:t>
            </a:r>
          </a:p>
          <a:p>
            <a:pPr marL="457200" indent="-457200">
              <a:buFont typeface="Arial" panose="020B0604020202020204" pitchFamily="34" charset="0"/>
              <a:buChar char="•"/>
            </a:pPr>
            <a:endParaRPr lang="sk-SK" sz="2600" dirty="0"/>
          </a:p>
          <a:p>
            <a:pPr marL="457200" indent="-457200">
              <a:buFont typeface="Arial" panose="020B0604020202020204" pitchFamily="34" charset="0"/>
              <a:buChar char="•"/>
            </a:pPr>
            <a:r>
              <a:rPr lang="en-US" sz="2600" dirty="0"/>
              <a:t>Feedback </a:t>
            </a:r>
            <a:r>
              <a:rPr lang="en-US" sz="2600" dirty="0" smtClean="0"/>
              <a:t>statement</a:t>
            </a:r>
            <a:r>
              <a:rPr lang="sk-SK" sz="2600" dirty="0" smtClean="0"/>
              <a:t> </a:t>
            </a:r>
            <a:r>
              <a:rPr lang="en-US" sz="2600" dirty="0" smtClean="0"/>
              <a:t>on </a:t>
            </a:r>
            <a:r>
              <a:rPr lang="en-US" sz="2600" dirty="0"/>
              <a:t>the public </a:t>
            </a:r>
            <a:r>
              <a:rPr lang="sk-SK" sz="2600" dirty="0" smtClean="0"/>
              <a:t> </a:t>
            </a:r>
            <a:r>
              <a:rPr lang="en-US" sz="2600" dirty="0" smtClean="0"/>
              <a:t>consultation on </a:t>
            </a:r>
            <a:r>
              <a:rPr lang="en-US" sz="2600" dirty="0"/>
              <a:t>the </a:t>
            </a:r>
            <a:r>
              <a:rPr lang="en-US" sz="2600" dirty="0" smtClean="0"/>
              <a:t>non-binding </a:t>
            </a:r>
            <a:r>
              <a:rPr lang="en-US" sz="2600" dirty="0"/>
              <a:t>guidelines </a:t>
            </a:r>
            <a:r>
              <a:rPr lang="en-US" sz="2600" dirty="0" smtClean="0"/>
              <a:t>for </a:t>
            </a:r>
            <a:r>
              <a:rPr lang="en-US" sz="2600" dirty="0"/>
              <a:t>reporting on </a:t>
            </a:r>
            <a:r>
              <a:rPr lang="en-US" sz="2600" dirty="0" smtClean="0"/>
              <a:t>non-financial </a:t>
            </a:r>
            <a:r>
              <a:rPr lang="en-US" sz="2600" dirty="0"/>
              <a:t>information </a:t>
            </a:r>
            <a:r>
              <a:rPr lang="en-US" sz="2600" dirty="0" smtClean="0"/>
              <a:t>by companies</a:t>
            </a:r>
            <a:r>
              <a:rPr lang="sk-SK" sz="2600" dirty="0" smtClean="0"/>
              <a:t> </a:t>
            </a:r>
            <a:r>
              <a:rPr lang="en-US" sz="2600" dirty="0" smtClean="0"/>
              <a:t>having taken</a:t>
            </a:r>
            <a:r>
              <a:rPr lang="sk-SK" sz="2600" dirty="0" smtClean="0"/>
              <a:t> </a:t>
            </a:r>
            <a:r>
              <a:rPr lang="en-US" sz="2600" dirty="0" smtClean="0"/>
              <a:t>place from 15 January to 15 </a:t>
            </a:r>
            <a:r>
              <a:rPr lang="en-US" sz="2600" dirty="0"/>
              <a:t>April </a:t>
            </a:r>
            <a:r>
              <a:rPr lang="en-US" sz="2600" dirty="0" smtClean="0"/>
              <a:t>2016)</a:t>
            </a:r>
            <a:r>
              <a:rPr lang="sk-SK" sz="2600" dirty="0" smtClean="0"/>
              <a:t>. </a:t>
            </a:r>
            <a:r>
              <a:rPr lang="sk-SK" sz="2600" dirty="0" err="1" smtClean="0"/>
              <a:t>Available</a:t>
            </a:r>
            <a:r>
              <a:rPr lang="sk-SK" sz="2600" dirty="0" smtClean="0"/>
              <a:t> </a:t>
            </a:r>
            <a:r>
              <a:rPr lang="sk-SK" sz="2600" dirty="0" err="1" smtClean="0"/>
              <a:t>here</a:t>
            </a:r>
            <a:r>
              <a:rPr lang="sk-SK" sz="2600" dirty="0"/>
              <a:t>: </a:t>
            </a:r>
            <a:r>
              <a:rPr lang="sk-SK" sz="2600" dirty="0">
                <a:hlinkClick r:id="rId5"/>
              </a:rPr>
              <a:t>http://</a:t>
            </a:r>
            <a:r>
              <a:rPr lang="sk-SK" sz="2600" dirty="0" smtClean="0">
                <a:hlinkClick r:id="rId5"/>
              </a:rPr>
              <a:t>ec.europa.eu/finance/consultations/2016/non-financial-reporting-guidelines/docs/summary-of-responses_en.pdf</a:t>
            </a:r>
            <a:r>
              <a:rPr lang="sk-SK" sz="2600" dirty="0" smtClean="0"/>
              <a:t> </a:t>
            </a:r>
            <a:endParaRPr lang="en-US" sz="2600" dirty="0"/>
          </a:p>
          <a:p>
            <a:pPr marL="457200" indent="-457200">
              <a:buFont typeface="Arial" panose="020B0604020202020204" pitchFamily="34" charset="0"/>
              <a:buChar char="•"/>
            </a:pPr>
            <a:endParaRPr lang="sk-SK" sz="2900" dirty="0" smtClean="0"/>
          </a:p>
          <a:p>
            <a:pPr marL="457200" indent="-457200">
              <a:buFont typeface="Arial" panose="020B0604020202020204" pitchFamily="34" charset="0"/>
              <a:buChar char="•"/>
            </a:pPr>
            <a:r>
              <a:rPr lang="sk-SK" sz="2500" dirty="0" err="1" smtClean="0"/>
              <a:t>European</a:t>
            </a:r>
            <a:r>
              <a:rPr lang="sk-SK" sz="2500" dirty="0" smtClean="0"/>
              <a:t> </a:t>
            </a:r>
            <a:r>
              <a:rPr lang="sk-SK" sz="2500" dirty="0" err="1" smtClean="0"/>
              <a:t>Commission</a:t>
            </a:r>
            <a:r>
              <a:rPr lang="sk-SK" sz="2500" dirty="0" smtClean="0"/>
              <a:t>: </a:t>
            </a:r>
            <a:r>
              <a:rPr lang="sk-SK" sz="2500" dirty="0" err="1" smtClean="0"/>
              <a:t>Non-Financial</a:t>
            </a:r>
            <a:r>
              <a:rPr lang="sk-SK" sz="2500" dirty="0" smtClean="0"/>
              <a:t> </a:t>
            </a:r>
            <a:r>
              <a:rPr lang="sk-SK" sz="2500" dirty="0" err="1" smtClean="0"/>
              <a:t>Reporting</a:t>
            </a:r>
            <a:r>
              <a:rPr lang="sk-SK" sz="2500" dirty="0" smtClean="0"/>
              <a:t>. </a:t>
            </a:r>
            <a:r>
              <a:rPr lang="sk-SK" sz="2500" dirty="0" err="1" smtClean="0"/>
              <a:t>Available</a:t>
            </a:r>
            <a:r>
              <a:rPr lang="sk-SK" sz="2500" dirty="0" smtClean="0"/>
              <a:t> </a:t>
            </a:r>
            <a:r>
              <a:rPr lang="sk-SK" sz="2500" dirty="0" err="1" smtClean="0"/>
              <a:t>here</a:t>
            </a:r>
            <a:r>
              <a:rPr lang="sk-SK" sz="2500" dirty="0"/>
              <a:t>: </a:t>
            </a:r>
            <a:r>
              <a:rPr lang="sk-SK" sz="2500" dirty="0">
                <a:hlinkClick r:id="rId6"/>
              </a:rPr>
              <a:t>http://</a:t>
            </a:r>
            <a:r>
              <a:rPr lang="sk-SK" sz="2500" dirty="0" smtClean="0">
                <a:hlinkClick r:id="rId6"/>
              </a:rPr>
              <a:t>ec.europa.eu/finance/company-reporting/non-financial_reporting/index_en.htm</a:t>
            </a:r>
            <a:r>
              <a:rPr lang="sk-SK" sz="2500" dirty="0" smtClean="0"/>
              <a:t> </a:t>
            </a:r>
          </a:p>
          <a:p>
            <a:endParaRPr lang="sk-SK" sz="2400" dirty="0"/>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7"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0682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115616" y="3645024"/>
            <a:ext cx="7344816" cy="2664296"/>
          </a:xfrm>
        </p:spPr>
        <p:txBody>
          <a:bodyPr>
            <a:normAutofit lnSpcReduction="10000"/>
          </a:bodyPr>
          <a:lstStyle/>
          <a:p>
            <a:pPr algn="ctr"/>
            <a:r>
              <a:rPr lang="sk-SK" sz="4200" b="1" dirty="0" smtClean="0">
                <a:solidFill>
                  <a:srgbClr val="1289C4"/>
                </a:solidFill>
              </a:rPr>
              <a:t>....</a:t>
            </a:r>
            <a:r>
              <a:rPr lang="sk-SK" sz="4200" b="1" dirty="0" err="1" smtClean="0">
                <a:solidFill>
                  <a:srgbClr val="1289C4"/>
                </a:solidFill>
              </a:rPr>
              <a:t>for</a:t>
            </a:r>
            <a:r>
              <a:rPr lang="sk-SK" sz="4200" b="1" dirty="0" smtClean="0">
                <a:solidFill>
                  <a:srgbClr val="1289C4"/>
                </a:solidFill>
              </a:rPr>
              <a:t> </a:t>
            </a:r>
            <a:r>
              <a:rPr lang="sk-SK" sz="4200" b="1" dirty="0" err="1" smtClean="0">
                <a:solidFill>
                  <a:srgbClr val="1289C4"/>
                </a:solidFill>
              </a:rPr>
              <a:t>your</a:t>
            </a:r>
            <a:r>
              <a:rPr lang="sk-SK" sz="4200" b="1" dirty="0" smtClean="0">
                <a:solidFill>
                  <a:srgbClr val="1289C4"/>
                </a:solidFill>
              </a:rPr>
              <a:t> </a:t>
            </a:r>
            <a:r>
              <a:rPr lang="sk-SK" sz="4200" b="1" dirty="0" err="1" smtClean="0">
                <a:solidFill>
                  <a:srgbClr val="1289C4"/>
                </a:solidFill>
              </a:rPr>
              <a:t>attention</a:t>
            </a:r>
            <a:r>
              <a:rPr lang="sk-SK" sz="4200" b="1" dirty="0" smtClean="0">
                <a:solidFill>
                  <a:srgbClr val="1289C4"/>
                </a:solidFill>
              </a:rPr>
              <a:t>.</a:t>
            </a:r>
          </a:p>
          <a:p>
            <a:endParaRPr lang="sk-SK" sz="5200" b="1" dirty="0">
              <a:solidFill>
                <a:srgbClr val="1289C4"/>
              </a:solidFill>
            </a:endParaRPr>
          </a:p>
          <a:p>
            <a:r>
              <a:rPr lang="sk-SK" sz="2200" b="1" dirty="0" smtClean="0"/>
              <a:t>Tatiana </a:t>
            </a:r>
            <a:r>
              <a:rPr lang="sk-SK" sz="2200" b="1" dirty="0" err="1" smtClean="0"/>
              <a:t>Čaplová</a:t>
            </a:r>
            <a:endParaRPr lang="sk-SK" sz="2200" b="1" dirty="0" smtClean="0"/>
          </a:p>
          <a:p>
            <a:r>
              <a:rPr lang="sk-SK" sz="2200" b="1" dirty="0" smtClean="0"/>
              <a:t>Program </a:t>
            </a:r>
            <a:r>
              <a:rPr lang="sk-SK" sz="2200" b="1" dirty="0" err="1" smtClean="0"/>
              <a:t>Coordinator</a:t>
            </a:r>
            <a:endParaRPr lang="sk-SK" sz="2200" b="1" dirty="0" smtClean="0"/>
          </a:p>
          <a:p>
            <a:r>
              <a:rPr lang="sk-SK" sz="2200" b="1" dirty="0" smtClean="0"/>
              <a:t>Pontis </a:t>
            </a:r>
            <a:r>
              <a:rPr lang="sk-SK" sz="2200" b="1" dirty="0" err="1" smtClean="0"/>
              <a:t>Foundation</a:t>
            </a:r>
            <a:r>
              <a:rPr lang="sk-SK" sz="2200" b="1" dirty="0" smtClean="0"/>
              <a:t> / </a:t>
            </a:r>
            <a:r>
              <a:rPr lang="sk-SK" sz="2200" b="1" dirty="0" err="1" smtClean="0"/>
              <a:t>Business</a:t>
            </a:r>
            <a:r>
              <a:rPr lang="sk-SK" sz="2200" b="1" dirty="0" smtClean="0"/>
              <a:t> </a:t>
            </a:r>
            <a:r>
              <a:rPr lang="sk-SK" sz="2200" b="1" dirty="0" err="1" smtClean="0"/>
              <a:t>Leaders</a:t>
            </a:r>
            <a:r>
              <a:rPr lang="sk-SK" sz="2200" b="1" dirty="0" smtClean="0"/>
              <a:t> </a:t>
            </a:r>
            <a:r>
              <a:rPr lang="sk-SK" sz="2200" b="1" dirty="0" err="1" smtClean="0"/>
              <a:t>Forum</a:t>
            </a:r>
            <a:endParaRPr lang="sk-SK" sz="2200" b="1" dirty="0" smtClean="0"/>
          </a:p>
          <a:p>
            <a:r>
              <a:rPr lang="sk-SK" sz="2200" b="1" dirty="0" err="1">
                <a:solidFill>
                  <a:srgbClr val="1289C4"/>
                </a:solidFill>
                <a:hlinkClick r:id="rId2"/>
              </a:rPr>
              <a:t>t</a:t>
            </a:r>
            <a:r>
              <a:rPr lang="sk-SK" sz="2200" b="1" dirty="0" err="1" smtClean="0">
                <a:solidFill>
                  <a:srgbClr val="1289C4"/>
                </a:solidFill>
                <a:hlinkClick r:id="rId2"/>
              </a:rPr>
              <a:t>atiana.caplova@pontisfoundation.sk</a:t>
            </a:r>
            <a:r>
              <a:rPr lang="sk-SK" sz="2200" b="1" dirty="0" smtClean="0">
                <a:solidFill>
                  <a:srgbClr val="1289C4"/>
                </a:solidFill>
              </a:rPr>
              <a:t>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tatiana.caplova\Desktop\thank-you-clothesline-752x483.jpg"/>
          <p:cNvPicPr>
            <a:picLocks noChangeAspect="1" noChangeArrowheads="1"/>
          </p:cNvPicPr>
          <p:nvPr/>
        </p:nvPicPr>
        <p:blipFill rotWithShape="1">
          <a:blip r:embed="rId5">
            <a:extLst>
              <a:ext uri="{28A0092B-C50C-407E-A947-70E740481C1C}">
                <a14:useLocalDpi xmlns:a14="http://schemas.microsoft.com/office/drawing/2010/main" val="0"/>
              </a:ext>
            </a:extLst>
          </a:blip>
          <a:srcRect l="-3329" t="10653" r="3329" b="46780"/>
          <a:stretch/>
        </p:blipFill>
        <p:spPr bwMode="auto">
          <a:xfrm>
            <a:off x="520506" y="1412776"/>
            <a:ext cx="8102988" cy="158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364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VALUE OF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395184" y="1340768"/>
            <a:ext cx="8353632" cy="5112568"/>
          </a:xfrm>
        </p:spPr>
        <p:txBody>
          <a:bodyPr>
            <a:normAutofit/>
          </a:bodyPr>
          <a:lstStyle/>
          <a:p>
            <a:r>
              <a:rPr lang="sk-SK" sz="2400" b="1" dirty="0" smtClean="0">
                <a:solidFill>
                  <a:srgbClr val="1289C4"/>
                </a:solidFill>
              </a:rPr>
              <a:t>8 </a:t>
            </a:r>
            <a:r>
              <a:rPr lang="sk-SK" sz="2400" b="1" dirty="0" err="1" smtClean="0">
                <a:solidFill>
                  <a:srgbClr val="1289C4"/>
                </a:solidFill>
              </a:rPr>
              <a:t>reasons</a:t>
            </a:r>
            <a:r>
              <a:rPr lang="sk-SK" sz="2400" b="1" dirty="0" smtClean="0">
                <a:solidFill>
                  <a:srgbClr val="1289C4"/>
                </a:solidFill>
              </a:rPr>
              <a:t> NOT to report </a:t>
            </a: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7" name="Ovál 6"/>
          <p:cNvSpPr/>
          <p:nvPr/>
        </p:nvSpPr>
        <p:spPr>
          <a:xfrm>
            <a:off x="797895" y="2134307"/>
            <a:ext cx="2160240" cy="1512168"/>
          </a:xfrm>
          <a:prstGeom prst="ellipse">
            <a:avLst/>
          </a:prstGeom>
          <a:solidFill>
            <a:srgbClr val="F67B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0" name="Ovál 9"/>
          <p:cNvSpPr/>
          <p:nvPr/>
        </p:nvSpPr>
        <p:spPr>
          <a:xfrm>
            <a:off x="6206910" y="1669821"/>
            <a:ext cx="2253522" cy="1862173"/>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1" name="Ovál 10"/>
          <p:cNvSpPr/>
          <p:nvPr/>
        </p:nvSpPr>
        <p:spPr>
          <a:xfrm>
            <a:off x="3419872" y="1772816"/>
            <a:ext cx="2304256" cy="1688794"/>
          </a:xfrm>
          <a:prstGeom prst="ellipse">
            <a:avLst/>
          </a:prstGeom>
          <a:solidFill>
            <a:srgbClr val="FA6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2" name="Ovál 11"/>
          <p:cNvSpPr/>
          <p:nvPr/>
        </p:nvSpPr>
        <p:spPr>
          <a:xfrm>
            <a:off x="4716016" y="3501008"/>
            <a:ext cx="1944216" cy="1512168"/>
          </a:xfrm>
          <a:prstGeom prst="ellipse">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3" name="Ovál 12"/>
          <p:cNvSpPr/>
          <p:nvPr/>
        </p:nvSpPr>
        <p:spPr>
          <a:xfrm>
            <a:off x="2195736" y="3580021"/>
            <a:ext cx="2376264" cy="1612522"/>
          </a:xfrm>
          <a:prstGeom prst="ellips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4" name="Ovál 13"/>
          <p:cNvSpPr/>
          <p:nvPr/>
        </p:nvSpPr>
        <p:spPr>
          <a:xfrm>
            <a:off x="251520" y="4386283"/>
            <a:ext cx="2078541" cy="1995044"/>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5" name="Ovál 14"/>
          <p:cNvSpPr/>
          <p:nvPr/>
        </p:nvSpPr>
        <p:spPr>
          <a:xfrm>
            <a:off x="6442899" y="4506742"/>
            <a:ext cx="2305565" cy="1981945"/>
          </a:xfrm>
          <a:prstGeom prst="ellipse">
            <a:avLst/>
          </a:prstGeom>
          <a:solidFill>
            <a:srgbClr val="5987ED"/>
          </a:solidFill>
          <a:ln>
            <a:solidFill>
              <a:srgbClr val="185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16" name="Ovál 15"/>
          <p:cNvSpPr/>
          <p:nvPr/>
        </p:nvSpPr>
        <p:spPr>
          <a:xfrm>
            <a:off x="3275856" y="5192543"/>
            <a:ext cx="2448272" cy="1296144"/>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8" name="BlokTextu 7"/>
          <p:cNvSpPr txBox="1"/>
          <p:nvPr/>
        </p:nvSpPr>
        <p:spPr>
          <a:xfrm>
            <a:off x="977915" y="2384392"/>
            <a:ext cx="1800200" cy="1077218"/>
          </a:xfrm>
          <a:prstGeom prst="rect">
            <a:avLst/>
          </a:prstGeom>
          <a:noFill/>
        </p:spPr>
        <p:txBody>
          <a:bodyPr wrap="square" rtlCol="0">
            <a:spAutoFit/>
          </a:bodyPr>
          <a:lstStyle/>
          <a:p>
            <a:pPr algn="ctr"/>
            <a:r>
              <a:rPr lang="sk-SK" sz="3200" b="1" dirty="0" err="1" smtClean="0"/>
              <a:t>It´s</a:t>
            </a:r>
            <a:r>
              <a:rPr lang="sk-SK" sz="3200" b="1" dirty="0" smtClean="0"/>
              <a:t> just PR</a:t>
            </a:r>
            <a:endParaRPr lang="sk-SK" sz="3200" b="1" dirty="0"/>
          </a:p>
        </p:txBody>
      </p:sp>
      <p:sp>
        <p:nvSpPr>
          <p:cNvPr id="18" name="BlokTextu 17"/>
          <p:cNvSpPr txBox="1"/>
          <p:nvPr/>
        </p:nvSpPr>
        <p:spPr>
          <a:xfrm>
            <a:off x="6442899" y="1913580"/>
            <a:ext cx="1800200" cy="1569660"/>
          </a:xfrm>
          <a:prstGeom prst="rect">
            <a:avLst/>
          </a:prstGeom>
          <a:noFill/>
        </p:spPr>
        <p:txBody>
          <a:bodyPr wrap="square" rtlCol="0">
            <a:spAutoFit/>
          </a:bodyPr>
          <a:lstStyle/>
          <a:p>
            <a:pPr algn="ctr"/>
            <a:r>
              <a:rPr lang="sk-SK" sz="3200" b="1" dirty="0" err="1" smtClean="0"/>
              <a:t>It</a:t>
            </a:r>
            <a:r>
              <a:rPr lang="sk-SK" sz="3200" b="1" dirty="0" smtClean="0"/>
              <a:t> </a:t>
            </a:r>
            <a:r>
              <a:rPr lang="sk-SK" sz="3200" b="1" dirty="0" err="1" smtClean="0"/>
              <a:t>costs</a:t>
            </a:r>
            <a:r>
              <a:rPr lang="sk-SK" sz="3200" b="1" dirty="0" smtClean="0"/>
              <a:t> </a:t>
            </a:r>
            <a:r>
              <a:rPr lang="sk-SK" sz="3200" b="1" dirty="0" err="1" smtClean="0"/>
              <a:t>too</a:t>
            </a:r>
            <a:r>
              <a:rPr lang="sk-SK" sz="3200" b="1" dirty="0" smtClean="0"/>
              <a:t> </a:t>
            </a:r>
            <a:r>
              <a:rPr lang="sk-SK" sz="3200" b="1" dirty="0" err="1" smtClean="0"/>
              <a:t>much</a:t>
            </a:r>
            <a:r>
              <a:rPr lang="sk-SK" sz="3200" b="1" dirty="0" smtClean="0"/>
              <a:t>!</a:t>
            </a:r>
            <a:endParaRPr lang="sk-SK" sz="3200" b="1" dirty="0"/>
          </a:p>
        </p:txBody>
      </p:sp>
      <p:sp>
        <p:nvSpPr>
          <p:cNvPr id="19" name="BlokTextu 18"/>
          <p:cNvSpPr txBox="1"/>
          <p:nvPr/>
        </p:nvSpPr>
        <p:spPr>
          <a:xfrm>
            <a:off x="6732240" y="4725144"/>
            <a:ext cx="1800200" cy="1569660"/>
          </a:xfrm>
          <a:prstGeom prst="rect">
            <a:avLst/>
          </a:prstGeom>
          <a:noFill/>
        </p:spPr>
        <p:txBody>
          <a:bodyPr wrap="square" rtlCol="0">
            <a:spAutoFit/>
          </a:bodyPr>
          <a:lstStyle/>
          <a:p>
            <a:pPr algn="ctr"/>
            <a:r>
              <a:rPr lang="sk-SK" sz="3200" b="1" dirty="0" smtClean="0"/>
              <a:t>No </a:t>
            </a:r>
            <a:r>
              <a:rPr lang="sk-SK" sz="3200" b="1" dirty="0" err="1" smtClean="0"/>
              <a:t>one</a:t>
            </a:r>
            <a:r>
              <a:rPr lang="sk-SK" sz="3200" b="1" dirty="0" smtClean="0"/>
              <a:t> </a:t>
            </a:r>
            <a:r>
              <a:rPr lang="sk-SK" sz="3200" b="1" dirty="0" err="1" smtClean="0"/>
              <a:t>reads</a:t>
            </a:r>
            <a:r>
              <a:rPr lang="sk-SK" sz="3200" b="1" dirty="0" smtClean="0"/>
              <a:t> </a:t>
            </a:r>
            <a:r>
              <a:rPr lang="sk-SK" sz="3200" b="1" dirty="0" err="1" smtClean="0"/>
              <a:t>reports</a:t>
            </a:r>
            <a:r>
              <a:rPr lang="sk-SK" sz="3200" b="1" dirty="0" smtClean="0"/>
              <a:t>!</a:t>
            </a:r>
            <a:endParaRPr lang="sk-SK" sz="3200" b="1" dirty="0"/>
          </a:p>
        </p:txBody>
      </p:sp>
      <p:sp>
        <p:nvSpPr>
          <p:cNvPr id="20" name="BlokTextu 19"/>
          <p:cNvSpPr txBox="1"/>
          <p:nvPr/>
        </p:nvSpPr>
        <p:spPr>
          <a:xfrm>
            <a:off x="2519772" y="3710767"/>
            <a:ext cx="1800200" cy="1384995"/>
          </a:xfrm>
          <a:prstGeom prst="rect">
            <a:avLst/>
          </a:prstGeom>
          <a:noFill/>
        </p:spPr>
        <p:txBody>
          <a:bodyPr wrap="square" rtlCol="0">
            <a:spAutoFit/>
          </a:bodyPr>
          <a:lstStyle/>
          <a:p>
            <a:pPr algn="ctr"/>
            <a:r>
              <a:rPr lang="sk-SK" sz="2800" b="1" dirty="0" err="1" smtClean="0"/>
              <a:t>What</a:t>
            </a:r>
            <a:r>
              <a:rPr lang="sk-SK" sz="2800" b="1" dirty="0" smtClean="0"/>
              <a:t> </a:t>
            </a:r>
            <a:r>
              <a:rPr lang="sk-SK" sz="2800" b="1" dirty="0" err="1" smtClean="0"/>
              <a:t>good</a:t>
            </a:r>
            <a:r>
              <a:rPr lang="sk-SK" sz="2800" b="1" dirty="0" smtClean="0"/>
              <a:t> </a:t>
            </a:r>
            <a:r>
              <a:rPr lang="sk-SK" sz="2800" b="1" dirty="0" err="1" smtClean="0"/>
              <a:t>will</a:t>
            </a:r>
            <a:r>
              <a:rPr lang="sk-SK" sz="2800" b="1" dirty="0" smtClean="0"/>
              <a:t> </a:t>
            </a:r>
            <a:r>
              <a:rPr lang="sk-SK" sz="2800" b="1" dirty="0" err="1" smtClean="0"/>
              <a:t>it</a:t>
            </a:r>
            <a:r>
              <a:rPr lang="sk-SK" sz="2800" b="1" dirty="0" smtClean="0"/>
              <a:t> do </a:t>
            </a:r>
            <a:r>
              <a:rPr lang="sk-SK" sz="2800" b="1" dirty="0" err="1" smtClean="0"/>
              <a:t>us</a:t>
            </a:r>
            <a:r>
              <a:rPr lang="sk-SK" sz="2800" b="1" dirty="0" smtClean="0"/>
              <a:t>?</a:t>
            </a:r>
            <a:endParaRPr lang="sk-SK" sz="2800" b="1" dirty="0"/>
          </a:p>
        </p:txBody>
      </p:sp>
      <p:sp>
        <p:nvSpPr>
          <p:cNvPr id="21" name="BlokTextu 20"/>
          <p:cNvSpPr txBox="1"/>
          <p:nvPr/>
        </p:nvSpPr>
        <p:spPr>
          <a:xfrm>
            <a:off x="3671900" y="1913580"/>
            <a:ext cx="1800200" cy="1384995"/>
          </a:xfrm>
          <a:prstGeom prst="rect">
            <a:avLst/>
          </a:prstGeom>
          <a:noFill/>
        </p:spPr>
        <p:txBody>
          <a:bodyPr wrap="square" rtlCol="0">
            <a:spAutoFit/>
          </a:bodyPr>
          <a:lstStyle/>
          <a:p>
            <a:pPr algn="ctr"/>
            <a:r>
              <a:rPr lang="sk-SK" sz="2800" b="1" dirty="0" err="1" smtClean="0"/>
              <a:t>We</a:t>
            </a:r>
            <a:r>
              <a:rPr lang="sk-SK" sz="2800" b="1" dirty="0" smtClean="0"/>
              <a:t> do </a:t>
            </a:r>
            <a:r>
              <a:rPr lang="sk-SK" sz="2800" b="1" dirty="0" err="1" smtClean="0"/>
              <a:t>not</a:t>
            </a:r>
            <a:r>
              <a:rPr lang="sk-SK" sz="2800" b="1" dirty="0" smtClean="0"/>
              <a:t> </a:t>
            </a:r>
            <a:r>
              <a:rPr lang="sk-SK" sz="2800" b="1" dirty="0" err="1" smtClean="0"/>
              <a:t>have</a:t>
            </a:r>
            <a:r>
              <a:rPr lang="sk-SK" sz="2800" b="1" dirty="0" smtClean="0"/>
              <a:t> </a:t>
            </a:r>
            <a:r>
              <a:rPr lang="sk-SK" sz="2800" b="1" dirty="0" err="1" smtClean="0"/>
              <a:t>the</a:t>
            </a:r>
            <a:r>
              <a:rPr lang="sk-SK" sz="2800" b="1" dirty="0" smtClean="0"/>
              <a:t> </a:t>
            </a:r>
            <a:r>
              <a:rPr lang="sk-SK" sz="2800" b="1" dirty="0" err="1" smtClean="0"/>
              <a:t>data</a:t>
            </a:r>
            <a:r>
              <a:rPr lang="sk-SK" sz="2800" b="1" dirty="0" smtClean="0"/>
              <a:t>.</a:t>
            </a:r>
            <a:endParaRPr lang="sk-SK" sz="2800" b="1" dirty="0"/>
          </a:p>
        </p:txBody>
      </p:sp>
      <p:sp>
        <p:nvSpPr>
          <p:cNvPr id="22" name="BlokTextu 21"/>
          <p:cNvSpPr txBox="1"/>
          <p:nvPr/>
        </p:nvSpPr>
        <p:spPr>
          <a:xfrm>
            <a:off x="4770712" y="3651044"/>
            <a:ext cx="1800200" cy="1200329"/>
          </a:xfrm>
          <a:prstGeom prst="rect">
            <a:avLst/>
          </a:prstGeom>
          <a:noFill/>
        </p:spPr>
        <p:txBody>
          <a:bodyPr wrap="square" rtlCol="0">
            <a:spAutoFit/>
          </a:bodyPr>
          <a:lstStyle/>
          <a:p>
            <a:pPr algn="ctr"/>
            <a:r>
              <a:rPr lang="sk-SK" sz="2400" b="1" dirty="0" err="1" smtClean="0"/>
              <a:t>We</a:t>
            </a:r>
            <a:r>
              <a:rPr lang="sk-SK" sz="2400" b="1" dirty="0" smtClean="0"/>
              <a:t> </a:t>
            </a:r>
            <a:r>
              <a:rPr lang="sk-SK" sz="2400" b="1" dirty="0" err="1" smtClean="0"/>
              <a:t>don´t</a:t>
            </a:r>
            <a:r>
              <a:rPr lang="sk-SK" sz="2400" b="1" dirty="0" smtClean="0"/>
              <a:t> </a:t>
            </a:r>
            <a:r>
              <a:rPr lang="sk-SK" sz="2400" b="1" dirty="0" err="1" smtClean="0"/>
              <a:t>want</a:t>
            </a:r>
            <a:r>
              <a:rPr lang="sk-SK" sz="2400" b="1" dirty="0" smtClean="0"/>
              <a:t> to show </a:t>
            </a:r>
            <a:r>
              <a:rPr lang="sk-SK" sz="2400" b="1" dirty="0" err="1" smtClean="0"/>
              <a:t>off</a:t>
            </a:r>
            <a:r>
              <a:rPr lang="sk-SK" sz="2400" b="1" dirty="0" smtClean="0"/>
              <a:t>!</a:t>
            </a:r>
            <a:endParaRPr lang="sk-SK" sz="2400" b="1" dirty="0"/>
          </a:p>
        </p:txBody>
      </p:sp>
      <p:sp>
        <p:nvSpPr>
          <p:cNvPr id="23" name="BlokTextu 22"/>
          <p:cNvSpPr txBox="1"/>
          <p:nvPr/>
        </p:nvSpPr>
        <p:spPr>
          <a:xfrm>
            <a:off x="3671900" y="5293949"/>
            <a:ext cx="1800200" cy="954107"/>
          </a:xfrm>
          <a:prstGeom prst="rect">
            <a:avLst/>
          </a:prstGeom>
          <a:noFill/>
        </p:spPr>
        <p:txBody>
          <a:bodyPr wrap="square" rtlCol="0">
            <a:spAutoFit/>
          </a:bodyPr>
          <a:lstStyle/>
          <a:p>
            <a:pPr algn="ctr"/>
            <a:r>
              <a:rPr lang="sk-SK" sz="2800" b="1" dirty="0" err="1" smtClean="0"/>
              <a:t>Who</a:t>
            </a:r>
            <a:r>
              <a:rPr lang="sk-SK" sz="2800" b="1" dirty="0" smtClean="0"/>
              <a:t> has </a:t>
            </a:r>
            <a:r>
              <a:rPr lang="sk-SK" sz="2800" b="1" dirty="0" err="1" smtClean="0"/>
              <a:t>the</a:t>
            </a:r>
            <a:r>
              <a:rPr lang="sk-SK" sz="2800" b="1" dirty="0" smtClean="0"/>
              <a:t> </a:t>
            </a:r>
            <a:r>
              <a:rPr lang="sk-SK" sz="2800" b="1" dirty="0" err="1" smtClean="0"/>
              <a:t>time</a:t>
            </a:r>
            <a:r>
              <a:rPr lang="sk-SK" sz="2800" b="1" dirty="0" smtClean="0"/>
              <a:t>?</a:t>
            </a:r>
            <a:endParaRPr lang="sk-SK" sz="2800" b="1" dirty="0"/>
          </a:p>
        </p:txBody>
      </p:sp>
      <p:sp>
        <p:nvSpPr>
          <p:cNvPr id="24" name="BlokTextu 23"/>
          <p:cNvSpPr txBox="1"/>
          <p:nvPr/>
        </p:nvSpPr>
        <p:spPr>
          <a:xfrm>
            <a:off x="395536" y="4725144"/>
            <a:ext cx="1800200" cy="1384995"/>
          </a:xfrm>
          <a:prstGeom prst="rect">
            <a:avLst/>
          </a:prstGeom>
          <a:noFill/>
        </p:spPr>
        <p:txBody>
          <a:bodyPr wrap="square" rtlCol="0">
            <a:spAutoFit/>
          </a:bodyPr>
          <a:lstStyle/>
          <a:p>
            <a:pPr algn="ctr"/>
            <a:r>
              <a:rPr lang="sk-SK" sz="2800" b="1" dirty="0" err="1" smtClean="0"/>
              <a:t>Nobody</a:t>
            </a:r>
            <a:r>
              <a:rPr lang="sk-SK" sz="2800" b="1" dirty="0" smtClean="0"/>
              <a:t> </a:t>
            </a:r>
            <a:r>
              <a:rPr lang="sk-SK" sz="2800" b="1" dirty="0" err="1" smtClean="0"/>
              <a:t>asked</a:t>
            </a:r>
            <a:r>
              <a:rPr lang="sk-SK" sz="2800" b="1" dirty="0" smtClean="0"/>
              <a:t> </a:t>
            </a:r>
            <a:r>
              <a:rPr lang="sk-SK" sz="2800" b="1" dirty="0" err="1" smtClean="0"/>
              <a:t>us</a:t>
            </a:r>
            <a:r>
              <a:rPr lang="sk-SK" sz="2800" b="1" dirty="0" smtClean="0"/>
              <a:t> to report</a:t>
            </a:r>
            <a:endParaRPr lang="sk-SK" sz="2800" b="1" dirty="0"/>
          </a:p>
        </p:txBody>
      </p:sp>
      <p:sp>
        <p:nvSpPr>
          <p:cNvPr id="9" name="BlokTextu 8"/>
          <p:cNvSpPr txBox="1"/>
          <p:nvPr/>
        </p:nvSpPr>
        <p:spPr>
          <a:xfrm>
            <a:off x="251520" y="6488687"/>
            <a:ext cx="4068452" cy="230832"/>
          </a:xfrm>
          <a:prstGeom prst="rect">
            <a:avLst/>
          </a:prstGeom>
          <a:noFill/>
        </p:spPr>
        <p:txBody>
          <a:bodyPr wrap="square" rtlCol="0">
            <a:spAutoFit/>
          </a:bodyPr>
          <a:lstStyle/>
          <a:p>
            <a:r>
              <a:rPr lang="sk-SK" sz="900" i="1" dirty="0" err="1" smtClean="0"/>
              <a:t>Source</a:t>
            </a:r>
            <a:r>
              <a:rPr lang="sk-SK" sz="900" i="1" dirty="0" smtClean="0"/>
              <a:t>: </a:t>
            </a:r>
            <a:r>
              <a:rPr lang="sk-SK" sz="900" i="1" dirty="0" err="1" smtClean="0"/>
              <a:t>Elaine</a:t>
            </a:r>
            <a:r>
              <a:rPr lang="sk-SK" sz="900" i="1" dirty="0" smtClean="0"/>
              <a:t> </a:t>
            </a:r>
            <a:r>
              <a:rPr lang="sk-SK" sz="900" i="1" dirty="0" err="1" smtClean="0"/>
              <a:t>Cohen</a:t>
            </a:r>
            <a:r>
              <a:rPr lang="sk-SK" sz="900" i="1" dirty="0" smtClean="0"/>
              <a:t> </a:t>
            </a:r>
            <a:r>
              <a:rPr lang="sk-SK" sz="900" i="1" dirty="0" err="1" smtClean="0"/>
              <a:t>presentation</a:t>
            </a:r>
            <a:r>
              <a:rPr lang="sk-SK" sz="900" i="1" dirty="0" smtClean="0"/>
              <a:t>, CEE CSR Summit 2016</a:t>
            </a:r>
            <a:endParaRPr lang="sk-SK" sz="900" i="1" dirty="0"/>
          </a:p>
        </p:txBody>
      </p:sp>
    </p:spTree>
    <p:extLst>
      <p:ext uri="{BB962C8B-B14F-4D97-AF65-F5344CB8AC3E}">
        <p14:creationId xmlns:p14="http://schemas.microsoft.com/office/powerpoint/2010/main" val="246580315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VALUE OF NON-FINANCIAL REPORTING</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395184" y="1340768"/>
            <a:ext cx="8353632" cy="5112568"/>
          </a:xfrm>
        </p:spPr>
        <p:txBody>
          <a:bodyPr>
            <a:normAutofit/>
          </a:bodyPr>
          <a:lstStyle/>
          <a:p>
            <a:r>
              <a:rPr lang="sk-SK" sz="2400" b="1" dirty="0" err="1" smtClean="0">
                <a:solidFill>
                  <a:srgbClr val="1289C4"/>
                </a:solidFill>
              </a:rPr>
              <a:t>The</a:t>
            </a:r>
            <a:r>
              <a:rPr lang="sk-SK" sz="2400" b="1" dirty="0" smtClean="0"/>
              <a:t> </a:t>
            </a:r>
            <a:r>
              <a:rPr lang="sk-SK" sz="3600" b="1" dirty="0" smtClean="0">
                <a:solidFill>
                  <a:srgbClr val="C00000"/>
                </a:solidFill>
              </a:rPr>
              <a:t>1</a:t>
            </a:r>
            <a:r>
              <a:rPr lang="sk-SK" sz="2400" b="1" dirty="0" smtClean="0"/>
              <a:t> </a:t>
            </a:r>
            <a:r>
              <a:rPr lang="sk-SK" sz="2400" b="1" dirty="0" err="1" smtClean="0">
                <a:solidFill>
                  <a:srgbClr val="1289C4"/>
                </a:solidFill>
              </a:rPr>
              <a:t>main</a:t>
            </a:r>
            <a:r>
              <a:rPr lang="sk-SK" sz="2400" b="1" dirty="0" smtClean="0">
                <a:solidFill>
                  <a:srgbClr val="1289C4"/>
                </a:solidFill>
              </a:rPr>
              <a:t> </a:t>
            </a:r>
            <a:r>
              <a:rPr lang="sk-SK" sz="2400" b="1" dirty="0" err="1" smtClean="0">
                <a:solidFill>
                  <a:srgbClr val="1289C4"/>
                </a:solidFill>
              </a:rPr>
              <a:t>reason</a:t>
            </a:r>
            <a:r>
              <a:rPr lang="sk-SK" sz="2400" b="1" dirty="0" smtClean="0">
                <a:solidFill>
                  <a:srgbClr val="1289C4"/>
                </a:solidFill>
              </a:rPr>
              <a:t> to report  ...and </a:t>
            </a:r>
            <a:r>
              <a:rPr lang="sk-SK" sz="2400" b="1" dirty="0" err="1" smtClean="0">
                <a:solidFill>
                  <a:srgbClr val="1289C4"/>
                </a:solidFill>
              </a:rPr>
              <a:t>many</a:t>
            </a:r>
            <a:r>
              <a:rPr lang="sk-SK" sz="2400" b="1" dirty="0" smtClean="0">
                <a:solidFill>
                  <a:srgbClr val="1289C4"/>
                </a:solidFill>
              </a:rPr>
              <a:t> more</a:t>
            </a: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25" name="Ovál 24"/>
          <p:cNvSpPr/>
          <p:nvPr/>
        </p:nvSpPr>
        <p:spPr>
          <a:xfrm>
            <a:off x="2987824" y="2852936"/>
            <a:ext cx="3312368" cy="2448272"/>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67B00"/>
              </a:solidFill>
            </a:endParaRPr>
          </a:p>
        </p:txBody>
      </p:sp>
      <p:sp>
        <p:nvSpPr>
          <p:cNvPr id="26" name="BlokTextu 25"/>
          <p:cNvSpPr txBox="1"/>
          <p:nvPr/>
        </p:nvSpPr>
        <p:spPr>
          <a:xfrm>
            <a:off x="3419872" y="3428999"/>
            <a:ext cx="2448272" cy="1384995"/>
          </a:xfrm>
          <a:prstGeom prst="rect">
            <a:avLst/>
          </a:prstGeom>
          <a:noFill/>
        </p:spPr>
        <p:txBody>
          <a:bodyPr wrap="square" rtlCol="0">
            <a:spAutoFit/>
          </a:bodyPr>
          <a:lstStyle/>
          <a:p>
            <a:pPr algn="ctr"/>
            <a:r>
              <a:rPr lang="sk-SK" sz="3600" b="1" dirty="0" smtClean="0">
                <a:solidFill>
                  <a:schemeClr val="bg1"/>
                </a:solidFill>
              </a:rPr>
              <a:t>BUILDING </a:t>
            </a:r>
            <a:r>
              <a:rPr lang="sk-SK" sz="4800" b="1" dirty="0" smtClean="0">
                <a:solidFill>
                  <a:schemeClr val="bg1"/>
                </a:solidFill>
              </a:rPr>
              <a:t>TRUST</a:t>
            </a:r>
            <a:endParaRPr lang="sk-SK" sz="4800" b="1" dirty="0">
              <a:solidFill>
                <a:schemeClr val="bg1"/>
              </a:solidFill>
            </a:endParaRPr>
          </a:p>
        </p:txBody>
      </p:sp>
      <p:sp>
        <p:nvSpPr>
          <p:cNvPr id="27" name="BlokTextu 26"/>
          <p:cNvSpPr txBox="1"/>
          <p:nvPr/>
        </p:nvSpPr>
        <p:spPr>
          <a:xfrm>
            <a:off x="556647" y="2599140"/>
            <a:ext cx="2448272" cy="646331"/>
          </a:xfrm>
          <a:prstGeom prst="rect">
            <a:avLst/>
          </a:prstGeom>
          <a:noFill/>
        </p:spPr>
        <p:txBody>
          <a:bodyPr wrap="square" rtlCol="0">
            <a:spAutoFit/>
          </a:bodyPr>
          <a:lstStyle/>
          <a:p>
            <a:pPr algn="ctr"/>
            <a:r>
              <a:rPr lang="sk-SK" b="1" dirty="0" err="1" smtClean="0">
                <a:solidFill>
                  <a:srgbClr val="C00000"/>
                </a:solidFill>
              </a:rPr>
              <a:t>Improved</a:t>
            </a:r>
            <a:r>
              <a:rPr lang="sk-SK" b="1" dirty="0" smtClean="0">
                <a:solidFill>
                  <a:srgbClr val="C00000"/>
                </a:solidFill>
              </a:rPr>
              <a:t> </a:t>
            </a:r>
            <a:r>
              <a:rPr lang="sk-SK" b="1" dirty="0" err="1" smtClean="0">
                <a:solidFill>
                  <a:srgbClr val="C00000"/>
                </a:solidFill>
              </a:rPr>
              <a:t>processes</a:t>
            </a:r>
            <a:r>
              <a:rPr lang="sk-SK" b="1" dirty="0" smtClean="0">
                <a:solidFill>
                  <a:srgbClr val="C00000"/>
                </a:solidFill>
              </a:rPr>
              <a:t> and </a:t>
            </a:r>
            <a:r>
              <a:rPr lang="sk-SK" b="1" dirty="0" err="1" smtClean="0">
                <a:solidFill>
                  <a:srgbClr val="C00000"/>
                </a:solidFill>
              </a:rPr>
              <a:t>systems</a:t>
            </a:r>
            <a:endParaRPr lang="sk-SK" b="1" dirty="0">
              <a:solidFill>
                <a:srgbClr val="C00000"/>
              </a:solidFill>
            </a:endParaRPr>
          </a:p>
        </p:txBody>
      </p:sp>
      <p:sp>
        <p:nvSpPr>
          <p:cNvPr id="30" name="BlokTextu 29"/>
          <p:cNvSpPr txBox="1"/>
          <p:nvPr/>
        </p:nvSpPr>
        <p:spPr>
          <a:xfrm>
            <a:off x="539552" y="5265911"/>
            <a:ext cx="2448272" cy="646331"/>
          </a:xfrm>
          <a:prstGeom prst="rect">
            <a:avLst/>
          </a:prstGeom>
          <a:noFill/>
        </p:spPr>
        <p:txBody>
          <a:bodyPr wrap="square" rtlCol="0">
            <a:spAutoFit/>
          </a:bodyPr>
          <a:lstStyle/>
          <a:p>
            <a:pPr algn="ctr"/>
            <a:r>
              <a:rPr lang="sk-SK" b="1" dirty="0" err="1" smtClean="0">
                <a:solidFill>
                  <a:srgbClr val="C00000"/>
                </a:solidFill>
              </a:rPr>
              <a:t>Progressing</a:t>
            </a:r>
            <a:r>
              <a:rPr lang="sk-SK" b="1" dirty="0" smtClean="0">
                <a:solidFill>
                  <a:srgbClr val="C00000"/>
                </a:solidFill>
              </a:rPr>
              <a:t> </a:t>
            </a:r>
            <a:r>
              <a:rPr lang="sk-SK" b="1" dirty="0" err="1" smtClean="0">
                <a:solidFill>
                  <a:srgbClr val="C00000"/>
                </a:solidFill>
              </a:rPr>
              <a:t>vision</a:t>
            </a:r>
            <a:r>
              <a:rPr lang="sk-SK" b="1" dirty="0" smtClean="0">
                <a:solidFill>
                  <a:srgbClr val="C00000"/>
                </a:solidFill>
              </a:rPr>
              <a:t> &amp; </a:t>
            </a:r>
            <a:r>
              <a:rPr lang="sk-SK" b="1" dirty="0" err="1" smtClean="0">
                <a:solidFill>
                  <a:srgbClr val="C00000"/>
                </a:solidFill>
              </a:rPr>
              <a:t>strategy</a:t>
            </a:r>
            <a:endParaRPr lang="sk-SK" b="1" dirty="0">
              <a:solidFill>
                <a:srgbClr val="C00000"/>
              </a:solidFill>
            </a:endParaRPr>
          </a:p>
        </p:txBody>
      </p:sp>
      <p:sp>
        <p:nvSpPr>
          <p:cNvPr id="31" name="BlokTextu 30"/>
          <p:cNvSpPr txBox="1"/>
          <p:nvPr/>
        </p:nvSpPr>
        <p:spPr>
          <a:xfrm>
            <a:off x="6272463" y="2529770"/>
            <a:ext cx="2448272" cy="646331"/>
          </a:xfrm>
          <a:prstGeom prst="rect">
            <a:avLst/>
          </a:prstGeom>
          <a:noFill/>
        </p:spPr>
        <p:txBody>
          <a:bodyPr wrap="square" rtlCol="0">
            <a:spAutoFit/>
          </a:bodyPr>
          <a:lstStyle/>
          <a:p>
            <a:pPr algn="ctr"/>
            <a:r>
              <a:rPr lang="sk-SK" b="1" dirty="0" err="1" smtClean="0">
                <a:solidFill>
                  <a:srgbClr val="C00000"/>
                </a:solidFill>
              </a:rPr>
              <a:t>Reducing</a:t>
            </a:r>
            <a:r>
              <a:rPr lang="sk-SK" b="1" dirty="0" smtClean="0">
                <a:solidFill>
                  <a:srgbClr val="C00000"/>
                </a:solidFill>
              </a:rPr>
              <a:t> </a:t>
            </a:r>
            <a:r>
              <a:rPr lang="sk-SK" b="1" dirty="0" err="1" smtClean="0">
                <a:solidFill>
                  <a:srgbClr val="C00000"/>
                </a:solidFill>
              </a:rPr>
              <a:t>compliance</a:t>
            </a:r>
            <a:r>
              <a:rPr lang="sk-SK" b="1" dirty="0" smtClean="0">
                <a:solidFill>
                  <a:srgbClr val="C00000"/>
                </a:solidFill>
              </a:rPr>
              <a:t> </a:t>
            </a:r>
            <a:r>
              <a:rPr lang="sk-SK" b="1" dirty="0" err="1" smtClean="0">
                <a:solidFill>
                  <a:srgbClr val="C00000"/>
                </a:solidFill>
              </a:rPr>
              <a:t>cost</a:t>
            </a:r>
            <a:endParaRPr lang="sk-SK" b="1" dirty="0">
              <a:solidFill>
                <a:srgbClr val="C00000"/>
              </a:solidFill>
            </a:endParaRPr>
          </a:p>
        </p:txBody>
      </p:sp>
      <p:sp>
        <p:nvSpPr>
          <p:cNvPr id="32" name="BlokTextu 31"/>
          <p:cNvSpPr txBox="1"/>
          <p:nvPr/>
        </p:nvSpPr>
        <p:spPr>
          <a:xfrm>
            <a:off x="6438401" y="5301208"/>
            <a:ext cx="2448272" cy="646331"/>
          </a:xfrm>
          <a:prstGeom prst="rect">
            <a:avLst/>
          </a:prstGeom>
          <a:noFill/>
        </p:spPr>
        <p:txBody>
          <a:bodyPr wrap="square" rtlCol="0">
            <a:spAutoFit/>
          </a:bodyPr>
          <a:lstStyle/>
          <a:p>
            <a:pPr algn="ctr"/>
            <a:r>
              <a:rPr lang="sk-SK" b="1" dirty="0" err="1" smtClean="0">
                <a:solidFill>
                  <a:srgbClr val="C00000"/>
                </a:solidFill>
              </a:rPr>
              <a:t>Competitive</a:t>
            </a:r>
            <a:r>
              <a:rPr lang="sk-SK" b="1" dirty="0" smtClean="0">
                <a:solidFill>
                  <a:srgbClr val="C00000"/>
                </a:solidFill>
              </a:rPr>
              <a:t> </a:t>
            </a:r>
            <a:r>
              <a:rPr lang="sk-SK" b="1" dirty="0" err="1" smtClean="0">
                <a:solidFill>
                  <a:srgbClr val="C00000"/>
                </a:solidFill>
              </a:rPr>
              <a:t>advantage</a:t>
            </a:r>
            <a:endParaRPr lang="sk-SK" b="1" dirty="0">
              <a:solidFill>
                <a:srgbClr val="C00000"/>
              </a:solidFill>
            </a:endParaRPr>
          </a:p>
        </p:txBody>
      </p:sp>
      <p:sp>
        <p:nvSpPr>
          <p:cNvPr id="33" name="BlokTextu 32"/>
          <p:cNvSpPr txBox="1"/>
          <p:nvPr/>
        </p:nvSpPr>
        <p:spPr>
          <a:xfrm>
            <a:off x="323528" y="4121496"/>
            <a:ext cx="2448272" cy="369332"/>
          </a:xfrm>
          <a:prstGeom prst="rect">
            <a:avLst/>
          </a:prstGeom>
          <a:noFill/>
        </p:spPr>
        <p:txBody>
          <a:bodyPr wrap="square" rtlCol="0">
            <a:spAutoFit/>
          </a:bodyPr>
          <a:lstStyle/>
          <a:p>
            <a:pPr algn="ctr"/>
            <a:r>
              <a:rPr lang="sk-SK" b="1" dirty="0" err="1" smtClean="0">
                <a:solidFill>
                  <a:srgbClr val="C00000"/>
                </a:solidFill>
              </a:rPr>
              <a:t>Brand</a:t>
            </a:r>
            <a:r>
              <a:rPr lang="sk-SK" b="1" dirty="0" smtClean="0">
                <a:solidFill>
                  <a:srgbClr val="C00000"/>
                </a:solidFill>
              </a:rPr>
              <a:t> </a:t>
            </a:r>
            <a:r>
              <a:rPr lang="sk-SK" b="1" dirty="0" err="1" smtClean="0">
                <a:solidFill>
                  <a:srgbClr val="C00000"/>
                </a:solidFill>
              </a:rPr>
              <a:t>reputation</a:t>
            </a:r>
            <a:endParaRPr lang="sk-SK" b="1" dirty="0">
              <a:solidFill>
                <a:srgbClr val="C00000"/>
              </a:solidFill>
            </a:endParaRPr>
          </a:p>
        </p:txBody>
      </p:sp>
      <p:sp>
        <p:nvSpPr>
          <p:cNvPr id="34" name="BlokTextu 33"/>
          <p:cNvSpPr txBox="1"/>
          <p:nvPr/>
        </p:nvSpPr>
        <p:spPr>
          <a:xfrm>
            <a:off x="6588224" y="4096108"/>
            <a:ext cx="2448272" cy="646331"/>
          </a:xfrm>
          <a:prstGeom prst="rect">
            <a:avLst/>
          </a:prstGeom>
          <a:noFill/>
        </p:spPr>
        <p:txBody>
          <a:bodyPr wrap="square" rtlCol="0">
            <a:spAutoFit/>
          </a:bodyPr>
          <a:lstStyle/>
          <a:p>
            <a:pPr algn="ctr"/>
            <a:r>
              <a:rPr lang="sk-SK" b="1" dirty="0" err="1" smtClean="0">
                <a:solidFill>
                  <a:srgbClr val="C00000"/>
                </a:solidFill>
              </a:rPr>
              <a:t>Transaprency</a:t>
            </a:r>
            <a:r>
              <a:rPr lang="sk-SK" b="1" dirty="0" smtClean="0">
                <a:solidFill>
                  <a:srgbClr val="C00000"/>
                </a:solidFill>
              </a:rPr>
              <a:t> </a:t>
            </a:r>
            <a:r>
              <a:rPr lang="sk-SK" b="1" dirty="0" err="1" smtClean="0">
                <a:solidFill>
                  <a:srgbClr val="C00000"/>
                </a:solidFill>
              </a:rPr>
              <a:t>with</a:t>
            </a:r>
            <a:r>
              <a:rPr lang="sk-SK" b="1" dirty="0" smtClean="0">
                <a:solidFill>
                  <a:srgbClr val="C00000"/>
                </a:solidFill>
              </a:rPr>
              <a:t> </a:t>
            </a:r>
            <a:r>
              <a:rPr lang="sk-SK" b="1" dirty="0" err="1" smtClean="0">
                <a:solidFill>
                  <a:srgbClr val="C00000"/>
                </a:solidFill>
              </a:rPr>
              <a:t>stakeholders</a:t>
            </a:r>
            <a:endParaRPr lang="sk-SK" b="1" dirty="0">
              <a:solidFill>
                <a:srgbClr val="C00000"/>
              </a:solidFill>
            </a:endParaRPr>
          </a:p>
        </p:txBody>
      </p:sp>
      <p:sp>
        <p:nvSpPr>
          <p:cNvPr id="35" name="BlokTextu 34"/>
          <p:cNvSpPr txBox="1"/>
          <p:nvPr/>
        </p:nvSpPr>
        <p:spPr>
          <a:xfrm>
            <a:off x="3347864" y="5759297"/>
            <a:ext cx="2448272" cy="646331"/>
          </a:xfrm>
          <a:prstGeom prst="rect">
            <a:avLst/>
          </a:prstGeom>
          <a:noFill/>
        </p:spPr>
        <p:txBody>
          <a:bodyPr wrap="square" rtlCol="0">
            <a:spAutoFit/>
          </a:bodyPr>
          <a:lstStyle/>
          <a:p>
            <a:pPr algn="ctr"/>
            <a:r>
              <a:rPr lang="sk-SK" b="1" dirty="0" err="1" smtClean="0">
                <a:solidFill>
                  <a:srgbClr val="C00000"/>
                </a:solidFill>
              </a:rPr>
              <a:t>Increased</a:t>
            </a:r>
            <a:r>
              <a:rPr lang="sk-SK" b="1" dirty="0" smtClean="0">
                <a:solidFill>
                  <a:srgbClr val="C00000"/>
                </a:solidFill>
              </a:rPr>
              <a:t> </a:t>
            </a:r>
            <a:r>
              <a:rPr lang="sk-SK" b="1" dirty="0" err="1" smtClean="0">
                <a:solidFill>
                  <a:srgbClr val="C00000"/>
                </a:solidFill>
              </a:rPr>
              <a:t>consumer</a:t>
            </a:r>
            <a:r>
              <a:rPr lang="sk-SK" b="1" dirty="0" smtClean="0">
                <a:solidFill>
                  <a:srgbClr val="C00000"/>
                </a:solidFill>
              </a:rPr>
              <a:t> </a:t>
            </a:r>
            <a:r>
              <a:rPr lang="sk-SK" b="1" dirty="0" err="1" smtClean="0">
                <a:solidFill>
                  <a:srgbClr val="C00000"/>
                </a:solidFill>
              </a:rPr>
              <a:t>loyalty</a:t>
            </a:r>
            <a:endParaRPr lang="sk-SK" b="1" dirty="0">
              <a:solidFill>
                <a:srgbClr val="C00000"/>
              </a:solidFill>
            </a:endParaRPr>
          </a:p>
        </p:txBody>
      </p:sp>
      <p:sp>
        <p:nvSpPr>
          <p:cNvPr id="36" name="BlokTextu 35"/>
          <p:cNvSpPr txBox="1"/>
          <p:nvPr/>
        </p:nvSpPr>
        <p:spPr>
          <a:xfrm>
            <a:off x="3348590" y="1956502"/>
            <a:ext cx="2448272" cy="646331"/>
          </a:xfrm>
          <a:prstGeom prst="rect">
            <a:avLst/>
          </a:prstGeom>
          <a:noFill/>
        </p:spPr>
        <p:txBody>
          <a:bodyPr wrap="square" rtlCol="0">
            <a:spAutoFit/>
          </a:bodyPr>
          <a:lstStyle/>
          <a:p>
            <a:pPr algn="ctr"/>
            <a:r>
              <a:rPr lang="sk-SK" b="1" dirty="0" err="1" smtClean="0">
                <a:solidFill>
                  <a:srgbClr val="C00000"/>
                </a:solidFill>
              </a:rPr>
              <a:t>Better</a:t>
            </a:r>
            <a:r>
              <a:rPr lang="sk-SK" b="1" dirty="0" smtClean="0">
                <a:solidFill>
                  <a:srgbClr val="C00000"/>
                </a:solidFill>
              </a:rPr>
              <a:t> Risk Management</a:t>
            </a:r>
            <a:endParaRPr lang="sk-SK" b="1" dirty="0">
              <a:solidFill>
                <a:srgbClr val="C00000"/>
              </a:solidFill>
            </a:endParaRPr>
          </a:p>
        </p:txBody>
      </p:sp>
    </p:spTree>
    <p:extLst>
      <p:ext uri="{BB962C8B-B14F-4D97-AF65-F5344CB8AC3E}">
        <p14:creationId xmlns:p14="http://schemas.microsoft.com/office/powerpoint/2010/main" val="316864337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VALUE OF NON-FINANCIAL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atiana.caplova\Desktop\report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33" y="2276872"/>
            <a:ext cx="3983802" cy="27935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atiana.caplova\Desktop\reportin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661" y="2276871"/>
            <a:ext cx="4107596" cy="2793579"/>
          </a:xfrm>
          <a:prstGeom prst="rect">
            <a:avLst/>
          </a:prstGeom>
          <a:noFill/>
          <a:extLst>
            <a:ext uri="{909E8E84-426E-40DD-AFC4-6F175D3DCCD1}">
              <a14:hiddenFill xmlns:a14="http://schemas.microsoft.com/office/drawing/2010/main">
                <a:solidFill>
                  <a:srgbClr val="FFFFFF"/>
                </a:solidFill>
              </a14:hiddenFill>
            </a:ext>
          </a:extLst>
        </p:spPr>
      </p:pic>
      <p:sp>
        <p:nvSpPr>
          <p:cNvPr id="12" name="BlokTextu 11"/>
          <p:cNvSpPr txBox="1"/>
          <p:nvPr/>
        </p:nvSpPr>
        <p:spPr>
          <a:xfrm>
            <a:off x="251520" y="6488687"/>
            <a:ext cx="7416824" cy="369332"/>
          </a:xfrm>
          <a:prstGeom prst="rect">
            <a:avLst/>
          </a:prstGeom>
          <a:noFill/>
        </p:spPr>
        <p:txBody>
          <a:bodyPr wrap="square" rtlCol="0">
            <a:spAutoFit/>
          </a:bodyPr>
          <a:lstStyle/>
          <a:p>
            <a:r>
              <a:rPr lang="sk-SK" sz="900" i="1" dirty="0" err="1" smtClean="0"/>
              <a:t>Source</a:t>
            </a:r>
            <a:r>
              <a:rPr lang="sk-SK" sz="900" i="1" dirty="0" smtClean="0"/>
              <a:t>: </a:t>
            </a:r>
            <a:r>
              <a:rPr lang="en-US" sz="900" dirty="0"/>
              <a:t>Source: Boston College Center for Corporate Citizenship </a:t>
            </a:r>
            <a:r>
              <a:rPr lang="en-US" sz="900" dirty="0" smtClean="0"/>
              <a:t>and</a:t>
            </a:r>
            <a:r>
              <a:rPr lang="sk-SK" sz="900" dirty="0" smtClean="0"/>
              <a:t> </a:t>
            </a:r>
            <a:r>
              <a:rPr lang="en-US" sz="900" dirty="0" smtClean="0"/>
              <a:t>EY </a:t>
            </a:r>
            <a:r>
              <a:rPr lang="en-US" sz="900" dirty="0"/>
              <a:t>2013 survey</a:t>
            </a:r>
          </a:p>
          <a:p>
            <a:endParaRPr lang="sk-SK" sz="900" i="1" dirty="0"/>
          </a:p>
        </p:txBody>
      </p:sp>
      <p:sp>
        <p:nvSpPr>
          <p:cNvPr id="13" name="Rezervirano mjesto teksta 2"/>
          <p:cNvSpPr>
            <a:spLocks noGrp="1"/>
          </p:cNvSpPr>
          <p:nvPr>
            <p:ph type="body" idx="1"/>
          </p:nvPr>
        </p:nvSpPr>
        <p:spPr>
          <a:xfrm>
            <a:off x="395184" y="1340768"/>
            <a:ext cx="8353632" cy="5112568"/>
          </a:xfrm>
        </p:spPr>
        <p:txBody>
          <a:bodyPr>
            <a:normAutofit/>
          </a:bodyPr>
          <a:lstStyle/>
          <a:p>
            <a:r>
              <a:rPr lang="sk-SK" sz="2400" b="1" dirty="0" smtClean="0">
                <a:solidFill>
                  <a:srgbClr val="1289C4"/>
                </a:solidFill>
              </a:rPr>
              <a:t>IT´S JUST PART OF BUSINESS</a:t>
            </a:r>
            <a:r>
              <a:rPr lang="en-US" sz="2400" b="1" dirty="0" smtClean="0">
                <a:solidFill>
                  <a:srgbClr val="1289C4"/>
                </a:solidFill>
              </a:rPr>
              <a:t>: </a:t>
            </a:r>
            <a:r>
              <a:rPr lang="en-US" sz="2400" b="1" dirty="0"/>
              <a:t>reasons to report</a:t>
            </a:r>
            <a:endParaRPr lang="sk-SK" sz="2400" b="1" dirty="0" smtClean="0"/>
          </a:p>
        </p:txBody>
      </p:sp>
    </p:spTree>
    <p:extLst>
      <p:ext uri="{BB962C8B-B14F-4D97-AF65-F5344CB8AC3E}">
        <p14:creationId xmlns:p14="http://schemas.microsoft.com/office/powerpoint/2010/main" val="40882839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Calibri" panose="020F0502020204030204" pitchFamily="34" charset="0"/>
              </a:rPr>
              <a:t>VALUE OF NON-FINANCIAL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2" name="BlokTextu 11"/>
          <p:cNvSpPr txBox="1"/>
          <p:nvPr/>
        </p:nvSpPr>
        <p:spPr>
          <a:xfrm>
            <a:off x="251520" y="6488687"/>
            <a:ext cx="7416824" cy="369332"/>
          </a:xfrm>
          <a:prstGeom prst="rect">
            <a:avLst/>
          </a:prstGeom>
          <a:noFill/>
        </p:spPr>
        <p:txBody>
          <a:bodyPr wrap="square" rtlCol="0">
            <a:spAutoFit/>
          </a:bodyPr>
          <a:lstStyle/>
          <a:p>
            <a:r>
              <a:rPr lang="sk-SK" sz="900" i="1" dirty="0" err="1" smtClean="0"/>
              <a:t>Source</a:t>
            </a:r>
            <a:r>
              <a:rPr lang="sk-SK" sz="900" i="1" dirty="0" smtClean="0"/>
              <a:t>: </a:t>
            </a:r>
            <a:r>
              <a:rPr lang="en-US" sz="900" dirty="0"/>
              <a:t>Source: Boston College Center for Corporate Citizenship </a:t>
            </a:r>
            <a:r>
              <a:rPr lang="en-US" sz="900" dirty="0" smtClean="0"/>
              <a:t>and</a:t>
            </a:r>
            <a:r>
              <a:rPr lang="sk-SK" sz="900" dirty="0" smtClean="0"/>
              <a:t> </a:t>
            </a:r>
            <a:r>
              <a:rPr lang="en-US" sz="900" dirty="0" smtClean="0"/>
              <a:t>EY </a:t>
            </a:r>
            <a:r>
              <a:rPr lang="en-US" sz="900" dirty="0"/>
              <a:t>2013 survey</a:t>
            </a:r>
          </a:p>
          <a:p>
            <a:endParaRPr lang="sk-SK" sz="900" i="1" dirty="0"/>
          </a:p>
        </p:txBody>
      </p:sp>
      <p:sp>
        <p:nvSpPr>
          <p:cNvPr id="13" name="Rezervirano mjesto teksta 2"/>
          <p:cNvSpPr>
            <a:spLocks noGrp="1"/>
          </p:cNvSpPr>
          <p:nvPr>
            <p:ph type="body" idx="1"/>
          </p:nvPr>
        </p:nvSpPr>
        <p:spPr>
          <a:xfrm>
            <a:off x="395184" y="1340768"/>
            <a:ext cx="8353632" cy="5112568"/>
          </a:xfrm>
        </p:spPr>
        <p:txBody>
          <a:bodyPr>
            <a:normAutofit/>
          </a:bodyPr>
          <a:lstStyle/>
          <a:p>
            <a:r>
              <a:rPr lang="sk-SK" sz="2400" b="1" dirty="0" smtClean="0">
                <a:solidFill>
                  <a:srgbClr val="1289C4"/>
                </a:solidFill>
              </a:rPr>
              <a:t>IT´S JUST PART OF BUSINESS</a:t>
            </a:r>
            <a:r>
              <a:rPr lang="en-US" sz="2400" b="1" dirty="0" smtClean="0">
                <a:solidFill>
                  <a:srgbClr val="1289C4"/>
                </a:solidFill>
              </a:rPr>
              <a:t>: </a:t>
            </a:r>
            <a:r>
              <a:rPr lang="en-US" sz="2400" b="1" dirty="0"/>
              <a:t>reasons to report</a:t>
            </a:r>
            <a:endParaRPr lang="sk-SK" sz="2400" b="1" dirty="0" smtClean="0"/>
          </a:p>
        </p:txBody>
      </p:sp>
      <p:pic>
        <p:nvPicPr>
          <p:cNvPr id="5122" name="Picture 2" descr="C:\Users\tatiana.caplova\Desktop\reporting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69" y="1988840"/>
            <a:ext cx="868296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8886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203" y="111044"/>
            <a:ext cx="8340328" cy="772121"/>
          </a:xfrm>
        </p:spPr>
        <p:txBody>
          <a:bodyPr>
            <a:normAutofit/>
          </a:bodyPr>
          <a:lstStyle/>
          <a:p>
            <a:pPr algn="ctr"/>
            <a:r>
              <a:rPr lang="sk-SK" sz="2400" b="1" dirty="0" smtClean="0">
                <a:solidFill>
                  <a:srgbClr val="1289C4"/>
                </a:solidFill>
                <a:latin typeface="Calibri" panose="020F0502020204030204" pitchFamily="34" charset="0"/>
              </a:rPr>
              <a:t>GLOBAL TRENDS IN NON-FINACIAL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24464"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teksta 2"/>
          <p:cNvSpPr>
            <a:spLocks noGrp="1"/>
          </p:cNvSpPr>
          <p:nvPr>
            <p:ph type="body" idx="1"/>
          </p:nvPr>
        </p:nvSpPr>
        <p:spPr>
          <a:xfrm>
            <a:off x="395184" y="1340768"/>
            <a:ext cx="8353632" cy="5112568"/>
          </a:xfrm>
        </p:spPr>
        <p:txBody>
          <a:bodyPr>
            <a:normAutofit/>
          </a:bodyPr>
          <a:lstStyle/>
          <a:p>
            <a:r>
              <a:rPr lang="sk-SK" sz="2400" b="1" dirty="0" smtClean="0"/>
              <a:t>So </a:t>
            </a:r>
            <a:r>
              <a:rPr lang="sk-SK" sz="3200" b="1" dirty="0" smtClean="0">
                <a:solidFill>
                  <a:srgbClr val="1289C4"/>
                </a:solidFill>
              </a:rPr>
              <a:t>WHO</a:t>
            </a:r>
            <a:r>
              <a:rPr lang="sk-SK" sz="2400" b="1" dirty="0" smtClean="0"/>
              <a:t> </a:t>
            </a:r>
            <a:r>
              <a:rPr lang="sk-SK" sz="2400" b="1" dirty="0" err="1" smtClean="0"/>
              <a:t>is</a:t>
            </a:r>
            <a:r>
              <a:rPr lang="sk-SK" sz="2400" b="1" dirty="0" smtClean="0"/>
              <a:t> </a:t>
            </a:r>
            <a:r>
              <a:rPr lang="sk-SK" sz="2400" b="1" dirty="0" err="1" smtClean="0"/>
              <a:t>doing</a:t>
            </a:r>
            <a:r>
              <a:rPr lang="sk-SK" sz="2400" b="1" dirty="0" smtClean="0"/>
              <a:t> </a:t>
            </a:r>
            <a:r>
              <a:rPr lang="sk-SK" sz="2400" b="1" dirty="0" err="1" smtClean="0"/>
              <a:t>it</a:t>
            </a:r>
            <a:r>
              <a:rPr lang="sk-SK" sz="2400" b="1" dirty="0" smtClean="0"/>
              <a:t>?</a:t>
            </a:r>
          </a:p>
        </p:txBody>
      </p:sp>
      <p:pic>
        <p:nvPicPr>
          <p:cNvPr id="6146" name="Picture 2" descr="C:\Users\tatiana.caplova\Desktop\reporting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83" y="3789040"/>
            <a:ext cx="8837618" cy="194103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ovná spojovacia šípka 5"/>
          <p:cNvCxnSpPr/>
          <p:nvPr/>
        </p:nvCxnSpPr>
        <p:spPr>
          <a:xfrm flipH="1" flipV="1">
            <a:off x="6948264" y="2780928"/>
            <a:ext cx="1296144" cy="15841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Ovál 6"/>
          <p:cNvSpPr/>
          <p:nvPr/>
        </p:nvSpPr>
        <p:spPr>
          <a:xfrm>
            <a:off x="6007560" y="1659142"/>
            <a:ext cx="1296144" cy="111501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p:cNvSpPr txBox="1"/>
          <p:nvPr/>
        </p:nvSpPr>
        <p:spPr>
          <a:xfrm>
            <a:off x="6039849" y="1893484"/>
            <a:ext cx="1372752" cy="861774"/>
          </a:xfrm>
          <a:prstGeom prst="rect">
            <a:avLst/>
          </a:prstGeom>
          <a:noFill/>
        </p:spPr>
        <p:txBody>
          <a:bodyPr wrap="square" rtlCol="0">
            <a:spAutoFit/>
          </a:bodyPr>
          <a:lstStyle/>
          <a:p>
            <a:r>
              <a:rPr lang="sk-SK" sz="3600" b="1" dirty="0" smtClean="0"/>
              <a:t>92 %</a:t>
            </a:r>
          </a:p>
          <a:p>
            <a:pPr algn="ctr"/>
            <a:r>
              <a:rPr lang="sk-SK" sz="1400" b="1" dirty="0" smtClean="0"/>
              <a:t>2015</a:t>
            </a:r>
            <a:endParaRPr lang="sk-SK" sz="1400" b="1" dirty="0"/>
          </a:p>
        </p:txBody>
      </p:sp>
      <p:sp>
        <p:nvSpPr>
          <p:cNvPr id="14" name="Ovál 13"/>
          <p:cNvSpPr/>
          <p:nvPr/>
        </p:nvSpPr>
        <p:spPr>
          <a:xfrm>
            <a:off x="2017059" y="1982306"/>
            <a:ext cx="1296144" cy="111501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5" name="Rovná spojovacia šípka 14"/>
          <p:cNvCxnSpPr/>
          <p:nvPr/>
        </p:nvCxnSpPr>
        <p:spPr>
          <a:xfrm flipH="1" flipV="1">
            <a:off x="2699792" y="3167046"/>
            <a:ext cx="216024" cy="11980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BlokTextu 16"/>
          <p:cNvSpPr txBox="1"/>
          <p:nvPr/>
        </p:nvSpPr>
        <p:spPr>
          <a:xfrm>
            <a:off x="2017835" y="2216650"/>
            <a:ext cx="1372752" cy="861774"/>
          </a:xfrm>
          <a:prstGeom prst="rect">
            <a:avLst/>
          </a:prstGeom>
          <a:noFill/>
        </p:spPr>
        <p:txBody>
          <a:bodyPr wrap="square" rtlCol="0">
            <a:spAutoFit/>
          </a:bodyPr>
          <a:lstStyle/>
          <a:p>
            <a:r>
              <a:rPr lang="sk-SK" sz="3600" b="1" dirty="0" smtClean="0"/>
              <a:t>64 %</a:t>
            </a:r>
          </a:p>
          <a:p>
            <a:pPr algn="ctr"/>
            <a:r>
              <a:rPr lang="sk-SK" sz="1400" b="1" dirty="0" smtClean="0"/>
              <a:t>2005</a:t>
            </a:r>
            <a:endParaRPr lang="sk-SK" sz="1400" b="1" dirty="0"/>
          </a:p>
        </p:txBody>
      </p:sp>
    </p:spTree>
    <p:extLst>
      <p:ext uri="{BB962C8B-B14F-4D97-AF65-F5344CB8AC3E}">
        <p14:creationId xmlns:p14="http://schemas.microsoft.com/office/powerpoint/2010/main" val="294882599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203" y="111044"/>
            <a:ext cx="8340328" cy="772121"/>
          </a:xfrm>
        </p:spPr>
        <p:txBody>
          <a:bodyPr>
            <a:normAutofit/>
          </a:bodyPr>
          <a:lstStyle/>
          <a:p>
            <a:pPr algn="ctr"/>
            <a:r>
              <a:rPr lang="sk-SK" sz="2400" b="1" dirty="0" smtClean="0">
                <a:solidFill>
                  <a:srgbClr val="1289C4"/>
                </a:solidFill>
                <a:latin typeface="Calibri" panose="020F0502020204030204" pitchFamily="34" charset="0"/>
              </a:rPr>
              <a:t>GLOBAL TRENDS IN NON-FINACIAL REPORTING</a:t>
            </a:r>
            <a:endParaRPr lang="en-US" sz="2400" b="1" dirty="0">
              <a:solidFill>
                <a:srgbClr val="1289C4"/>
              </a:solidFill>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24464"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teksta 2"/>
          <p:cNvSpPr>
            <a:spLocks noGrp="1"/>
          </p:cNvSpPr>
          <p:nvPr>
            <p:ph type="body" idx="1"/>
          </p:nvPr>
        </p:nvSpPr>
        <p:spPr>
          <a:xfrm>
            <a:off x="395184" y="1340768"/>
            <a:ext cx="8353632" cy="5112568"/>
          </a:xfrm>
        </p:spPr>
        <p:txBody>
          <a:bodyPr>
            <a:normAutofit/>
          </a:bodyPr>
          <a:lstStyle/>
          <a:p>
            <a:r>
              <a:rPr lang="sk-SK" sz="3200" b="1" dirty="0" smtClean="0">
                <a:solidFill>
                  <a:srgbClr val="1289C4"/>
                </a:solidFill>
              </a:rPr>
              <a:t>HIGH</a:t>
            </a:r>
            <a:r>
              <a:rPr lang="sk-SK" sz="2400" b="1" dirty="0" smtClean="0"/>
              <a:t> </a:t>
            </a:r>
            <a:r>
              <a:rPr lang="sk-SK" sz="3200" b="1" dirty="0">
                <a:solidFill>
                  <a:srgbClr val="1289C4"/>
                </a:solidFill>
              </a:rPr>
              <a:t>GROWTH</a:t>
            </a:r>
            <a:r>
              <a:rPr lang="sk-SK" sz="2400" b="1" dirty="0" smtClean="0"/>
              <a:t> in CSR </a:t>
            </a:r>
            <a:r>
              <a:rPr lang="sk-SK" sz="2400" b="1" dirty="0" err="1" smtClean="0"/>
              <a:t>reporting</a:t>
            </a:r>
            <a:endParaRPr lang="sk-SK" sz="2400" b="1" dirty="0" smtClean="0"/>
          </a:p>
        </p:txBody>
      </p:sp>
      <p:sp>
        <p:nvSpPr>
          <p:cNvPr id="7" name="Ovál 6"/>
          <p:cNvSpPr/>
          <p:nvPr/>
        </p:nvSpPr>
        <p:spPr>
          <a:xfrm>
            <a:off x="6497764" y="1310081"/>
            <a:ext cx="1296144" cy="1115017"/>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p:cNvSpPr txBox="1"/>
          <p:nvPr/>
        </p:nvSpPr>
        <p:spPr>
          <a:xfrm>
            <a:off x="6459460" y="1477504"/>
            <a:ext cx="1372752" cy="738664"/>
          </a:xfrm>
          <a:prstGeom prst="rect">
            <a:avLst/>
          </a:prstGeom>
          <a:noFill/>
        </p:spPr>
        <p:txBody>
          <a:bodyPr wrap="square" rtlCol="0">
            <a:spAutoFit/>
          </a:bodyPr>
          <a:lstStyle/>
          <a:p>
            <a:pPr algn="ctr"/>
            <a:r>
              <a:rPr lang="sk-SK" sz="1400" b="1" dirty="0" smtClean="0"/>
              <a:t>Slovakia </a:t>
            </a:r>
          </a:p>
          <a:p>
            <a:pPr algn="ctr"/>
            <a:r>
              <a:rPr lang="sk-SK" sz="2800" b="1" dirty="0" smtClean="0">
                <a:solidFill>
                  <a:srgbClr val="C00000"/>
                </a:solidFill>
              </a:rPr>
              <a:t>45 %</a:t>
            </a:r>
            <a:endParaRPr lang="sk-SK" sz="2800" b="1" dirty="0">
              <a:solidFill>
                <a:srgbClr val="C00000"/>
              </a:solidFill>
            </a:endParaRPr>
          </a:p>
        </p:txBody>
      </p:sp>
      <p:pic>
        <p:nvPicPr>
          <p:cNvPr id="7171" name="Picture 3" descr="C:\Users\tatiana.caplova\Desktop\reportin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163" y="2636912"/>
            <a:ext cx="6887049" cy="3708411"/>
          </a:xfrm>
          <a:prstGeom prst="rect">
            <a:avLst/>
          </a:prstGeom>
          <a:noFill/>
          <a:extLst>
            <a:ext uri="{909E8E84-426E-40DD-AFC4-6F175D3DCCD1}">
              <a14:hiddenFill xmlns:a14="http://schemas.microsoft.com/office/drawing/2010/main">
                <a:solidFill>
                  <a:srgbClr val="FFFFFF"/>
                </a:solidFill>
              </a14:hiddenFill>
            </a:ext>
          </a:extLst>
        </p:spPr>
      </p:pic>
      <p:sp>
        <p:nvSpPr>
          <p:cNvPr id="18" name="BlokTextu 17"/>
          <p:cNvSpPr txBox="1"/>
          <p:nvPr/>
        </p:nvSpPr>
        <p:spPr>
          <a:xfrm>
            <a:off x="251520" y="6488687"/>
            <a:ext cx="7416824" cy="230832"/>
          </a:xfrm>
          <a:prstGeom prst="rect">
            <a:avLst/>
          </a:prstGeom>
          <a:noFill/>
        </p:spPr>
        <p:txBody>
          <a:bodyPr wrap="square" rtlCol="0">
            <a:spAutoFit/>
          </a:bodyPr>
          <a:lstStyle/>
          <a:p>
            <a:r>
              <a:rPr lang="sk-SK" sz="900" i="1" dirty="0" err="1" smtClean="0"/>
              <a:t>Source</a:t>
            </a:r>
            <a:r>
              <a:rPr lang="sk-SK" sz="900" i="1" dirty="0" smtClean="0"/>
              <a:t>: </a:t>
            </a:r>
            <a:r>
              <a:rPr lang="en-US" sz="900" dirty="0"/>
              <a:t>KPMG Survey of Corporate Responsibility Reporting 2015</a:t>
            </a:r>
            <a:endParaRPr lang="sk-SK" sz="900" i="1" dirty="0"/>
          </a:p>
        </p:txBody>
      </p:sp>
      <p:cxnSp>
        <p:nvCxnSpPr>
          <p:cNvPr id="10" name="Rovná spojovacia šípka 9"/>
          <p:cNvCxnSpPr/>
          <p:nvPr/>
        </p:nvCxnSpPr>
        <p:spPr>
          <a:xfrm flipV="1">
            <a:off x="6723605" y="2348880"/>
            <a:ext cx="184337" cy="9361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346115"/>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882</TotalTime>
  <Words>2075</Words>
  <Application>Microsoft Office PowerPoint</Application>
  <PresentationFormat>On-screen Show (4:3)</PresentationFormat>
  <Paragraphs>323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Bookman Old Style</vt:lpstr>
      <vt:lpstr>Calibri</vt:lpstr>
      <vt:lpstr>Gill Sans MT</vt:lpstr>
      <vt:lpstr>Helvetica Neue</vt:lpstr>
      <vt:lpstr>Wingdings</vt:lpstr>
      <vt:lpstr>Wingdings 3</vt:lpstr>
      <vt:lpstr>Origin</vt:lpstr>
      <vt:lpstr> Non-Financial reporting:  implementation and best practices</vt:lpstr>
      <vt:lpstr>CONTENT</vt:lpstr>
      <vt:lpstr>WHAT IS NON-FINANCIAL REPORTING</vt:lpstr>
      <vt:lpstr>VALUE OF NON-FINANCIAL REPORTING</vt:lpstr>
      <vt:lpstr>VALUE OF NON-FINANCIAL REPORTING</vt:lpstr>
      <vt:lpstr>VALUE OF NON-FINANCIAL REPORTING</vt:lpstr>
      <vt:lpstr>VALUE OF NON-FINANCIAL REPORTING</vt:lpstr>
      <vt:lpstr>GLOBAL TRENDS IN NON-FINACIAL REPORTING</vt:lpstr>
      <vt:lpstr>GLOBAL TRENDS IN NON-FINACIAL REPORTING</vt:lpstr>
      <vt:lpstr>GLOBAL TRENDS IN NON-FINACIAL REPORTING</vt:lpstr>
      <vt:lpstr>EU LEGISLATION ON NON-FINANCIAL REPORTING</vt:lpstr>
      <vt:lpstr>EU LEGISLATION ON NON-FINANCIAL REPORTING</vt:lpstr>
      <vt:lpstr>EU LEGISLATION ON NON-FINANCIAL REPORTING</vt:lpstr>
      <vt:lpstr>EU LEGISLATION ON NON-FINANCIAL REPORTING</vt:lpstr>
      <vt:lpstr>EU LEGISLATION ON NON-FINANCIAL REPORTING</vt:lpstr>
      <vt:lpstr>EU LEGISLATION ON NON-FINANCIAL REPORTING</vt:lpstr>
      <vt:lpstr>SLOVAK LEGISLATION</vt:lpstr>
      <vt:lpstr>SLOVAK LEGISLATION</vt:lpstr>
      <vt:lpstr>SLOVAK LEGISLATION</vt:lpstr>
      <vt:lpstr>SLOVAK LEGISLATION</vt:lpstr>
      <vt:lpstr>SLOVAK LEGISLATION</vt:lpstr>
      <vt:lpstr>SLOVAK LEGISLATION</vt:lpstr>
      <vt:lpstr>SLOVAK LEGISLATION</vt:lpstr>
      <vt:lpstr>SLOVAK LEGISLATION</vt:lpstr>
      <vt:lpstr>BEST PRACTICES FROM SLOVAKIA</vt:lpstr>
      <vt:lpstr>BEST PRACTICES FROM SLOVAKIA</vt:lpstr>
      <vt:lpstr>BEST PRACTICES FROM SLOVAKIA</vt:lpstr>
      <vt:lpstr>ROLE OF BLF</vt:lpstr>
      <vt:lpstr>Q &amp; A</vt:lpstr>
      <vt:lpstr>Q &amp; A</vt:lpstr>
      <vt:lpstr>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Stimulating the processing of used materials</dc:title>
  <dc:creator>Ivan Petarčić</dc:creator>
  <cp:lastModifiedBy>Windows User</cp:lastModifiedBy>
  <cp:revision>88</cp:revision>
  <dcterms:created xsi:type="dcterms:W3CDTF">2017-01-22T16:26:41Z</dcterms:created>
  <dcterms:modified xsi:type="dcterms:W3CDTF">2017-02-14T09:09:45Z</dcterms:modified>
</cp:coreProperties>
</file>