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7" r:id="rId1"/>
  </p:sldMasterIdLst>
  <p:notesMasterIdLst>
    <p:notesMasterId r:id="rId24"/>
  </p:notesMasterIdLst>
  <p:sldIdLst>
    <p:sldId id="257" r:id="rId2"/>
    <p:sldId id="287" r:id="rId3"/>
    <p:sldId id="308" r:id="rId4"/>
    <p:sldId id="325" r:id="rId5"/>
    <p:sldId id="326" r:id="rId6"/>
    <p:sldId id="327" r:id="rId7"/>
    <p:sldId id="334" r:id="rId8"/>
    <p:sldId id="328" r:id="rId9"/>
    <p:sldId id="332" r:id="rId10"/>
    <p:sldId id="333" r:id="rId11"/>
    <p:sldId id="335" r:id="rId12"/>
    <p:sldId id="329" r:id="rId13"/>
    <p:sldId id="309" r:id="rId14"/>
    <p:sldId id="330" r:id="rId15"/>
    <p:sldId id="331" r:id="rId16"/>
    <p:sldId id="337" r:id="rId17"/>
    <p:sldId id="338" r:id="rId18"/>
    <p:sldId id="339" r:id="rId19"/>
    <p:sldId id="340" r:id="rId20"/>
    <p:sldId id="336" r:id="rId21"/>
    <p:sldId id="304" r:id="rId22"/>
    <p:sldId id="307" r:id="rId2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9C4"/>
    <a:srgbClr val="ED3737"/>
    <a:srgbClr val="0DBBB7"/>
    <a:srgbClr val="EE8E00"/>
    <a:srgbClr val="F67B00"/>
    <a:srgbClr val="FA6050"/>
    <a:srgbClr val="1855DE"/>
    <a:srgbClr val="5987ED"/>
    <a:srgbClr val="CC6600"/>
    <a:srgbClr val="E28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6" autoAdjust="0"/>
    <p:restoredTop sz="94737" autoAdjust="0"/>
  </p:normalViewPr>
  <p:slideViewPr>
    <p:cSldViewPr>
      <p:cViewPr varScale="1">
        <p:scale>
          <a:sx n="110" d="100"/>
          <a:sy n="110"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70081-F597-49AA-8371-23F7DBE0F24A}" type="datetimeFigureOut">
              <a:rPr lang="hr-HR" smtClean="0"/>
              <a:pPr/>
              <a:t>14.2.2017.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6F441-525E-475B-9A2C-DEEB6EC47457}" type="slidenum">
              <a:rPr lang="hr-HR" smtClean="0"/>
              <a:pPr/>
              <a:t>‹#›</a:t>
            </a:fld>
            <a:endParaRPr lang="hr-HR"/>
          </a:p>
        </p:txBody>
      </p:sp>
    </p:spTree>
    <p:extLst>
      <p:ext uri="{BB962C8B-B14F-4D97-AF65-F5344CB8AC3E}">
        <p14:creationId xmlns:p14="http://schemas.microsoft.com/office/powerpoint/2010/main" val="29295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Naslov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r-HR"/>
              <a:t>Uredite stil naslova matrice</a:t>
            </a:r>
            <a:endParaRPr kumimoji="0"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Uredite stil podnaslova matrice</a:t>
            </a:r>
            <a:endParaRPr kumimoji="0" lang="en-US"/>
          </a:p>
        </p:txBody>
      </p:sp>
      <p:sp>
        <p:nvSpPr>
          <p:cNvPr id="28" name="Rezervirano mjesto datuma 27"/>
          <p:cNvSpPr>
            <a:spLocks noGrp="1"/>
          </p:cNvSpPr>
          <p:nvPr>
            <p:ph type="dt" sz="half" idx="10"/>
          </p:nvPr>
        </p:nvSpPr>
        <p:spPr>
          <a:xfrm>
            <a:off x="6400800" y="6355080"/>
            <a:ext cx="2286000" cy="365760"/>
          </a:xfrm>
        </p:spPr>
        <p:txBody>
          <a:bodyPr/>
          <a:lstStyle>
            <a:lvl1pPr>
              <a:defRPr sz="1400"/>
            </a:lvl1pPr>
          </a:lstStyle>
          <a:p>
            <a:endParaRPr lang="hr-HR"/>
          </a:p>
        </p:txBody>
      </p:sp>
      <p:sp>
        <p:nvSpPr>
          <p:cNvPr id="17" name="Rezervirano mjesto podnožja 16"/>
          <p:cNvSpPr>
            <a:spLocks noGrp="1"/>
          </p:cNvSpPr>
          <p:nvPr>
            <p:ph type="ftr" sz="quarter" idx="11"/>
          </p:nvPr>
        </p:nvSpPr>
        <p:spPr>
          <a:xfrm>
            <a:off x="2898648" y="6355080"/>
            <a:ext cx="3474720" cy="365760"/>
          </a:xfrm>
        </p:spPr>
        <p:txBody>
          <a:bodyPr/>
          <a:lstStyle/>
          <a:p>
            <a:endParaRPr lang="hr-HR"/>
          </a:p>
        </p:txBody>
      </p:sp>
      <p:sp>
        <p:nvSpPr>
          <p:cNvPr id="29" name="Rezervirano mjesto broja slajda 28"/>
          <p:cNvSpPr>
            <a:spLocks noGrp="1"/>
          </p:cNvSpPr>
          <p:nvPr>
            <p:ph type="sldNum" sz="quarter" idx="12"/>
          </p:nvPr>
        </p:nvSpPr>
        <p:spPr>
          <a:xfrm>
            <a:off x="1216152" y="6355080"/>
            <a:ext cx="1219200" cy="365760"/>
          </a:xfrm>
        </p:spPr>
        <p:txBody>
          <a:bodyPr/>
          <a:lstStyle/>
          <a:p>
            <a:fld id="{63C03A18-1BE2-487D-92D8-585057AF460F}" type="slidenum">
              <a:rPr lang="hr-HR" smtClean="0"/>
              <a:pPr/>
              <a:t>‹#›</a:t>
            </a:fld>
            <a:endParaRPr lang="hr-HR"/>
          </a:p>
        </p:txBody>
      </p:sp>
      <p:sp>
        <p:nvSpPr>
          <p:cNvPr id="21" name="Pravokutni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avokutni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avokutni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utni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7" name="Ravni poveznik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Jednakokračni troku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401836" y="928687"/>
            <a:ext cx="8340328" cy="2232422"/>
          </a:xfrm>
          <a:prstGeom prst="rect">
            <a:avLst/>
          </a:prstGeom>
        </p:spPr>
        <p:txBody>
          <a:bodyPr/>
          <a:lstStyle/>
          <a:p>
            <a:pPr lvl="0">
              <a:defRPr sz="1800"/>
            </a:pPr>
            <a:r>
              <a:rPr sz="3000"/>
              <a:t>Title Text</a:t>
            </a:r>
          </a:p>
        </p:txBody>
      </p:sp>
      <p:sp>
        <p:nvSpPr>
          <p:cNvPr id="8" name="Shape 8"/>
          <p:cNvSpPr>
            <a:spLocks noGrp="1"/>
          </p:cNvSpPr>
          <p:nvPr>
            <p:ph type="body" idx="1"/>
          </p:nvPr>
        </p:nvSpPr>
        <p:spPr>
          <a:xfrm>
            <a:off x="401836" y="3527227"/>
            <a:ext cx="8340328" cy="714375"/>
          </a:xfrm>
          <a:prstGeom prst="rect">
            <a:avLst/>
          </a:prstGeom>
        </p:spPr>
        <p:txBody>
          <a:bodyPr/>
          <a:lstStyle>
            <a:lvl1pPr marL="0" indent="0">
              <a:spcBef>
                <a:spcPts val="0"/>
              </a:spcBef>
              <a:buSzTx/>
              <a:buFontTx/>
              <a:buNone/>
              <a:defRPr sz="1800">
                <a:latin typeface="Helvetica Neue"/>
                <a:ea typeface="Helvetica Neue"/>
                <a:cs typeface="Helvetica Neue"/>
                <a:sym typeface="Helvetica Neue"/>
              </a:defRPr>
            </a:lvl1pPr>
            <a:lvl2pPr marL="0" indent="160729">
              <a:spcBef>
                <a:spcPts val="0"/>
              </a:spcBef>
              <a:buSzTx/>
              <a:buFontTx/>
              <a:buNone/>
              <a:defRPr sz="1800">
                <a:latin typeface="Helvetica Neue"/>
                <a:ea typeface="Helvetica Neue"/>
                <a:cs typeface="Helvetica Neue"/>
                <a:sym typeface="Helvetica Neue"/>
              </a:defRPr>
            </a:lvl2pPr>
            <a:lvl3pPr marL="0" indent="321457">
              <a:spcBef>
                <a:spcPts val="0"/>
              </a:spcBef>
              <a:buSzTx/>
              <a:buFontTx/>
              <a:buNone/>
              <a:defRPr sz="1800">
                <a:latin typeface="Helvetica Neue"/>
                <a:ea typeface="Helvetica Neue"/>
                <a:cs typeface="Helvetica Neue"/>
                <a:sym typeface="Helvetica Neue"/>
              </a:defRPr>
            </a:lvl3pPr>
            <a:lvl4pPr marL="0" indent="482186">
              <a:spcBef>
                <a:spcPts val="0"/>
              </a:spcBef>
              <a:buSzTx/>
              <a:buFontTx/>
              <a:buNone/>
              <a:defRPr sz="1800">
                <a:latin typeface="Helvetica Neue"/>
                <a:ea typeface="Helvetica Neue"/>
                <a:cs typeface="Helvetica Neue"/>
                <a:sym typeface="Helvetica Neue"/>
              </a:defRPr>
            </a:lvl4pPr>
            <a:lvl5pPr marL="0" indent="642915">
              <a:spcBef>
                <a:spcPts val="0"/>
              </a:spcBef>
              <a:buSzTx/>
              <a:buFontTx/>
              <a:buNone/>
              <a:defRPr sz="1800">
                <a:latin typeface="Helvetica Neue"/>
                <a:ea typeface="Helvetica Neue"/>
                <a:cs typeface="Helvetica Neue"/>
                <a:sym typeface="Helvetica Neue"/>
              </a:defRPr>
            </a:lvl5pPr>
          </a:lstStyle>
          <a:p>
            <a:pPr lvl="0">
              <a:defRPr sz="1800">
                <a:solidFill>
                  <a:srgbClr val="000000"/>
                </a:solidFill>
              </a:defRPr>
            </a:pPr>
            <a:r>
              <a:rPr sz="1800">
                <a:solidFill>
                  <a:srgbClr val="747474"/>
                </a:solidFill>
              </a:rPr>
              <a:t>Body Level One</a:t>
            </a:r>
          </a:p>
          <a:p>
            <a:pPr lvl="1">
              <a:defRPr sz="1800">
                <a:solidFill>
                  <a:srgbClr val="000000"/>
                </a:solidFill>
              </a:defRPr>
            </a:pPr>
            <a:r>
              <a:rPr sz="1800">
                <a:solidFill>
                  <a:srgbClr val="747474"/>
                </a:solidFill>
              </a:rPr>
              <a:t>Body Level Two</a:t>
            </a:r>
          </a:p>
          <a:p>
            <a:pPr lvl="2">
              <a:defRPr sz="1800">
                <a:solidFill>
                  <a:srgbClr val="000000"/>
                </a:solidFill>
              </a:defRPr>
            </a:pPr>
            <a:r>
              <a:rPr sz="1800">
                <a:solidFill>
                  <a:srgbClr val="747474"/>
                </a:solidFill>
              </a:rPr>
              <a:t>Body Level Three</a:t>
            </a:r>
          </a:p>
          <a:p>
            <a:pPr lvl="3">
              <a:defRPr sz="1800">
                <a:solidFill>
                  <a:srgbClr val="000000"/>
                </a:solidFill>
              </a:defRPr>
            </a:pPr>
            <a:r>
              <a:rPr sz="1800">
                <a:solidFill>
                  <a:srgbClr val="747474"/>
                </a:solidFill>
              </a:rPr>
              <a:t>Body Level Four</a:t>
            </a:r>
          </a:p>
          <a:p>
            <a:pPr lvl="4">
              <a:defRPr sz="1800">
                <a:solidFill>
                  <a:srgbClr val="000000"/>
                </a:solidFill>
              </a:defRPr>
            </a:pPr>
            <a:r>
              <a:rPr sz="1800">
                <a:solidFill>
                  <a:srgbClr val="747474"/>
                </a:solidFill>
              </a:rPr>
              <a:t>Body Level Five</a:t>
            </a:r>
          </a:p>
        </p:txBody>
      </p:sp>
    </p:spTree>
    <p:extLst>
      <p:ext uri="{BB962C8B-B14F-4D97-AF65-F5344CB8AC3E}">
        <p14:creationId xmlns:p14="http://schemas.microsoft.com/office/powerpoint/2010/main" val="18466096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8" name="Rezervirano mjesto sadržaja 7"/>
          <p:cNvSpPr>
            <a:spLocks noGrp="1"/>
          </p:cNvSpPr>
          <p:nvPr>
            <p:ph sz="quarter" idx="1"/>
          </p:nvPr>
        </p:nvSpPr>
        <p:spPr>
          <a:xfrm>
            <a:off x="457200" y="1219200"/>
            <a:ext cx="8229600"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r-HR"/>
              <a:t>Uredite stil naslova matrice</a:t>
            </a:r>
            <a:endParaRPr kumimoji="0" lang="en-US"/>
          </a:p>
        </p:txBody>
      </p:sp>
      <p:sp>
        <p:nvSpPr>
          <p:cNvPr id="3" name="Rezervirano mjesto teksta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Uredite stilove teksta matrice</a:t>
            </a:r>
          </a:p>
        </p:txBody>
      </p:sp>
      <p:sp>
        <p:nvSpPr>
          <p:cNvPr id="4" name="Rezervirano mjesto datuma 3"/>
          <p:cNvSpPr>
            <a:spLocks noGrp="1"/>
          </p:cNvSpPr>
          <p:nvPr>
            <p:ph type="dt" sz="half" idx="10"/>
          </p:nvPr>
        </p:nvSpPr>
        <p:spPr>
          <a:xfrm>
            <a:off x="6400800" y="6355080"/>
            <a:ext cx="2286000" cy="365760"/>
          </a:xfrm>
        </p:spPr>
        <p:txBody>
          <a:bodyPr/>
          <a:lstStyle/>
          <a:p>
            <a:endParaRPr lang="hr-HR"/>
          </a:p>
        </p:txBody>
      </p:sp>
      <p:sp>
        <p:nvSpPr>
          <p:cNvPr id="5" name="Rezervirano mjesto podnožja 4"/>
          <p:cNvSpPr>
            <a:spLocks noGrp="1"/>
          </p:cNvSpPr>
          <p:nvPr>
            <p:ph type="ftr" sz="quarter" idx="11"/>
          </p:nvPr>
        </p:nvSpPr>
        <p:spPr>
          <a:xfrm>
            <a:off x="2898648" y="6355080"/>
            <a:ext cx="3474720" cy="365760"/>
          </a:xfrm>
        </p:spPr>
        <p:txBody>
          <a:bodyPr/>
          <a:lstStyle/>
          <a:p>
            <a:endParaRPr lang="hr-HR"/>
          </a:p>
        </p:txBody>
      </p:sp>
      <p:sp>
        <p:nvSpPr>
          <p:cNvPr id="6" name="Rezervirano mjesto broja slajda 5"/>
          <p:cNvSpPr>
            <a:spLocks noGrp="1"/>
          </p:cNvSpPr>
          <p:nvPr>
            <p:ph type="sldNum" sz="quarter" idx="12"/>
          </p:nvPr>
        </p:nvSpPr>
        <p:spPr>
          <a:xfrm>
            <a:off x="1069848" y="6355080"/>
            <a:ext cx="1520952" cy="365760"/>
          </a:xfrm>
        </p:spPr>
        <p:txBody>
          <a:bodyPr/>
          <a:lstStyle/>
          <a:p>
            <a:fld id="{63C03A18-1BE2-487D-92D8-585057AF460F}" type="slidenum">
              <a:rPr lang="hr-HR" smtClean="0"/>
              <a:pPr/>
              <a:t>‹#›</a:t>
            </a:fld>
            <a:endParaRPr lang="hr-HR"/>
          </a:p>
        </p:txBody>
      </p:sp>
      <p:sp>
        <p:nvSpPr>
          <p:cNvPr id="7" name="Pravokutni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9" name="Rezervirano mjesto sadržaja 8"/>
          <p:cNvSpPr>
            <a:spLocks noGrp="1"/>
          </p:cNvSpPr>
          <p:nvPr>
            <p:ph sz="quarter" idx="1"/>
          </p:nvPr>
        </p:nvSpPr>
        <p:spPr>
          <a:xfrm>
            <a:off x="457200" y="1219200"/>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1" name="Rezervirano mjesto sadržaja 10"/>
          <p:cNvSpPr>
            <a:spLocks noGrp="1"/>
          </p:cNvSpPr>
          <p:nvPr>
            <p:ph sz="quarter" idx="2"/>
          </p:nvPr>
        </p:nvSpPr>
        <p:spPr>
          <a:xfrm>
            <a:off x="4632198" y="1216152"/>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kumimoji="0" lang="hr-HR"/>
              <a:t>Uredite stil naslova matrice</a:t>
            </a:r>
            <a:endParaRPr kumimoji="0" lang="en-US"/>
          </a:p>
        </p:txBody>
      </p:sp>
      <p:sp>
        <p:nvSpPr>
          <p:cNvPr id="3" name="Rezervirano mjesto teksta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7" name="Rezervirano mjesto datuma 6"/>
          <p:cNvSpPr>
            <a:spLocks noGrp="1"/>
          </p:cNvSpPr>
          <p:nvPr>
            <p:ph type="dt" sz="half" idx="10"/>
          </p:nvPr>
        </p:nvSpPr>
        <p:spPr/>
        <p:txBody>
          <a:bodyPr/>
          <a:lstStyle/>
          <a:p>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pPr/>
              <a:t>‹#›</a:t>
            </a:fld>
            <a:endParaRPr lang="hr-HR"/>
          </a:p>
        </p:txBody>
      </p:sp>
      <p:sp>
        <p:nvSpPr>
          <p:cNvPr id="11" name="Rezervirano mjesto sadržaja 10"/>
          <p:cNvSpPr>
            <a:spLocks noGrp="1"/>
          </p:cNvSpPr>
          <p:nvPr>
            <p:ph sz="quarter" idx="2"/>
          </p:nvPr>
        </p:nvSpPr>
        <p:spPr>
          <a:xfrm>
            <a:off x="457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3" name="Rezervirano mjesto sadržaja 12"/>
          <p:cNvSpPr>
            <a:spLocks noGrp="1"/>
          </p:cNvSpPr>
          <p:nvPr>
            <p:ph sz="quarter" idx="4"/>
          </p:nvPr>
        </p:nvSpPr>
        <p:spPr>
          <a:xfrm>
            <a:off x="4648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3" name="Rezervirano mjesto datuma 2"/>
          <p:cNvSpPr>
            <a:spLocks noGrp="1"/>
          </p:cNvSpPr>
          <p:nvPr>
            <p:ph type="dt" sz="half" idx="10"/>
          </p:nvPr>
        </p:nvSpPr>
        <p:spPr/>
        <p:txBody>
          <a:bodyPr/>
          <a:lstStyle/>
          <a:p>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pPr/>
              <a:t>‹#›</a:t>
            </a:fld>
            <a:endParaRPr lang="hr-HR"/>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pPr/>
              <a:t>‹#›</a:t>
            </a:fld>
            <a:endParaRPr lang="hr-HR"/>
          </a:p>
        </p:txBody>
      </p:sp>
      <p:sp>
        <p:nvSpPr>
          <p:cNvPr id="5" name="Ravni poveznik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r-HR"/>
              <a:t>Uredite stil naslova matrice</a:t>
            </a:r>
            <a:endParaRPr kumimoji="0" lang="en-US"/>
          </a:p>
        </p:txBody>
      </p:sp>
      <p:sp>
        <p:nvSpPr>
          <p:cNvPr id="3" name="Rezervirano mjesto tekst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avni poveznik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sadržaja 11"/>
          <p:cNvSpPr>
            <a:spLocks noGrp="1"/>
          </p:cNvSpPr>
          <p:nvPr>
            <p:ph sz="quarter" idx="1"/>
          </p:nvPr>
        </p:nvSpPr>
        <p:spPr>
          <a:xfrm>
            <a:off x="304800" y="304800"/>
            <a:ext cx="5715000" cy="57150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r-HR"/>
              <a:t>Uredite stil naslova matrice</a:t>
            </a:r>
            <a:endParaRPr kumimoji="0" lang="en-US"/>
          </a:p>
        </p:txBody>
      </p:sp>
      <p:sp>
        <p:nvSpPr>
          <p:cNvPr id="3" name="Rezervirano mjesto slik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r-HR"/>
              <a:t>Kliknite ikonu da biste dodali  sliku</a:t>
            </a:r>
            <a:endParaRPr kumimoji="0" lang="en-US" dirty="0"/>
          </a:p>
        </p:txBody>
      </p:sp>
      <p:sp>
        <p:nvSpPr>
          <p:cNvPr id="4" name="Rezervirano mjesto teksta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457200" y="152400"/>
            <a:ext cx="8229600" cy="990600"/>
          </a:xfrm>
          <a:prstGeom prst="rect">
            <a:avLst/>
          </a:prstGeom>
        </p:spPr>
        <p:txBody>
          <a:bodyPr vert="horz" anchor="b" anchorCtr="0">
            <a:normAutofit/>
          </a:bodyPr>
          <a:lstStyle/>
          <a:p>
            <a:r>
              <a:rPr kumimoji="0" lang="hr-HR"/>
              <a:t>Uredite stil naslova matrice</a:t>
            </a:r>
            <a:endParaRPr kumimoji="0" lang="en-US"/>
          </a:p>
        </p:txBody>
      </p:sp>
      <p:sp>
        <p:nvSpPr>
          <p:cNvPr id="13" name="Rezervirano mjesto teksta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4" name="Rezervirano mjesto datum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hr-HR"/>
          </a:p>
        </p:txBody>
      </p:sp>
      <p:sp>
        <p:nvSpPr>
          <p:cNvPr id="3" name="Rezervirano mjesto podnožj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3C03A18-1BE2-487D-92D8-585057AF460F}" type="slidenum">
              <a:rPr lang="hr-HR" smtClean="0"/>
              <a:pPr/>
              <a:t>‹#›</a:t>
            </a:fld>
            <a:endParaRPr lang="hr-HR"/>
          </a:p>
        </p:txBody>
      </p:sp>
      <p:sp>
        <p:nvSpPr>
          <p:cNvPr id="28" name="Ravni poveznik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avni poveznik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Jednakokračni troku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www.ecolabelindex.com/ecolabels/?st=country,sk"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www.ecolabelindex.com/ecolabels/?st=country,sk"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www.ecolabelindex.com/ecolabels/?st=country,sk"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0.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310220" y="2492896"/>
            <a:ext cx="8340328" cy="1145413"/>
          </a:xfrm>
          <a:prstGeom prst="rect">
            <a:avLst/>
          </a:prstGeom>
        </p:spPr>
        <p:txBody>
          <a:bodyPr>
            <a:normAutofit fontScale="90000"/>
          </a:bodyPr>
          <a:lstStyle/>
          <a:p>
            <a:pPr defTabSz="336816">
              <a:defRPr sz="1800"/>
            </a:pPr>
            <a:endParaRPr sz="2100" dirty="0"/>
          </a:p>
          <a:p>
            <a:pPr algn="ctr" defTabSz="336816">
              <a:defRPr sz="1800"/>
            </a:pPr>
            <a:r>
              <a:rPr lang="sk-SK" sz="4400" b="1" dirty="0" err="1" smtClean="0">
                <a:solidFill>
                  <a:srgbClr val="1289C4"/>
                </a:solidFill>
              </a:rPr>
              <a:t>Ecolabels</a:t>
            </a:r>
            <a:r>
              <a:rPr lang="sk-SK" sz="4400" b="1" dirty="0" smtClean="0">
                <a:solidFill>
                  <a:srgbClr val="1289C4"/>
                </a:solidFill>
              </a:rPr>
              <a:t>:</a:t>
            </a:r>
            <a:r>
              <a:rPr lang="sk-SK" b="1" dirty="0" smtClean="0">
                <a:solidFill>
                  <a:srgbClr val="1289C4"/>
                </a:solidFill>
              </a:rPr>
              <a:t/>
            </a:r>
            <a:br>
              <a:rPr lang="sk-SK" b="1" dirty="0" smtClean="0">
                <a:solidFill>
                  <a:srgbClr val="1289C4"/>
                </a:solidFill>
              </a:rPr>
            </a:br>
            <a:r>
              <a:rPr lang="sk-SK" sz="3200" b="1" dirty="0" smtClean="0"/>
              <a:t> </a:t>
            </a:r>
            <a:r>
              <a:rPr lang="sk-SK" sz="3200" b="1" dirty="0" err="1" smtClean="0"/>
              <a:t>information</a:t>
            </a:r>
            <a:r>
              <a:rPr lang="sk-SK" sz="3200" b="1" dirty="0" smtClean="0"/>
              <a:t> or </a:t>
            </a:r>
            <a:r>
              <a:rPr lang="sk-SK" sz="3200" b="1" dirty="0" err="1" smtClean="0"/>
              <a:t>confusion</a:t>
            </a:r>
            <a:r>
              <a:rPr lang="sk-SK" sz="3200" b="1" dirty="0" smtClean="0"/>
              <a:t>?</a:t>
            </a:r>
            <a:br>
              <a:rPr lang="sk-SK" sz="3200" b="1" dirty="0" smtClean="0"/>
            </a:br>
            <a:r>
              <a:rPr lang="sk-SK" sz="2700" b="1" dirty="0" smtClean="0">
                <a:solidFill>
                  <a:srgbClr val="ED3737"/>
                </a:solidFill>
              </a:rPr>
              <a:t>SLOVAKIA</a:t>
            </a:r>
            <a:endParaRPr sz="4400" b="1" dirty="0">
              <a:solidFill>
                <a:srgbClr val="ED3737"/>
              </a:solidFill>
            </a:endParaRPr>
          </a:p>
        </p:txBody>
      </p:sp>
      <p:sp>
        <p:nvSpPr>
          <p:cNvPr id="45" name="Shape 45"/>
          <p:cNvSpPr>
            <a:spLocks noGrp="1"/>
          </p:cNvSpPr>
          <p:nvPr>
            <p:ph type="body" idx="1"/>
          </p:nvPr>
        </p:nvSpPr>
        <p:spPr>
          <a:xfrm>
            <a:off x="324106" y="3717032"/>
            <a:ext cx="8058596" cy="1494789"/>
          </a:xfrm>
          <a:prstGeom prst="rect">
            <a:avLst/>
          </a:prstGeom>
        </p:spPr>
        <p:txBody>
          <a:bodyPr>
            <a:normAutofit/>
          </a:bodyPr>
          <a:lstStyle>
            <a:lvl1pPr algn="ctr"/>
          </a:lstStyle>
          <a:p>
            <a:pPr lvl="0">
              <a:defRPr sz="1800">
                <a:solidFill>
                  <a:srgbClr val="000000"/>
                </a:solidFill>
              </a:defRPr>
            </a:pPr>
            <a:r>
              <a:rPr lang="hr-HR" sz="2000" dirty="0" smtClean="0">
                <a:solidFill>
                  <a:srgbClr val="747474"/>
                </a:solidFill>
              </a:rPr>
              <a:t>Tatiana Čaplová / Pontis Foundation</a:t>
            </a:r>
          </a:p>
          <a:p>
            <a:pPr lvl="0">
              <a:defRPr sz="1800">
                <a:solidFill>
                  <a:srgbClr val="000000"/>
                </a:solidFill>
              </a:defRPr>
            </a:pPr>
            <a:r>
              <a:rPr lang="hr-HR" sz="1400" dirty="0" smtClean="0">
                <a:solidFill>
                  <a:srgbClr val="747474"/>
                </a:solidFill>
                <a:hlinkClick r:id="rId2"/>
              </a:rPr>
              <a:t>tatiana.caplova@pontisfoundation.sk</a:t>
            </a:r>
            <a:endParaRPr lang="hr-HR" sz="1400" dirty="0" smtClean="0">
              <a:solidFill>
                <a:srgbClr val="747474"/>
              </a:solidFill>
            </a:endParaRPr>
          </a:p>
          <a:p>
            <a:pPr lvl="0">
              <a:defRPr sz="1800">
                <a:solidFill>
                  <a:srgbClr val="000000"/>
                </a:solidFill>
              </a:defRPr>
            </a:pPr>
            <a:endParaRPr lang="hr-HR" sz="1300" dirty="0" smtClean="0">
              <a:solidFill>
                <a:srgbClr val="747474"/>
              </a:solidFill>
            </a:endParaRPr>
          </a:p>
          <a:p>
            <a:pPr lvl="0" algn="r">
              <a:defRPr sz="1800">
                <a:solidFill>
                  <a:srgbClr val="000000"/>
                </a:solidFill>
              </a:defRPr>
            </a:pPr>
            <a:endParaRPr lang="hr-HR" sz="1300" dirty="0">
              <a:solidFill>
                <a:srgbClr val="747474"/>
              </a:solidFill>
            </a:endParaRPr>
          </a:p>
          <a:p>
            <a:pPr lvl="0" algn="r">
              <a:defRPr sz="1800">
                <a:solidFill>
                  <a:srgbClr val="000000"/>
                </a:solidFill>
              </a:defRPr>
            </a:pPr>
            <a:r>
              <a:rPr lang="hr-HR" dirty="0" smtClean="0">
                <a:solidFill>
                  <a:srgbClr val="747474"/>
                </a:solidFill>
              </a:rPr>
              <a:t>JANUARY 31 / 2017 / Zagreb </a:t>
            </a:r>
            <a:endParaRPr dirty="0">
              <a:solidFill>
                <a:srgbClr val="747474"/>
              </a:solidFill>
            </a:endParaRPr>
          </a:p>
        </p:txBody>
      </p:sp>
      <p:sp>
        <p:nvSpPr>
          <p:cNvPr id="46" name="Shape 46"/>
          <p:cNvSpPr/>
          <p:nvPr/>
        </p:nvSpPr>
        <p:spPr>
          <a:xfrm>
            <a:off x="324106" y="4676969"/>
            <a:ext cx="8340329" cy="442020"/>
          </a:xfrm>
          <a:prstGeom prst="rect">
            <a:avLst/>
          </a:prstGeom>
          <a:ln w="12700">
            <a:miter lim="400000"/>
          </a:ln>
        </p:spPr>
        <p:txBody>
          <a:bodyPr lIns="0" tIns="0" rIns="0" bIns="0"/>
          <a:lstStyle/>
          <a:p>
            <a:pPr lvl="0">
              <a:defRPr sz="2600">
                <a:solidFill>
                  <a:srgbClr val="747474"/>
                </a:solidFill>
                <a:latin typeface="Helvetica Neue"/>
                <a:ea typeface="Helvetica Neue"/>
                <a:cs typeface="Helvetica Neue"/>
                <a:sym typeface="Helvetica Neue"/>
              </a:defRPr>
            </a:pPr>
            <a:endParaRPr/>
          </a:p>
        </p:txBody>
      </p:sp>
      <p:pic>
        <p:nvPicPr>
          <p:cNvPr id="6"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b="43300"/>
          <a:stretch/>
        </p:blipFill>
        <p:spPr>
          <a:xfrm>
            <a:off x="2220377" y="182455"/>
            <a:ext cx="4521778" cy="1833241"/>
          </a:xfrm>
          <a:prstGeom prst="rect">
            <a:avLst/>
          </a:prstGeom>
        </p:spPr>
      </p:pic>
      <p:pic>
        <p:nvPicPr>
          <p:cNvPr id="7" name="Picture 6"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64692"/>
          <a:stretch/>
        </p:blipFill>
        <p:spPr>
          <a:xfrm>
            <a:off x="1403648" y="5118989"/>
            <a:ext cx="6264696" cy="1336451"/>
          </a:xfrm>
          <a:prstGeom prst="rect">
            <a:avLst/>
          </a:prstGeom>
        </p:spPr>
      </p:pic>
    </p:spTree>
    <p:extLst>
      <p:ext uri="{BB962C8B-B14F-4D97-AF65-F5344CB8AC3E}">
        <p14:creationId xmlns:p14="http://schemas.microsoft.com/office/powerpoint/2010/main" val="223290026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9" y="1268760"/>
            <a:ext cx="8633157" cy="5232202"/>
          </a:xfrm>
          <a:prstGeom prst="rect">
            <a:avLst/>
          </a:prstGeom>
          <a:noFill/>
        </p:spPr>
        <p:txBody>
          <a:bodyPr wrap="square" rtlCol="0">
            <a:spAutoFit/>
          </a:bodyPr>
          <a:lstStyle/>
          <a:p>
            <a:r>
              <a:rPr lang="sk-SK" sz="2400" b="1" dirty="0">
                <a:solidFill>
                  <a:srgbClr val="1289C4"/>
                </a:solidFill>
                <a:latin typeface="Helvetica Neue"/>
              </a:rPr>
              <a:t>E</a:t>
            </a:r>
            <a:r>
              <a:rPr lang="en-US" sz="2400" b="1" dirty="0" err="1" smtClean="0">
                <a:solidFill>
                  <a:srgbClr val="1289C4"/>
                </a:solidFill>
                <a:latin typeface="Helvetica Neue"/>
              </a:rPr>
              <a:t>nvironmental</a:t>
            </a:r>
            <a:r>
              <a:rPr lang="en-US" sz="2400" b="1" dirty="0" smtClean="0">
                <a:solidFill>
                  <a:srgbClr val="1289C4"/>
                </a:solidFill>
                <a:latin typeface="Helvetica Neue"/>
              </a:rPr>
              <a:t> </a:t>
            </a:r>
            <a:r>
              <a:rPr lang="en-US" sz="2400" b="1" dirty="0">
                <a:solidFill>
                  <a:srgbClr val="1289C4"/>
                </a:solidFill>
                <a:latin typeface="Helvetica Neue"/>
              </a:rPr>
              <a:t>labeling </a:t>
            </a:r>
            <a:r>
              <a:rPr lang="sk-SK" sz="2400" b="1" dirty="0" smtClean="0">
                <a:solidFill>
                  <a:srgbClr val="1289C4"/>
                </a:solidFill>
                <a:latin typeface="Helvetica Neue"/>
              </a:rPr>
              <a:t>in Slovakia – EU </a:t>
            </a:r>
            <a:r>
              <a:rPr lang="sk-SK" sz="2400" b="1" dirty="0" err="1" smtClean="0">
                <a:solidFill>
                  <a:srgbClr val="1289C4"/>
                </a:solidFill>
                <a:latin typeface="Helvetica Neue"/>
              </a:rPr>
              <a:t>ecolabel</a:t>
            </a:r>
            <a:endParaRPr lang="sk-SK" sz="2400" b="1" dirty="0" smtClean="0">
              <a:solidFill>
                <a:srgbClr val="1289C4"/>
              </a:solidFill>
              <a:latin typeface="Helvetica Neue"/>
            </a:endParaRPr>
          </a:p>
          <a:p>
            <a:endParaRPr lang="sk-SK" sz="2000" b="1" dirty="0" smtClean="0">
              <a:latin typeface="Helvetica Neue"/>
            </a:endParaRPr>
          </a:p>
          <a:p>
            <a:r>
              <a:rPr lang="sk-SK" sz="2000" b="1" dirty="0" smtClean="0">
                <a:latin typeface="Helvetica Neue"/>
              </a:rPr>
              <a:t>EXAMPLE: </a:t>
            </a:r>
            <a:r>
              <a:rPr lang="sk-SK" sz="2000" b="1" dirty="0" err="1" smtClean="0">
                <a:latin typeface="Helvetica Neue"/>
              </a:rPr>
              <a:t>Eco</a:t>
            </a:r>
            <a:r>
              <a:rPr lang="sk-SK" sz="2000" b="1" dirty="0" smtClean="0">
                <a:latin typeface="Helvetica Neue"/>
              </a:rPr>
              <a:t> </a:t>
            </a:r>
            <a:r>
              <a:rPr lang="sk-SK" sz="2000" b="1" dirty="0" err="1" smtClean="0">
                <a:latin typeface="Helvetica Neue"/>
              </a:rPr>
              <a:t>friendly</a:t>
            </a:r>
            <a:r>
              <a:rPr lang="sk-SK" sz="2000" b="1" dirty="0" smtClean="0">
                <a:latin typeface="Helvetica Neue"/>
              </a:rPr>
              <a:t> hotel Dália</a:t>
            </a:r>
            <a:endParaRPr lang="sk-SK" sz="2000" b="1" dirty="0">
              <a:latin typeface="Helvetica Neue"/>
            </a:endParaRPr>
          </a:p>
          <a:p>
            <a:r>
              <a:rPr lang="en-US" dirty="0" smtClean="0"/>
              <a:t>.</a:t>
            </a:r>
            <a:endParaRPr lang="sk-SK" dirty="0" smtClean="0"/>
          </a:p>
          <a:p>
            <a:pPr marL="285750" indent="-285750">
              <a:buFont typeface="Arial" panose="020B0604020202020204" pitchFamily="34" charset="0"/>
              <a:buChar char="•"/>
            </a:pPr>
            <a:r>
              <a:rPr lang="en-US" dirty="0"/>
              <a:t>Hotel </a:t>
            </a:r>
            <a:r>
              <a:rPr lang="en-US" dirty="0" err="1"/>
              <a:t>Dália</a:t>
            </a:r>
            <a:r>
              <a:rPr lang="en-US" dirty="0"/>
              <a:t> in </a:t>
            </a:r>
            <a:r>
              <a:rPr lang="en-US" dirty="0" err="1"/>
              <a:t>Košice</a:t>
            </a:r>
            <a:r>
              <a:rPr lang="en-US" dirty="0"/>
              <a:t> is one of the first ecological hotels in Slovakia. </a:t>
            </a:r>
          </a:p>
          <a:p>
            <a:pPr marL="285750" indent="-285750">
              <a:buFont typeface="Arial" panose="020B0604020202020204" pitchFamily="34" charset="0"/>
              <a:buChar char="•"/>
            </a:pPr>
            <a:r>
              <a:rPr lang="en-US" dirty="0" smtClean="0"/>
              <a:t>The </a:t>
            </a:r>
            <a:r>
              <a:rPr lang="en-US" dirty="0"/>
              <a:t>hotel used energy efficient light bulbs and 100% recycled office paper, the summer months provide heating </a:t>
            </a:r>
            <a:r>
              <a:rPr lang="en-US" dirty="0" err="1"/>
              <a:t>vodysolárne</a:t>
            </a:r>
            <a:r>
              <a:rPr lang="en-US" dirty="0"/>
              <a:t> panels, disposable packaging of bathroom cosmetics have been replaced by organic cosmetics certified by the European Eco </a:t>
            </a:r>
            <a:r>
              <a:rPr lang="en-US" dirty="0" smtClean="0"/>
              <a:t>label.</a:t>
            </a:r>
            <a:r>
              <a:rPr lang="sk-SK" dirty="0" smtClean="0"/>
              <a:t> </a:t>
            </a:r>
            <a:r>
              <a:rPr lang="en-US" dirty="0" smtClean="0"/>
              <a:t>Offer </a:t>
            </a:r>
            <a:r>
              <a:rPr lang="en-US" dirty="0"/>
              <a:t>a breakfast menu has been expanded by a healthy organic foods. The hotel are distributed bins for sorting waste, so that the guests could actively involved in the separation.</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sk-SK" dirty="0"/>
          </a:p>
        </p:txBody>
      </p:sp>
      <p:pic>
        <p:nvPicPr>
          <p:cNvPr id="20482" name="Picture 2" descr="C:\Users\tatiana.caplova\Desktop\eco-friendly-hotel-dal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594735"/>
            <a:ext cx="3045547" cy="2032211"/>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tatiana.caplova\Desktop\eco-friendly-hotel-dalia a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321" y="4620752"/>
            <a:ext cx="3167088" cy="2375316"/>
          </a:xfrm>
          <a:prstGeom prst="rect">
            <a:avLst/>
          </a:prstGeom>
          <a:noFill/>
          <a:extLst>
            <a:ext uri="{909E8E84-426E-40DD-AFC4-6F175D3DCCD1}">
              <a14:hiddenFill xmlns:a14="http://schemas.microsoft.com/office/drawing/2010/main">
                <a:solidFill>
                  <a:srgbClr val="FFFFFF"/>
                </a:solidFill>
              </a14:hiddenFill>
            </a:ext>
          </a:extLst>
        </p:spPr>
      </p:pic>
      <p:sp>
        <p:nvSpPr>
          <p:cNvPr id="10"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368689612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07504" y="1268760"/>
            <a:ext cx="8633157" cy="3908762"/>
          </a:xfrm>
          <a:prstGeom prst="rect">
            <a:avLst/>
          </a:prstGeom>
          <a:noFill/>
        </p:spPr>
        <p:txBody>
          <a:bodyPr wrap="square" rtlCol="0">
            <a:spAutoFit/>
          </a:bodyPr>
          <a:lstStyle/>
          <a:p>
            <a:r>
              <a:rPr lang="sk-SK" sz="2400" b="1" dirty="0">
                <a:solidFill>
                  <a:srgbClr val="1289C4"/>
                </a:solidFill>
                <a:latin typeface="Helvetica Neue"/>
              </a:rPr>
              <a:t>E</a:t>
            </a:r>
            <a:r>
              <a:rPr lang="en-US" sz="2400" b="1" dirty="0" err="1" smtClean="0">
                <a:solidFill>
                  <a:srgbClr val="1289C4"/>
                </a:solidFill>
                <a:latin typeface="Helvetica Neue"/>
              </a:rPr>
              <a:t>nvironmental</a:t>
            </a:r>
            <a:r>
              <a:rPr lang="en-US" sz="2400" b="1" dirty="0" smtClean="0">
                <a:solidFill>
                  <a:srgbClr val="1289C4"/>
                </a:solidFill>
                <a:latin typeface="Helvetica Neue"/>
              </a:rPr>
              <a:t> </a:t>
            </a:r>
            <a:r>
              <a:rPr lang="en-US" sz="2400" b="1" dirty="0">
                <a:solidFill>
                  <a:srgbClr val="1289C4"/>
                </a:solidFill>
                <a:latin typeface="Helvetica Neue"/>
              </a:rPr>
              <a:t>labeling </a:t>
            </a:r>
            <a:r>
              <a:rPr lang="sk-SK" sz="2400" b="1" dirty="0" smtClean="0">
                <a:solidFill>
                  <a:srgbClr val="1289C4"/>
                </a:solidFill>
                <a:latin typeface="Helvetica Neue"/>
              </a:rPr>
              <a:t>in Slovakia – EU </a:t>
            </a:r>
            <a:r>
              <a:rPr lang="sk-SK" sz="2400" b="1" dirty="0" err="1" smtClean="0">
                <a:solidFill>
                  <a:srgbClr val="1289C4"/>
                </a:solidFill>
                <a:latin typeface="Helvetica Neue"/>
              </a:rPr>
              <a:t>ecolabel</a:t>
            </a:r>
            <a:endParaRPr lang="sk-SK" sz="2400" b="1" dirty="0" smtClean="0">
              <a:solidFill>
                <a:srgbClr val="1289C4"/>
              </a:solidFill>
              <a:latin typeface="Helvetica Neue"/>
            </a:endParaRPr>
          </a:p>
          <a:p>
            <a:endParaRPr lang="sk-SK" sz="2000" b="1" dirty="0" smtClean="0">
              <a:latin typeface="Helvetica Neue"/>
            </a:endParaRPr>
          </a:p>
          <a:p>
            <a:pPr marL="285750" indent="-285750">
              <a:buFont typeface="Arial" panose="020B0604020202020204" pitchFamily="34" charset="0"/>
              <a:buChar char="•"/>
            </a:pPr>
            <a:r>
              <a:rPr lang="en-US" sz="2000" dirty="0"/>
              <a:t>In 2015 the right to </a:t>
            </a:r>
            <a:r>
              <a:rPr lang="en-US" sz="2000" dirty="0" smtClean="0"/>
              <a:t>use </a:t>
            </a:r>
            <a:r>
              <a:rPr lang="en-US" sz="2000" dirty="0"/>
              <a:t>the label “EU ecolabel“ was awarded to </a:t>
            </a:r>
            <a:r>
              <a:rPr lang="en-US" sz="2000" b="1" dirty="0"/>
              <a:t>131 products</a:t>
            </a:r>
            <a:r>
              <a:rPr lang="en-US" sz="2000" dirty="0"/>
              <a:t>, </a:t>
            </a:r>
            <a:r>
              <a:rPr lang="en-US" sz="2000" dirty="0" smtClean="0"/>
              <a:t>out</a:t>
            </a:r>
            <a:r>
              <a:rPr lang="sk-SK" sz="2000" dirty="0" smtClean="0"/>
              <a:t> </a:t>
            </a:r>
            <a:r>
              <a:rPr lang="en-US" sz="2000" dirty="0" smtClean="0"/>
              <a:t>of </a:t>
            </a:r>
            <a:r>
              <a:rPr lang="en-US" sz="2000" dirty="0"/>
              <a:t>which two were services, in Slovakia. There </a:t>
            </a:r>
            <a:r>
              <a:rPr lang="en-US" sz="2000" dirty="0" smtClean="0"/>
              <a:t>are </a:t>
            </a:r>
            <a:r>
              <a:rPr lang="en-US" sz="2000" dirty="0"/>
              <a:t>more than </a:t>
            </a:r>
            <a:r>
              <a:rPr lang="en-US" sz="2000" b="1" dirty="0" smtClean="0"/>
              <a:t>36.400 </a:t>
            </a:r>
            <a:r>
              <a:rPr lang="en-US" sz="2000" b="1" dirty="0"/>
              <a:t>products</a:t>
            </a:r>
            <a:r>
              <a:rPr lang="en-US" sz="2000" dirty="0"/>
              <a:t> </a:t>
            </a:r>
            <a:r>
              <a:rPr lang="en-US" sz="2000" dirty="0" smtClean="0"/>
              <a:t>within</a:t>
            </a:r>
            <a:r>
              <a:rPr lang="sk-SK" sz="2000" dirty="0" smtClean="0"/>
              <a:t> </a:t>
            </a:r>
            <a:r>
              <a:rPr lang="en-US" sz="2000" dirty="0" smtClean="0"/>
              <a:t>the </a:t>
            </a:r>
            <a:r>
              <a:rPr lang="en-US" sz="2000" dirty="0"/>
              <a:t>EU.</a:t>
            </a:r>
          </a:p>
          <a:p>
            <a:r>
              <a:rPr lang="en-US" dirty="0" smtClean="0"/>
              <a:t>.</a:t>
            </a:r>
            <a:r>
              <a:rPr lang="en-US" dirty="0"/>
              <a:t> </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sk-SK" dirty="0"/>
          </a:p>
        </p:txBody>
      </p:sp>
      <p:pic>
        <p:nvPicPr>
          <p:cNvPr id="22530" name="Picture 2" descr="C:\Users\tatiana.caplova\Desktop\environmentally-friend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393" y="2996953"/>
            <a:ext cx="7029983" cy="3514992"/>
          </a:xfrm>
          <a:prstGeom prst="rect">
            <a:avLst/>
          </a:prstGeom>
          <a:noFill/>
          <a:extLst>
            <a:ext uri="{909E8E84-426E-40DD-AFC4-6F175D3DCCD1}">
              <a14:hiddenFill xmlns:a14="http://schemas.microsoft.com/office/drawing/2010/main">
                <a:solidFill>
                  <a:srgbClr val="FFFFFF"/>
                </a:solidFill>
              </a14:hiddenFill>
            </a:ext>
          </a:extLst>
        </p:spPr>
      </p:pic>
      <p:sp>
        <p:nvSpPr>
          <p:cNvPr id="11" name="BlokTextu 10"/>
          <p:cNvSpPr txBox="1"/>
          <p:nvPr/>
        </p:nvSpPr>
        <p:spPr>
          <a:xfrm>
            <a:off x="251520" y="6596390"/>
            <a:ext cx="8640960" cy="523220"/>
          </a:xfrm>
          <a:prstGeom prst="rect">
            <a:avLst/>
          </a:prstGeom>
          <a:noFill/>
        </p:spPr>
        <p:txBody>
          <a:bodyPr wrap="square" rtlCol="0">
            <a:spAutoFit/>
          </a:bodyPr>
          <a:lstStyle/>
          <a:p>
            <a:r>
              <a:rPr lang="sk-SK" sz="1000" i="1" dirty="0" err="1" smtClean="0"/>
              <a:t>Source</a:t>
            </a:r>
            <a:r>
              <a:rPr lang="sk-SK" sz="1000" i="1" dirty="0" smtClean="0"/>
              <a:t>: </a:t>
            </a:r>
            <a:r>
              <a:rPr lang="sk-SK" sz="1000" i="1" dirty="0" err="1" smtClean="0"/>
              <a:t>Bosák</a:t>
            </a:r>
            <a:r>
              <a:rPr lang="sk-SK" sz="1000" i="1" dirty="0" smtClean="0"/>
              <a:t>, M.; </a:t>
            </a:r>
            <a:r>
              <a:rPr lang="sk-SK" sz="1000" i="1" dirty="0" err="1" smtClean="0"/>
              <a:t>Tarča</a:t>
            </a:r>
            <a:r>
              <a:rPr lang="sk-SK" sz="1000" i="1" dirty="0" smtClean="0"/>
              <a:t>, A.; </a:t>
            </a:r>
            <a:r>
              <a:rPr lang="sk-SK" sz="1000" i="1" dirty="0" err="1" smtClean="0"/>
              <a:t>Krajňák</a:t>
            </a:r>
            <a:r>
              <a:rPr lang="sk-SK" sz="1000" i="1" dirty="0" smtClean="0"/>
              <a:t> S.: </a:t>
            </a:r>
            <a:r>
              <a:rPr lang="en-US" sz="1000" i="1" dirty="0" smtClean="0"/>
              <a:t>Eco-</a:t>
            </a:r>
            <a:r>
              <a:rPr lang="sk-SK" sz="1000" i="1" dirty="0"/>
              <a:t>l</a:t>
            </a:r>
            <a:r>
              <a:rPr lang="en-US" sz="1000" i="1" dirty="0" err="1" smtClean="0"/>
              <a:t>abeling</a:t>
            </a:r>
            <a:r>
              <a:rPr lang="en-US" sz="1000" i="1" dirty="0" smtClean="0"/>
              <a:t> </a:t>
            </a:r>
            <a:r>
              <a:rPr lang="en-US" sz="1000" i="1" dirty="0"/>
              <a:t>in Slovak Republic according to </a:t>
            </a:r>
            <a:r>
              <a:rPr lang="en-US" sz="1000" i="1" dirty="0" smtClean="0"/>
              <a:t>the</a:t>
            </a:r>
            <a:r>
              <a:rPr lang="sk-SK" sz="1000" i="1" dirty="0" smtClean="0"/>
              <a:t> </a:t>
            </a:r>
            <a:r>
              <a:rPr lang="en-US" sz="1000" i="1" dirty="0" smtClean="0"/>
              <a:t>norm </a:t>
            </a:r>
            <a:r>
              <a:rPr lang="en-US" sz="1000" i="1" dirty="0"/>
              <a:t>ISO </a:t>
            </a:r>
            <a:r>
              <a:rPr lang="en-US" sz="1000" i="1" dirty="0" smtClean="0"/>
              <a:t>14020</a:t>
            </a:r>
            <a:r>
              <a:rPr lang="sk-SK" sz="1000" i="1" dirty="0" smtClean="0"/>
              <a:t>. </a:t>
            </a:r>
            <a:r>
              <a:rPr lang="sk-SK" sz="1000" i="1" dirty="0" err="1" smtClean="0"/>
              <a:t>Available</a:t>
            </a:r>
            <a:r>
              <a:rPr lang="sk-SK" sz="1000" i="1" dirty="0"/>
              <a:t> </a:t>
            </a:r>
            <a:r>
              <a:rPr lang="sk-SK" sz="1000" i="1" dirty="0" err="1" smtClean="0"/>
              <a:t>here</a:t>
            </a:r>
            <a:r>
              <a:rPr lang="sk-SK" sz="1000" i="1" dirty="0"/>
              <a:t> </a:t>
            </a:r>
            <a:r>
              <a:rPr lang="sk-SK" sz="1000" i="1" dirty="0" smtClean="0"/>
              <a:t>http</a:t>
            </a:r>
            <a:r>
              <a:rPr lang="sk-SK" sz="1000" i="1" dirty="0"/>
              <a:t>://</a:t>
            </a:r>
            <a:r>
              <a:rPr lang="sk-SK" sz="1000" i="1" dirty="0" smtClean="0"/>
              <a:t>bit.ly/2bz3A1B  </a:t>
            </a:r>
            <a:endParaRPr lang="en-US" sz="1000" i="1" dirty="0"/>
          </a:p>
          <a:p>
            <a:endParaRPr lang="sk-SK" dirty="0"/>
          </a:p>
        </p:txBody>
      </p:sp>
      <p:sp>
        <p:nvSpPr>
          <p:cNvPr id="12"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84568916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9" y="1268760"/>
            <a:ext cx="8633157" cy="3046988"/>
          </a:xfrm>
          <a:prstGeom prst="rect">
            <a:avLst/>
          </a:prstGeom>
          <a:noFill/>
        </p:spPr>
        <p:txBody>
          <a:bodyPr wrap="square" rtlCol="0">
            <a:spAutoFit/>
          </a:bodyPr>
          <a:lstStyle/>
          <a:p>
            <a:r>
              <a:rPr lang="sk-SK" sz="2400" b="1" dirty="0" err="1" smtClean="0">
                <a:solidFill>
                  <a:srgbClr val="1289C4"/>
                </a:solidFill>
                <a:latin typeface="Helvetica Neue"/>
              </a:rPr>
              <a:t>Organic</a:t>
            </a:r>
            <a:r>
              <a:rPr lang="sk-SK" sz="2400" b="1" dirty="0" smtClean="0">
                <a:solidFill>
                  <a:srgbClr val="1289C4"/>
                </a:solidFill>
                <a:latin typeface="Helvetica Neue"/>
              </a:rPr>
              <a:t> </a:t>
            </a:r>
            <a:r>
              <a:rPr lang="sk-SK" sz="2400" b="1" dirty="0" err="1" smtClean="0">
                <a:solidFill>
                  <a:srgbClr val="1289C4"/>
                </a:solidFill>
                <a:latin typeface="Helvetica Neue"/>
              </a:rPr>
              <a:t>farming</a:t>
            </a:r>
            <a:r>
              <a:rPr lang="sk-SK" sz="2400" b="1" dirty="0" smtClean="0">
                <a:solidFill>
                  <a:srgbClr val="1289C4"/>
                </a:solidFill>
                <a:latin typeface="Helvetica Neue"/>
              </a:rPr>
              <a:t> </a:t>
            </a:r>
            <a:r>
              <a:rPr lang="sk-SK" sz="2400" b="1" dirty="0" err="1" smtClean="0">
                <a:solidFill>
                  <a:srgbClr val="1289C4"/>
                </a:solidFill>
                <a:latin typeface="Helvetica Neue"/>
              </a:rPr>
              <a:t>label</a:t>
            </a:r>
            <a:endParaRPr lang="sk-SK" sz="2400" b="1" dirty="0" smtClean="0">
              <a:latin typeface="Helvetica Neue"/>
            </a:endParaRPr>
          </a:p>
          <a:p>
            <a:endParaRPr lang="sk-SK" sz="2400" dirty="0">
              <a:latin typeface="Helvetica Neue"/>
            </a:endParaRPr>
          </a:p>
          <a:p>
            <a:pPr marL="285750" indent="-285750">
              <a:buFont typeface="Arial" panose="020B0604020202020204" pitchFamily="34" charset="0"/>
              <a:buChar char="•"/>
            </a:pPr>
            <a:r>
              <a:rPr lang="en-US" dirty="0"/>
              <a:t>The main objective of the European logo is </a:t>
            </a:r>
            <a:r>
              <a:rPr lang="en-US" b="1" dirty="0"/>
              <a:t>to make organic products easier to be identified by the consumers</a:t>
            </a:r>
            <a:r>
              <a:rPr lang="en-US" dirty="0"/>
              <a:t>. Furthermore it gives a visual identity to the organic farming sector and thus contributes to ensure overall coherence and a proper functioning of the internal market in this field..</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sk-SK" dirty="0"/>
          </a:p>
        </p:txBody>
      </p:sp>
      <p:pic>
        <p:nvPicPr>
          <p:cNvPr id="16386" name="Picture 2" descr="C:\Users\tatiana.caplova\Desktop\logo-jpg\logo_jpg\EU_Organic_Logo_Colour_OuterLine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077" y="3717032"/>
            <a:ext cx="3169047" cy="211058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tatiana.caplova\Desktop\eko logo_SV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9773" y="3717032"/>
            <a:ext cx="4205420" cy="2110585"/>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p:cNvSpPr txBox="1"/>
          <p:nvPr/>
        </p:nvSpPr>
        <p:spPr>
          <a:xfrm>
            <a:off x="2002916" y="6006479"/>
            <a:ext cx="1872208" cy="461665"/>
          </a:xfrm>
          <a:prstGeom prst="rect">
            <a:avLst/>
          </a:prstGeom>
          <a:noFill/>
        </p:spPr>
        <p:txBody>
          <a:bodyPr wrap="square" rtlCol="0">
            <a:spAutoFit/>
          </a:bodyPr>
          <a:lstStyle/>
          <a:p>
            <a:r>
              <a:rPr lang="sk-SK" sz="2400" b="1" dirty="0" smtClean="0"/>
              <a:t>EU</a:t>
            </a:r>
            <a:endParaRPr lang="sk-SK" sz="2400" b="1" dirty="0"/>
          </a:p>
        </p:txBody>
      </p:sp>
      <p:sp>
        <p:nvSpPr>
          <p:cNvPr id="13" name="BlokTextu 12"/>
          <p:cNvSpPr txBox="1"/>
          <p:nvPr/>
        </p:nvSpPr>
        <p:spPr>
          <a:xfrm>
            <a:off x="5868144" y="6034381"/>
            <a:ext cx="1872208" cy="461665"/>
          </a:xfrm>
          <a:prstGeom prst="rect">
            <a:avLst/>
          </a:prstGeom>
          <a:noFill/>
        </p:spPr>
        <p:txBody>
          <a:bodyPr wrap="square" rtlCol="0">
            <a:spAutoFit/>
          </a:bodyPr>
          <a:lstStyle/>
          <a:p>
            <a:r>
              <a:rPr lang="sk-SK" sz="2400" b="1" dirty="0" smtClean="0"/>
              <a:t>SLOVAKIA</a:t>
            </a:r>
            <a:endParaRPr lang="sk-SK" sz="2400" b="1" dirty="0"/>
          </a:p>
        </p:txBody>
      </p:sp>
      <p:sp>
        <p:nvSpPr>
          <p:cNvPr id="14"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371675278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1938992"/>
          </a:xfrm>
          <a:prstGeom prst="rect">
            <a:avLst/>
          </a:prstGeom>
          <a:noFill/>
        </p:spPr>
        <p:txBody>
          <a:bodyPr wrap="square" rtlCol="0">
            <a:spAutoFit/>
          </a:bodyPr>
          <a:lstStyle/>
          <a:p>
            <a:pPr lvl="0"/>
            <a:r>
              <a:rPr lang="sk-SK" sz="2800" b="1" dirty="0" err="1" smtClean="0">
                <a:solidFill>
                  <a:srgbClr val="1289C4"/>
                </a:solidFill>
                <a:latin typeface="Helvetica Neue"/>
              </a:rPr>
              <a:t>Examples</a:t>
            </a:r>
            <a:r>
              <a:rPr lang="sk-SK" sz="2800" b="1" dirty="0" smtClean="0">
                <a:solidFill>
                  <a:srgbClr val="1289C4"/>
                </a:solidFill>
                <a:latin typeface="Helvetica Neue"/>
              </a:rPr>
              <a:t> of </a:t>
            </a:r>
            <a:r>
              <a:rPr lang="sk-SK" sz="2800" b="1" dirty="0" err="1" smtClean="0">
                <a:solidFill>
                  <a:srgbClr val="1289C4"/>
                </a:solidFill>
                <a:latin typeface="Helvetica Neue"/>
              </a:rPr>
              <a:t>ecolabels</a:t>
            </a:r>
            <a:r>
              <a:rPr lang="sk-SK" sz="2800" b="1" dirty="0" smtClean="0">
                <a:solidFill>
                  <a:srgbClr val="1289C4"/>
                </a:solidFill>
                <a:latin typeface="Helvetica Neue"/>
              </a:rPr>
              <a:t> </a:t>
            </a:r>
            <a:r>
              <a:rPr lang="sk-SK" sz="2800" b="1" dirty="0" err="1" smtClean="0">
                <a:solidFill>
                  <a:srgbClr val="1289C4"/>
                </a:solidFill>
                <a:latin typeface="Helvetica Neue"/>
              </a:rPr>
              <a:t>used</a:t>
            </a:r>
            <a:r>
              <a:rPr lang="sk-SK" sz="2800" b="1" dirty="0" smtClean="0">
                <a:solidFill>
                  <a:srgbClr val="1289C4"/>
                </a:solidFill>
                <a:latin typeface="Helvetica Neue"/>
              </a:rPr>
              <a:t> in Slovakia </a:t>
            </a:r>
          </a:p>
          <a:p>
            <a:pPr lvl="0"/>
            <a:endParaRPr lang="sk-SK" b="1" dirty="0" smtClean="0">
              <a:latin typeface="Helvetica Neue"/>
            </a:endParaRPr>
          </a:p>
          <a:p>
            <a:pPr lvl="0"/>
            <a:r>
              <a:rPr lang="sk-SK" sz="2000" b="1" dirty="0" err="1" smtClean="0">
                <a:latin typeface="Helvetica Neue"/>
              </a:rPr>
              <a:t>EKOenergy</a:t>
            </a:r>
            <a:endParaRPr lang="sk-SK" sz="2000" b="1" dirty="0" smtClean="0">
              <a:latin typeface="Helvetica Neue"/>
            </a:endParaRPr>
          </a:p>
          <a:p>
            <a:pPr lvl="0"/>
            <a:endParaRPr lang="sk-SK" b="1" dirty="0">
              <a:latin typeface="Helvetica Neue"/>
            </a:endParaRPr>
          </a:p>
          <a:p>
            <a:pPr lvl="0"/>
            <a:endParaRPr lang="sk-SK" b="1" dirty="0" smtClean="0">
              <a:latin typeface="Helvetica Neue"/>
            </a:endParaRPr>
          </a:p>
          <a:p>
            <a:endParaRPr lang="sk-SK" dirty="0"/>
          </a:p>
        </p:txBody>
      </p:sp>
      <p:pic>
        <p:nvPicPr>
          <p:cNvPr id="17410" name="Picture 2" descr="C:\Users\tatiana.caplova\Desktop\EKOenergy-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97" y="2708920"/>
            <a:ext cx="2961008" cy="2961008"/>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p:cNvSpPr txBox="1"/>
          <p:nvPr/>
        </p:nvSpPr>
        <p:spPr>
          <a:xfrm>
            <a:off x="3779912" y="2492896"/>
            <a:ext cx="4824536" cy="4093428"/>
          </a:xfrm>
          <a:prstGeom prst="rect">
            <a:avLst/>
          </a:prstGeom>
          <a:noFill/>
        </p:spPr>
        <p:txBody>
          <a:bodyPr wrap="square" rtlCol="0">
            <a:spAutoFit/>
          </a:bodyPr>
          <a:lstStyle/>
          <a:p>
            <a:r>
              <a:rPr lang="en-US" sz="2000" dirty="0" err="1"/>
              <a:t>EKOenergy</a:t>
            </a:r>
            <a:r>
              <a:rPr lang="en-US" sz="2000" dirty="0"/>
              <a:t> is a label for electricity, managed by the European </a:t>
            </a:r>
            <a:r>
              <a:rPr lang="en-US" sz="2000" dirty="0" err="1"/>
              <a:t>EKOenergy</a:t>
            </a:r>
            <a:r>
              <a:rPr lang="en-US" sz="2000" dirty="0"/>
              <a:t> network, a network of more than 30 environmental NGOs from over 20 European countries. The </a:t>
            </a:r>
            <a:r>
              <a:rPr lang="en-US" sz="2000" dirty="0" err="1"/>
              <a:t>EKOenergy</a:t>
            </a:r>
            <a:r>
              <a:rPr lang="en-US" sz="2000" dirty="0"/>
              <a:t> label is the only electricity label which has resulted from a pan-European consultation process, which works on the whole European market and which is recognized by stakeholders in all European countries. The first </a:t>
            </a:r>
            <a:r>
              <a:rPr lang="en-US" sz="2000" dirty="0" err="1"/>
              <a:t>EKOenergy</a:t>
            </a:r>
            <a:r>
              <a:rPr lang="en-US" sz="2000" dirty="0"/>
              <a:t> criteria have been approved in February 2013. </a:t>
            </a:r>
            <a:endParaRPr lang="sk-SK" sz="2000" dirty="0"/>
          </a:p>
        </p:txBody>
      </p:sp>
      <p:sp>
        <p:nvSpPr>
          <p:cNvPr id="17" name="BlokTextu 16"/>
          <p:cNvSpPr txBox="1"/>
          <p:nvPr/>
        </p:nvSpPr>
        <p:spPr>
          <a:xfrm>
            <a:off x="251520" y="6412686"/>
            <a:ext cx="8640960" cy="523220"/>
          </a:xfrm>
          <a:prstGeom prst="rect">
            <a:avLst/>
          </a:prstGeom>
          <a:noFill/>
        </p:spPr>
        <p:txBody>
          <a:bodyPr wrap="square" rtlCol="0">
            <a:spAutoFit/>
          </a:bodyPr>
          <a:lstStyle/>
          <a:p>
            <a:r>
              <a:rPr lang="sk-SK" sz="1000" i="1" dirty="0" err="1" smtClean="0"/>
              <a:t>Source</a:t>
            </a:r>
            <a:r>
              <a:rPr lang="sk-SK" sz="1000" i="1" dirty="0"/>
              <a:t>: </a:t>
            </a:r>
            <a:r>
              <a:rPr lang="sk-SK" sz="1000" i="1" dirty="0">
                <a:hlinkClick r:id="rId5"/>
              </a:rPr>
              <a:t>http://www.ecolabelindex.com/ecolabels/?</a:t>
            </a:r>
            <a:r>
              <a:rPr lang="sk-SK" sz="1000" i="1" dirty="0" smtClean="0">
                <a:hlinkClick r:id="rId5"/>
              </a:rPr>
              <a:t>st=country,sk</a:t>
            </a:r>
            <a:r>
              <a:rPr lang="sk-SK" sz="1000" i="1" dirty="0" smtClean="0"/>
              <a:t> </a:t>
            </a:r>
            <a:endParaRPr lang="en-US" sz="1000" i="1" dirty="0"/>
          </a:p>
          <a:p>
            <a:endParaRPr lang="sk-SK" dirty="0"/>
          </a:p>
        </p:txBody>
      </p:sp>
      <p:sp>
        <p:nvSpPr>
          <p:cNvPr id="21"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227151874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1938992"/>
          </a:xfrm>
          <a:prstGeom prst="rect">
            <a:avLst/>
          </a:prstGeom>
          <a:noFill/>
        </p:spPr>
        <p:txBody>
          <a:bodyPr wrap="square" rtlCol="0">
            <a:spAutoFit/>
          </a:bodyPr>
          <a:lstStyle/>
          <a:p>
            <a:pPr lvl="0"/>
            <a:r>
              <a:rPr lang="sk-SK" sz="2800" b="1" dirty="0" err="1" smtClean="0">
                <a:solidFill>
                  <a:srgbClr val="1289C4"/>
                </a:solidFill>
                <a:latin typeface="Helvetica Neue"/>
              </a:rPr>
              <a:t>Examples</a:t>
            </a:r>
            <a:r>
              <a:rPr lang="sk-SK" sz="2800" b="1" dirty="0" smtClean="0">
                <a:solidFill>
                  <a:srgbClr val="1289C4"/>
                </a:solidFill>
                <a:latin typeface="Helvetica Neue"/>
              </a:rPr>
              <a:t> of </a:t>
            </a:r>
            <a:r>
              <a:rPr lang="sk-SK" sz="2800" b="1" dirty="0" err="1" smtClean="0">
                <a:solidFill>
                  <a:srgbClr val="1289C4"/>
                </a:solidFill>
                <a:latin typeface="Helvetica Neue"/>
              </a:rPr>
              <a:t>ecolabels</a:t>
            </a:r>
            <a:r>
              <a:rPr lang="sk-SK" sz="2800" b="1" dirty="0" smtClean="0">
                <a:solidFill>
                  <a:srgbClr val="1289C4"/>
                </a:solidFill>
                <a:latin typeface="Helvetica Neue"/>
              </a:rPr>
              <a:t> </a:t>
            </a:r>
            <a:r>
              <a:rPr lang="sk-SK" sz="2800" b="1" dirty="0" err="1" smtClean="0">
                <a:solidFill>
                  <a:srgbClr val="1289C4"/>
                </a:solidFill>
                <a:latin typeface="Helvetica Neue"/>
              </a:rPr>
              <a:t>used</a:t>
            </a:r>
            <a:r>
              <a:rPr lang="sk-SK" sz="2800" b="1" dirty="0" smtClean="0">
                <a:solidFill>
                  <a:srgbClr val="1289C4"/>
                </a:solidFill>
                <a:latin typeface="Helvetica Neue"/>
              </a:rPr>
              <a:t> in Slovakia </a:t>
            </a:r>
          </a:p>
          <a:p>
            <a:pPr lvl="0"/>
            <a:endParaRPr lang="sk-SK" b="1" dirty="0" smtClean="0">
              <a:latin typeface="Helvetica Neue"/>
            </a:endParaRPr>
          </a:p>
          <a:p>
            <a:pPr lvl="0"/>
            <a:r>
              <a:rPr lang="sk-SK" sz="2000" b="1" dirty="0" smtClean="0">
                <a:latin typeface="Helvetica Neue"/>
              </a:rPr>
              <a:t>EPEAT</a:t>
            </a:r>
          </a:p>
          <a:p>
            <a:pPr lvl="0"/>
            <a:endParaRPr lang="sk-SK" b="1" dirty="0">
              <a:latin typeface="Helvetica Neue"/>
            </a:endParaRPr>
          </a:p>
          <a:p>
            <a:pPr lvl="0"/>
            <a:endParaRPr lang="sk-SK" b="1" dirty="0" smtClean="0">
              <a:latin typeface="Helvetica Neue"/>
            </a:endParaRPr>
          </a:p>
          <a:p>
            <a:endParaRPr lang="sk-SK" dirty="0"/>
          </a:p>
        </p:txBody>
      </p:sp>
      <p:sp>
        <p:nvSpPr>
          <p:cNvPr id="7" name="BlokTextu 6"/>
          <p:cNvSpPr txBox="1"/>
          <p:nvPr/>
        </p:nvSpPr>
        <p:spPr>
          <a:xfrm>
            <a:off x="4049196" y="2119048"/>
            <a:ext cx="4824536" cy="4401205"/>
          </a:xfrm>
          <a:prstGeom prst="rect">
            <a:avLst/>
          </a:prstGeom>
          <a:noFill/>
        </p:spPr>
        <p:txBody>
          <a:bodyPr wrap="square" rtlCol="0">
            <a:spAutoFit/>
          </a:bodyPr>
          <a:lstStyle/>
          <a:p>
            <a:r>
              <a:rPr lang="en-US" sz="2000" dirty="0"/>
              <a:t>EPEAT is a global rating system for greener electronics. Using EPEAT (“Electronic Product Environmental Assessment Tool”), purchasers in 43 countries can evaluate, compare and select electronics based </a:t>
            </a:r>
            <a:r>
              <a:rPr lang="en-US" sz="2000" dirty="0" smtClean="0"/>
              <a:t>on</a:t>
            </a:r>
            <a:r>
              <a:rPr lang="sk-SK" sz="2000" dirty="0" smtClean="0"/>
              <a:t> </a:t>
            </a:r>
            <a:r>
              <a:rPr lang="en-US" sz="2000" dirty="0" smtClean="0"/>
              <a:t>environmental </a:t>
            </a:r>
            <a:r>
              <a:rPr lang="en-US" sz="2000" dirty="0"/>
              <a:t>attributes. EPEAT currently includes categories for PCs and Displays, Televisions, and Imaging Equipment (printers, copiers, scanners, multifunction devices, fax machines and mailing machines). Categories for Servers and Mobile Phones are in development. </a:t>
            </a:r>
            <a:endParaRPr lang="sk-SK" sz="2000" dirty="0"/>
          </a:p>
        </p:txBody>
      </p:sp>
      <p:pic>
        <p:nvPicPr>
          <p:cNvPr id="18434" name="Picture 2" descr="C:\Users\tatiana.caplova\Desktop\EPEAT_logo_959_487_cy.png"/>
          <p:cNvPicPr>
            <a:picLocks noChangeAspect="1" noChangeArrowheads="1"/>
          </p:cNvPicPr>
          <p:nvPr/>
        </p:nvPicPr>
        <p:blipFill rotWithShape="1">
          <a:blip r:embed="rId4">
            <a:extLst>
              <a:ext uri="{28A0092B-C50C-407E-A947-70E740481C1C}">
                <a14:useLocalDpi xmlns:a14="http://schemas.microsoft.com/office/drawing/2010/main" val="0"/>
              </a:ext>
            </a:extLst>
          </a:blip>
          <a:srcRect l="29435" t="14589" r="29703" b="20133"/>
          <a:stretch/>
        </p:blipFill>
        <p:spPr bwMode="auto">
          <a:xfrm>
            <a:off x="283061" y="2498253"/>
            <a:ext cx="3732550" cy="3028014"/>
          </a:xfrm>
          <a:prstGeom prst="rect">
            <a:avLst/>
          </a:prstGeom>
          <a:noFill/>
          <a:extLst>
            <a:ext uri="{909E8E84-426E-40DD-AFC4-6F175D3DCCD1}">
              <a14:hiddenFill xmlns:a14="http://schemas.microsoft.com/office/drawing/2010/main">
                <a:solidFill>
                  <a:srgbClr val="FFFFFF"/>
                </a:solidFill>
              </a14:hiddenFill>
            </a:ext>
          </a:extLst>
        </p:spPr>
      </p:pic>
      <p:sp>
        <p:nvSpPr>
          <p:cNvPr id="11" name="BlokTextu 10"/>
          <p:cNvSpPr txBox="1"/>
          <p:nvPr/>
        </p:nvSpPr>
        <p:spPr>
          <a:xfrm>
            <a:off x="251520" y="6412686"/>
            <a:ext cx="8640960" cy="523220"/>
          </a:xfrm>
          <a:prstGeom prst="rect">
            <a:avLst/>
          </a:prstGeom>
          <a:noFill/>
        </p:spPr>
        <p:txBody>
          <a:bodyPr wrap="square" rtlCol="0">
            <a:spAutoFit/>
          </a:bodyPr>
          <a:lstStyle/>
          <a:p>
            <a:r>
              <a:rPr lang="sk-SK" sz="1000" i="1" dirty="0" err="1" smtClean="0"/>
              <a:t>Source</a:t>
            </a:r>
            <a:r>
              <a:rPr lang="sk-SK" sz="1000" i="1" dirty="0"/>
              <a:t>: </a:t>
            </a:r>
            <a:r>
              <a:rPr lang="sk-SK" sz="1000" i="1" dirty="0">
                <a:hlinkClick r:id="rId5"/>
              </a:rPr>
              <a:t>http://www.ecolabelindex.com/ecolabels/?</a:t>
            </a:r>
            <a:r>
              <a:rPr lang="sk-SK" sz="1000" i="1" dirty="0" smtClean="0">
                <a:hlinkClick r:id="rId5"/>
              </a:rPr>
              <a:t>st=country,sk</a:t>
            </a:r>
            <a:r>
              <a:rPr lang="sk-SK" sz="1000" i="1" dirty="0" smtClean="0"/>
              <a:t> </a:t>
            </a:r>
            <a:endParaRPr lang="en-US" sz="1000" i="1" dirty="0"/>
          </a:p>
          <a:p>
            <a:endParaRPr lang="sk-SK" dirty="0"/>
          </a:p>
        </p:txBody>
      </p:sp>
      <p:sp>
        <p:nvSpPr>
          <p:cNvPr id="13"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34858744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1938992"/>
          </a:xfrm>
          <a:prstGeom prst="rect">
            <a:avLst/>
          </a:prstGeom>
          <a:noFill/>
        </p:spPr>
        <p:txBody>
          <a:bodyPr wrap="square" rtlCol="0">
            <a:spAutoFit/>
          </a:bodyPr>
          <a:lstStyle/>
          <a:p>
            <a:pPr lvl="0"/>
            <a:r>
              <a:rPr lang="sk-SK" sz="2800" b="1" dirty="0" err="1" smtClean="0">
                <a:solidFill>
                  <a:srgbClr val="1289C4"/>
                </a:solidFill>
                <a:latin typeface="Helvetica Neue"/>
              </a:rPr>
              <a:t>Examples</a:t>
            </a:r>
            <a:r>
              <a:rPr lang="sk-SK" sz="2800" b="1" dirty="0" smtClean="0">
                <a:solidFill>
                  <a:srgbClr val="1289C4"/>
                </a:solidFill>
                <a:latin typeface="Helvetica Neue"/>
              </a:rPr>
              <a:t> of </a:t>
            </a:r>
            <a:r>
              <a:rPr lang="sk-SK" sz="2800" b="1" dirty="0" err="1" smtClean="0">
                <a:solidFill>
                  <a:srgbClr val="1289C4"/>
                </a:solidFill>
                <a:latin typeface="Helvetica Neue"/>
              </a:rPr>
              <a:t>ecolabels</a:t>
            </a:r>
            <a:r>
              <a:rPr lang="sk-SK" sz="2800" b="1" dirty="0" smtClean="0">
                <a:solidFill>
                  <a:srgbClr val="1289C4"/>
                </a:solidFill>
                <a:latin typeface="Helvetica Neue"/>
              </a:rPr>
              <a:t> </a:t>
            </a:r>
            <a:r>
              <a:rPr lang="sk-SK" sz="2800" b="1" dirty="0" err="1" smtClean="0">
                <a:solidFill>
                  <a:srgbClr val="1289C4"/>
                </a:solidFill>
                <a:latin typeface="Helvetica Neue"/>
              </a:rPr>
              <a:t>used</a:t>
            </a:r>
            <a:r>
              <a:rPr lang="sk-SK" sz="2800" b="1" dirty="0" smtClean="0">
                <a:solidFill>
                  <a:srgbClr val="1289C4"/>
                </a:solidFill>
                <a:latin typeface="Helvetica Neue"/>
              </a:rPr>
              <a:t> in Slovakia </a:t>
            </a:r>
          </a:p>
          <a:p>
            <a:pPr lvl="0"/>
            <a:endParaRPr lang="sk-SK" b="1" dirty="0" smtClean="0">
              <a:latin typeface="Helvetica Neue"/>
            </a:endParaRPr>
          </a:p>
          <a:p>
            <a:pPr lvl="0"/>
            <a:r>
              <a:rPr lang="sk-SK" sz="2000" b="1" dirty="0" smtClean="0">
                <a:latin typeface="Helvetica Neue"/>
              </a:rPr>
              <a:t>PEFC</a:t>
            </a:r>
          </a:p>
          <a:p>
            <a:pPr lvl="0"/>
            <a:endParaRPr lang="sk-SK" b="1" dirty="0">
              <a:latin typeface="Helvetica Neue"/>
            </a:endParaRPr>
          </a:p>
          <a:p>
            <a:pPr lvl="0"/>
            <a:endParaRPr lang="sk-SK" b="1" dirty="0" smtClean="0">
              <a:latin typeface="Helvetica Neue"/>
            </a:endParaRPr>
          </a:p>
          <a:p>
            <a:endParaRPr lang="sk-SK" dirty="0"/>
          </a:p>
        </p:txBody>
      </p:sp>
      <p:sp>
        <p:nvSpPr>
          <p:cNvPr id="7" name="BlokTextu 6"/>
          <p:cNvSpPr txBox="1"/>
          <p:nvPr/>
        </p:nvSpPr>
        <p:spPr>
          <a:xfrm>
            <a:off x="4049196" y="2119048"/>
            <a:ext cx="4824536" cy="4401205"/>
          </a:xfrm>
          <a:prstGeom prst="rect">
            <a:avLst/>
          </a:prstGeom>
          <a:noFill/>
        </p:spPr>
        <p:txBody>
          <a:bodyPr wrap="square" rtlCol="0">
            <a:spAutoFit/>
          </a:bodyPr>
          <a:lstStyle/>
          <a:p>
            <a:r>
              <a:rPr lang="en-US" sz="2000" dirty="0" smtClean="0"/>
              <a:t>The </a:t>
            </a:r>
            <a:r>
              <a:rPr lang="en-US" sz="2000" dirty="0" err="1"/>
              <a:t>Programme</a:t>
            </a:r>
            <a:r>
              <a:rPr lang="en-US" sz="2000" dirty="0"/>
              <a:t> for the Endorsement of Forest Certification (PEFC) is an international non-profit, non-governmental organization dedicated to promoting Sustainable Forest Management (SFM) through independent third-party certification. It works throughout the entire forest supply chain to promote good practice in the forest and to ensure that timber and non-timber forest products are produced with respect for ecological, social and ethical standards.</a:t>
            </a:r>
          </a:p>
          <a:p>
            <a:endParaRPr lang="sk-SK" sz="2000" dirty="0"/>
          </a:p>
        </p:txBody>
      </p:sp>
      <p:pic>
        <p:nvPicPr>
          <p:cNvPr id="19458" name="Picture 2" descr="C:\Users\tatiana.caplova\Desktop\ff_PEFC-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53" y="2515189"/>
            <a:ext cx="3569515" cy="3977222"/>
          </a:xfrm>
          <a:prstGeom prst="rect">
            <a:avLst/>
          </a:prstGeom>
          <a:noFill/>
          <a:extLst>
            <a:ext uri="{909E8E84-426E-40DD-AFC4-6F175D3DCCD1}">
              <a14:hiddenFill xmlns:a14="http://schemas.microsoft.com/office/drawing/2010/main">
                <a:solidFill>
                  <a:srgbClr val="FFFFFF"/>
                </a:solidFill>
              </a14:hiddenFill>
            </a:ext>
          </a:extLst>
        </p:spPr>
      </p:pic>
      <p:sp>
        <p:nvSpPr>
          <p:cNvPr id="11" name="BlokTextu 10"/>
          <p:cNvSpPr txBox="1"/>
          <p:nvPr/>
        </p:nvSpPr>
        <p:spPr>
          <a:xfrm>
            <a:off x="251520" y="6412686"/>
            <a:ext cx="8640960" cy="523220"/>
          </a:xfrm>
          <a:prstGeom prst="rect">
            <a:avLst/>
          </a:prstGeom>
          <a:noFill/>
        </p:spPr>
        <p:txBody>
          <a:bodyPr wrap="square" rtlCol="0">
            <a:spAutoFit/>
          </a:bodyPr>
          <a:lstStyle/>
          <a:p>
            <a:r>
              <a:rPr lang="sk-SK" sz="1000" i="1" dirty="0" err="1" smtClean="0"/>
              <a:t>Source</a:t>
            </a:r>
            <a:r>
              <a:rPr lang="sk-SK" sz="1000" i="1" dirty="0"/>
              <a:t>: </a:t>
            </a:r>
            <a:r>
              <a:rPr lang="sk-SK" sz="1000" i="1" dirty="0">
                <a:hlinkClick r:id="rId5"/>
              </a:rPr>
              <a:t>http://www.ecolabelindex.com/ecolabels/?</a:t>
            </a:r>
            <a:r>
              <a:rPr lang="sk-SK" sz="1000" i="1" dirty="0" smtClean="0">
                <a:hlinkClick r:id="rId5"/>
              </a:rPr>
              <a:t>st=country,sk</a:t>
            </a:r>
            <a:r>
              <a:rPr lang="sk-SK" sz="1000" i="1" dirty="0" smtClean="0"/>
              <a:t> </a:t>
            </a:r>
            <a:endParaRPr lang="en-US" sz="1000" i="1" dirty="0"/>
          </a:p>
          <a:p>
            <a:endParaRPr lang="sk-SK" dirty="0"/>
          </a:p>
        </p:txBody>
      </p:sp>
      <p:sp>
        <p:nvSpPr>
          <p:cNvPr id="13"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127268170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96" y="170421"/>
            <a:ext cx="8340328" cy="772121"/>
          </a:xfrm>
        </p:spPr>
        <p:txBody>
          <a:bodyPr>
            <a:normAutofit/>
          </a:bodyPr>
          <a:lstStyle/>
          <a:p>
            <a:pPr algn="ctr"/>
            <a:r>
              <a:rPr lang="sk-SK" sz="2400" b="1" dirty="0" smtClean="0">
                <a:solidFill>
                  <a:srgbClr val="1289C4"/>
                </a:solidFill>
                <a:latin typeface="Helvetica Neue"/>
              </a:rPr>
              <a:t>PERCEPTION OF ECO-LABELING IN SR/CR</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1938992"/>
          </a:xfrm>
          <a:prstGeom prst="rect">
            <a:avLst/>
          </a:prstGeom>
          <a:noFill/>
        </p:spPr>
        <p:txBody>
          <a:bodyPr wrap="square" rtlCol="0">
            <a:spAutoFit/>
          </a:bodyPr>
          <a:lstStyle/>
          <a:p>
            <a:r>
              <a:rPr lang="sk-SK" sz="2400" b="1" dirty="0" err="1">
                <a:solidFill>
                  <a:srgbClr val="1289C4"/>
                </a:solidFill>
              </a:rPr>
              <a:t>Perception</a:t>
            </a:r>
            <a:r>
              <a:rPr lang="sk-SK" sz="2400" b="1" dirty="0">
                <a:solidFill>
                  <a:srgbClr val="1289C4"/>
                </a:solidFill>
              </a:rPr>
              <a:t> of </a:t>
            </a:r>
            <a:r>
              <a:rPr lang="sk-SK" sz="2400" b="1" dirty="0" err="1">
                <a:solidFill>
                  <a:srgbClr val="1289C4"/>
                </a:solidFill>
              </a:rPr>
              <a:t>environmental</a:t>
            </a:r>
            <a:r>
              <a:rPr lang="sk-SK" sz="2400" b="1" dirty="0">
                <a:solidFill>
                  <a:srgbClr val="1289C4"/>
                </a:solidFill>
              </a:rPr>
              <a:t> </a:t>
            </a:r>
            <a:r>
              <a:rPr lang="sk-SK" sz="2400" b="1" dirty="0" err="1">
                <a:solidFill>
                  <a:srgbClr val="1289C4"/>
                </a:solidFill>
              </a:rPr>
              <a:t>product</a:t>
            </a:r>
            <a:r>
              <a:rPr lang="sk-SK" sz="2400" b="1" dirty="0">
                <a:solidFill>
                  <a:srgbClr val="1289C4"/>
                </a:solidFill>
              </a:rPr>
              <a:t> </a:t>
            </a:r>
            <a:r>
              <a:rPr lang="sk-SK" sz="2400" b="1" dirty="0" err="1">
                <a:solidFill>
                  <a:srgbClr val="1289C4"/>
                </a:solidFill>
              </a:rPr>
              <a:t>labelling</a:t>
            </a:r>
            <a:r>
              <a:rPr lang="sk-SK" sz="2400" b="1" dirty="0">
                <a:solidFill>
                  <a:srgbClr val="1289C4"/>
                </a:solidFill>
              </a:rPr>
              <a:t> by Slovak </a:t>
            </a:r>
            <a:r>
              <a:rPr lang="sk-SK" sz="2400" b="1" dirty="0" smtClean="0">
                <a:solidFill>
                  <a:srgbClr val="1289C4"/>
                </a:solidFill>
              </a:rPr>
              <a:t>&amp; </a:t>
            </a:r>
            <a:r>
              <a:rPr lang="sk-SK" sz="2400" b="1" dirty="0" err="1" smtClean="0">
                <a:solidFill>
                  <a:srgbClr val="1289C4"/>
                </a:solidFill>
              </a:rPr>
              <a:t>Czech</a:t>
            </a:r>
            <a:r>
              <a:rPr lang="sk-SK" sz="2400" b="1" dirty="0" smtClean="0">
                <a:solidFill>
                  <a:srgbClr val="1289C4"/>
                </a:solidFill>
              </a:rPr>
              <a:t> </a:t>
            </a:r>
            <a:r>
              <a:rPr lang="sk-SK" sz="2400" b="1" dirty="0" err="1" smtClean="0">
                <a:solidFill>
                  <a:srgbClr val="1289C4"/>
                </a:solidFill>
              </a:rPr>
              <a:t>consumers</a:t>
            </a:r>
            <a:endParaRPr lang="sk-SK" sz="2400" dirty="0">
              <a:solidFill>
                <a:srgbClr val="1289C4"/>
              </a:solidFill>
            </a:endParaRPr>
          </a:p>
          <a:p>
            <a:pPr lvl="0"/>
            <a:endParaRPr lang="sk-SK" b="1" dirty="0" smtClean="0">
              <a:latin typeface="Helvetica Neue"/>
            </a:endParaRPr>
          </a:p>
          <a:p>
            <a:pPr lvl="0"/>
            <a:endParaRPr lang="sk-SK" b="1" dirty="0">
              <a:latin typeface="Helvetica Neue"/>
            </a:endParaRPr>
          </a:p>
          <a:p>
            <a:pPr lvl="0"/>
            <a:endParaRPr lang="sk-SK" b="1" dirty="0" smtClean="0">
              <a:latin typeface="Helvetica Neue"/>
            </a:endParaRPr>
          </a:p>
          <a:p>
            <a:endParaRPr lang="sk-SK" dirty="0"/>
          </a:p>
        </p:txBody>
      </p:sp>
      <p:sp>
        <p:nvSpPr>
          <p:cNvPr id="7" name="BlokTextu 6"/>
          <p:cNvSpPr txBox="1"/>
          <p:nvPr/>
        </p:nvSpPr>
        <p:spPr>
          <a:xfrm>
            <a:off x="395536" y="2188551"/>
            <a:ext cx="8496944" cy="1261884"/>
          </a:xfrm>
          <a:prstGeom prst="rect">
            <a:avLst/>
          </a:prstGeom>
          <a:noFill/>
        </p:spPr>
        <p:txBody>
          <a:bodyPr wrap="square" rtlCol="0">
            <a:spAutoFit/>
          </a:bodyPr>
          <a:lstStyle/>
          <a:p>
            <a:pPr marL="342900" indent="-342900">
              <a:buFont typeface="Arial" panose="020B0604020202020204" pitchFamily="34" charset="0"/>
              <a:buChar char="•"/>
            </a:pPr>
            <a:r>
              <a:rPr lang="sk-SK" b="1" dirty="0" err="1" smtClean="0"/>
              <a:t>Dočekalová</a:t>
            </a:r>
            <a:r>
              <a:rPr lang="sk-SK" b="1" dirty="0" smtClean="0"/>
              <a:t>, M.; Straková, J.: </a:t>
            </a:r>
            <a:r>
              <a:rPr lang="en-US" b="1" dirty="0"/>
              <a:t>THE INFLUENCE OF </a:t>
            </a:r>
            <a:r>
              <a:rPr lang="en-US" b="1" dirty="0" smtClean="0"/>
              <a:t>ECO-LABELLING </a:t>
            </a:r>
            <a:r>
              <a:rPr lang="en-US" b="1" dirty="0"/>
              <a:t>ON CONSUMER BEHAVIOUR </a:t>
            </a:r>
            <a:r>
              <a:rPr lang="en-US" b="1" dirty="0" smtClean="0"/>
              <a:t>IN </a:t>
            </a:r>
            <a:r>
              <a:rPr lang="en-US" b="1" dirty="0"/>
              <a:t>THE CZECH REPUBLIC AND SLOVAKIA </a:t>
            </a:r>
            <a:endParaRPr lang="sk-SK" b="1" dirty="0" smtClean="0"/>
          </a:p>
          <a:p>
            <a:pPr marL="342900" indent="-342900">
              <a:buFont typeface="Arial" panose="020B0604020202020204" pitchFamily="34" charset="0"/>
              <a:buChar char="•"/>
            </a:pPr>
            <a:endParaRPr lang="en-US" sz="2000" dirty="0"/>
          </a:p>
          <a:p>
            <a:endParaRPr lang="sk-SK" sz="2000" dirty="0"/>
          </a:p>
        </p:txBody>
      </p:sp>
      <p:pic>
        <p:nvPicPr>
          <p:cNvPr id="23554" name="Picture 2" descr="C:\Users\tatiana.caplova\Desktop\uh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20" y="2819493"/>
            <a:ext cx="8410576" cy="2905125"/>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textu 8"/>
          <p:cNvSpPr>
            <a:spLocks noGrp="1"/>
          </p:cNvSpPr>
          <p:nvPr>
            <p:ph type="body" idx="1"/>
          </p:nvPr>
        </p:nvSpPr>
        <p:spPr>
          <a:xfrm>
            <a:off x="473844" y="5740736"/>
            <a:ext cx="8340328" cy="1009444"/>
          </a:xfrm>
        </p:spPr>
        <p:txBody>
          <a:bodyPr>
            <a:normAutofit/>
          </a:bodyPr>
          <a:lstStyle/>
          <a:p>
            <a:pPr marL="342900" indent="-342900">
              <a:buFont typeface="Arial" panose="020B0604020202020204" pitchFamily="34" charset="0"/>
              <a:buChar char="•"/>
            </a:pPr>
            <a:r>
              <a:rPr lang="en-US" dirty="0"/>
              <a:t>Although an eco-label does not affect the consumer’s </a:t>
            </a:r>
            <a:r>
              <a:rPr lang="en-US" dirty="0" err="1"/>
              <a:t>behaviour</a:t>
            </a:r>
            <a:r>
              <a:rPr lang="en-US" dirty="0"/>
              <a:t>, there are 32.26% of Czech </a:t>
            </a:r>
            <a:r>
              <a:rPr lang="en-US" dirty="0" smtClean="0"/>
              <a:t>participants </a:t>
            </a:r>
            <a:r>
              <a:rPr lang="en-US" dirty="0"/>
              <a:t>and 22.58% of Slovak participants </a:t>
            </a:r>
            <a:r>
              <a:rPr lang="en-US" dirty="0" smtClean="0"/>
              <a:t>who </a:t>
            </a:r>
            <a:r>
              <a:rPr lang="en-US" dirty="0"/>
              <a:t>notice whether the product is eco-labelled. </a:t>
            </a:r>
          </a:p>
          <a:p>
            <a:endParaRPr lang="sk-SK" dirty="0"/>
          </a:p>
        </p:txBody>
      </p:sp>
    </p:spTree>
    <p:extLst>
      <p:ext uri="{BB962C8B-B14F-4D97-AF65-F5344CB8AC3E}">
        <p14:creationId xmlns:p14="http://schemas.microsoft.com/office/powerpoint/2010/main" val="334531381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96" y="170421"/>
            <a:ext cx="8340328" cy="772121"/>
          </a:xfrm>
        </p:spPr>
        <p:txBody>
          <a:bodyPr>
            <a:normAutofit/>
          </a:bodyPr>
          <a:lstStyle/>
          <a:p>
            <a:pPr algn="ctr"/>
            <a:r>
              <a:rPr lang="sk-SK" sz="2400" b="1" dirty="0" smtClean="0">
                <a:solidFill>
                  <a:srgbClr val="1289C4"/>
                </a:solidFill>
                <a:latin typeface="Helvetica Neue"/>
              </a:rPr>
              <a:t>SLOVAK COMPANIES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2369880"/>
          </a:xfrm>
          <a:prstGeom prst="rect">
            <a:avLst/>
          </a:prstGeom>
          <a:noFill/>
        </p:spPr>
        <p:txBody>
          <a:bodyPr wrap="square" rtlCol="0">
            <a:spAutoFit/>
          </a:bodyPr>
          <a:lstStyle/>
          <a:p>
            <a:r>
              <a:rPr lang="sk-SK" sz="2400" b="1" dirty="0" smtClean="0">
                <a:solidFill>
                  <a:srgbClr val="1289C4"/>
                </a:solidFill>
              </a:rPr>
              <a:t>„OWN ECO-LABELS“ OF SLOVAK COMPANIES</a:t>
            </a:r>
          </a:p>
          <a:p>
            <a:endParaRPr lang="sk-SK" sz="2400" b="1" dirty="0">
              <a:solidFill>
                <a:srgbClr val="1289C4"/>
              </a:solidFill>
            </a:endParaRPr>
          </a:p>
          <a:p>
            <a:r>
              <a:rPr lang="sk-SK" sz="2000" b="1" dirty="0" err="1" smtClean="0"/>
              <a:t>Kaufland</a:t>
            </a:r>
            <a:r>
              <a:rPr lang="sk-SK" sz="2000" b="1" dirty="0" smtClean="0"/>
              <a:t> Slovakia – </a:t>
            </a:r>
            <a:r>
              <a:rPr lang="sk-SK" sz="2800" b="1" dirty="0" err="1" smtClean="0">
                <a:solidFill>
                  <a:srgbClr val="1289C4"/>
                </a:solidFill>
              </a:rPr>
              <a:t>K-Bio</a:t>
            </a:r>
            <a:endParaRPr lang="sk-SK" sz="2800" b="1" dirty="0">
              <a:solidFill>
                <a:srgbClr val="1289C4"/>
              </a:solidFill>
            </a:endParaRPr>
          </a:p>
          <a:p>
            <a:pPr lvl="0"/>
            <a:endParaRPr lang="sk-SK" b="1" dirty="0" smtClean="0">
              <a:latin typeface="Helvetica Neue"/>
            </a:endParaRPr>
          </a:p>
          <a:p>
            <a:pPr lvl="0"/>
            <a:endParaRPr lang="sk-SK" b="1" dirty="0">
              <a:latin typeface="Helvetica Neue"/>
            </a:endParaRPr>
          </a:p>
          <a:p>
            <a:pPr lvl="0"/>
            <a:endParaRPr lang="sk-SK" b="1" dirty="0" smtClean="0">
              <a:latin typeface="Helvetica Neue"/>
            </a:endParaRPr>
          </a:p>
          <a:p>
            <a:endParaRPr lang="sk-SK" dirty="0"/>
          </a:p>
        </p:txBody>
      </p:sp>
      <p:sp>
        <p:nvSpPr>
          <p:cNvPr id="7" name="BlokTextu 6"/>
          <p:cNvSpPr txBox="1"/>
          <p:nvPr/>
        </p:nvSpPr>
        <p:spPr>
          <a:xfrm>
            <a:off x="395536" y="2188551"/>
            <a:ext cx="8496944" cy="707886"/>
          </a:xfrm>
          <a:prstGeom prst="rect">
            <a:avLst/>
          </a:prstGeom>
          <a:noFill/>
        </p:spPr>
        <p:txBody>
          <a:bodyPr wrap="square" rtlCol="0">
            <a:spAutoFit/>
          </a:bodyPr>
          <a:lstStyle/>
          <a:p>
            <a:endParaRPr lang="en-US" sz="2000" dirty="0"/>
          </a:p>
          <a:p>
            <a:endParaRPr lang="sk-SK" sz="2000" dirty="0"/>
          </a:p>
        </p:txBody>
      </p:sp>
      <p:pic>
        <p:nvPicPr>
          <p:cNvPr id="1026" name="Picture 2" descr="C:\Users\tatiana.caplova\Desktop\EM_K-Bio_Znacka_obraz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42" y="2708920"/>
            <a:ext cx="8218115" cy="345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46759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96" y="170421"/>
            <a:ext cx="8340328" cy="772121"/>
          </a:xfrm>
        </p:spPr>
        <p:txBody>
          <a:bodyPr>
            <a:normAutofit/>
          </a:bodyPr>
          <a:lstStyle/>
          <a:p>
            <a:pPr algn="ctr"/>
            <a:r>
              <a:rPr lang="sk-SK" sz="2400" b="1" dirty="0" smtClean="0">
                <a:solidFill>
                  <a:srgbClr val="1289C4"/>
                </a:solidFill>
                <a:latin typeface="Helvetica Neue"/>
              </a:rPr>
              <a:t>SLOVAK COMPANIES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2369880"/>
          </a:xfrm>
          <a:prstGeom prst="rect">
            <a:avLst/>
          </a:prstGeom>
          <a:noFill/>
        </p:spPr>
        <p:txBody>
          <a:bodyPr wrap="square" rtlCol="0">
            <a:spAutoFit/>
          </a:bodyPr>
          <a:lstStyle/>
          <a:p>
            <a:r>
              <a:rPr lang="sk-SK" sz="2400" b="1" dirty="0" smtClean="0">
                <a:solidFill>
                  <a:srgbClr val="1289C4"/>
                </a:solidFill>
              </a:rPr>
              <a:t>„OWN ECO-LABELS“ OF SLOVAK COMPANIES</a:t>
            </a:r>
          </a:p>
          <a:p>
            <a:endParaRPr lang="sk-SK" sz="2400" b="1" dirty="0">
              <a:solidFill>
                <a:srgbClr val="1289C4"/>
              </a:solidFill>
            </a:endParaRPr>
          </a:p>
          <a:p>
            <a:r>
              <a:rPr lang="sk-SK" sz="2000" b="1" dirty="0" err="1" smtClean="0"/>
              <a:t>Lidl</a:t>
            </a:r>
            <a:r>
              <a:rPr lang="sk-SK" sz="2000" b="1" dirty="0" smtClean="0"/>
              <a:t> Slovakia – </a:t>
            </a:r>
            <a:r>
              <a:rPr lang="sk-SK" sz="2800" b="1" dirty="0" smtClean="0">
                <a:solidFill>
                  <a:srgbClr val="1289C4"/>
                </a:solidFill>
              </a:rPr>
              <a:t>UTZ; </a:t>
            </a:r>
            <a:r>
              <a:rPr lang="sk-SK" sz="2800" b="1" dirty="0" err="1" smtClean="0">
                <a:solidFill>
                  <a:srgbClr val="1289C4"/>
                </a:solidFill>
              </a:rPr>
              <a:t>Bio</a:t>
            </a:r>
            <a:r>
              <a:rPr lang="sk-SK" sz="2800" b="1" dirty="0" smtClean="0">
                <a:solidFill>
                  <a:srgbClr val="1289C4"/>
                </a:solidFill>
              </a:rPr>
              <a:t> </a:t>
            </a:r>
            <a:r>
              <a:rPr lang="sk-SK" sz="2800" b="1" dirty="0" err="1" smtClean="0">
                <a:solidFill>
                  <a:srgbClr val="1289C4"/>
                </a:solidFill>
              </a:rPr>
              <a:t>Organic</a:t>
            </a:r>
            <a:endParaRPr lang="sk-SK" sz="2800" b="1" dirty="0">
              <a:solidFill>
                <a:srgbClr val="1289C4"/>
              </a:solidFill>
            </a:endParaRPr>
          </a:p>
          <a:p>
            <a:pPr lvl="0"/>
            <a:endParaRPr lang="sk-SK" b="1" dirty="0" smtClean="0">
              <a:latin typeface="Helvetica Neue"/>
            </a:endParaRPr>
          </a:p>
          <a:p>
            <a:pPr lvl="0"/>
            <a:endParaRPr lang="sk-SK" b="1" dirty="0">
              <a:latin typeface="Helvetica Neue"/>
            </a:endParaRPr>
          </a:p>
          <a:p>
            <a:pPr lvl="0"/>
            <a:endParaRPr lang="sk-SK" b="1" dirty="0" smtClean="0">
              <a:latin typeface="Helvetica Neue"/>
            </a:endParaRPr>
          </a:p>
          <a:p>
            <a:endParaRPr lang="sk-SK" dirty="0"/>
          </a:p>
        </p:txBody>
      </p:sp>
      <p:pic>
        <p:nvPicPr>
          <p:cNvPr id="3" name="Picture 2" descr="C:\Users\tatiana.caplova\Desktop\UTZ_Certified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846512"/>
            <a:ext cx="36004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atiana.caplova\Desktop\bio-organic-791796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5981" y="3061556"/>
            <a:ext cx="2869967" cy="31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6757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96" y="170421"/>
            <a:ext cx="8340328" cy="772121"/>
          </a:xfrm>
        </p:spPr>
        <p:txBody>
          <a:bodyPr>
            <a:normAutofit/>
          </a:bodyPr>
          <a:lstStyle/>
          <a:p>
            <a:pPr algn="ctr"/>
            <a:r>
              <a:rPr lang="sk-SK" sz="2400" b="1" dirty="0" smtClean="0">
                <a:solidFill>
                  <a:srgbClr val="1289C4"/>
                </a:solidFill>
                <a:latin typeface="Helvetica Neue"/>
              </a:rPr>
              <a:t>SLOVAK COMPANIES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2092881"/>
          </a:xfrm>
          <a:prstGeom prst="rect">
            <a:avLst/>
          </a:prstGeom>
          <a:noFill/>
        </p:spPr>
        <p:txBody>
          <a:bodyPr wrap="square" rtlCol="0">
            <a:spAutoFit/>
          </a:bodyPr>
          <a:lstStyle/>
          <a:p>
            <a:r>
              <a:rPr lang="sk-SK" sz="2400" b="1" dirty="0" smtClean="0">
                <a:solidFill>
                  <a:srgbClr val="1289C4"/>
                </a:solidFill>
              </a:rPr>
              <a:t>„OWN ECO-LABELS“ OF SLOVAK COMPANIES</a:t>
            </a:r>
          </a:p>
          <a:p>
            <a:endParaRPr lang="sk-SK" sz="2400" b="1" dirty="0">
              <a:solidFill>
                <a:srgbClr val="1289C4"/>
              </a:solidFill>
            </a:endParaRPr>
          </a:p>
          <a:p>
            <a:r>
              <a:rPr lang="sk-SK" sz="2000" b="1" dirty="0" smtClean="0"/>
              <a:t>Tesco Slovakia – </a:t>
            </a:r>
            <a:r>
              <a:rPr lang="sk-SK" sz="2800" b="1" dirty="0" smtClean="0">
                <a:solidFill>
                  <a:srgbClr val="1289C4"/>
                </a:solidFill>
              </a:rPr>
              <a:t>PERFECTLY IMPERFECT</a:t>
            </a:r>
            <a:endParaRPr lang="sk-SK" sz="2400" b="1" dirty="0" smtClean="0">
              <a:solidFill>
                <a:srgbClr val="1289C4"/>
              </a:solidFill>
              <a:latin typeface="Helvetica Neue"/>
            </a:endParaRPr>
          </a:p>
          <a:p>
            <a:pPr lvl="0"/>
            <a:endParaRPr lang="sk-SK" b="1" dirty="0">
              <a:latin typeface="Helvetica Neue"/>
            </a:endParaRPr>
          </a:p>
          <a:p>
            <a:pPr lvl="0"/>
            <a:endParaRPr lang="sk-SK" b="1" dirty="0" smtClean="0">
              <a:latin typeface="Helvetica Neue"/>
            </a:endParaRPr>
          </a:p>
          <a:p>
            <a:endParaRPr lang="sk-SK" dirty="0"/>
          </a:p>
        </p:txBody>
      </p:sp>
      <p:pic>
        <p:nvPicPr>
          <p:cNvPr id="3074" name="Picture 2" descr="C:\Users\tatiana.caplova\Desktop\leadsp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 y="2996952"/>
            <a:ext cx="9105110" cy="265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0544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CONTENT</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34690" y="1268760"/>
            <a:ext cx="8274620" cy="4680519"/>
          </a:xfrm>
        </p:spPr>
        <p:txBody>
          <a:bodyPr>
            <a:normAutofit/>
          </a:bodyPr>
          <a:lstStyle/>
          <a:p>
            <a:pPr marL="457200" indent="-457200">
              <a:buFont typeface="Arial" panose="020B0604020202020204" pitchFamily="34" charset="0"/>
              <a:buChar char="•"/>
            </a:pPr>
            <a:r>
              <a:rPr lang="hr-HR" sz="2800" dirty="0">
                <a:latin typeface="Calibri" panose="020F0502020204030204" pitchFamily="34" charset="0"/>
              </a:rPr>
              <a:t>Introduction</a:t>
            </a:r>
          </a:p>
          <a:p>
            <a:pPr marL="457200" indent="-457200">
              <a:buFont typeface="Arial" panose="020B0604020202020204" pitchFamily="34" charset="0"/>
              <a:buChar char="•"/>
            </a:pPr>
            <a:r>
              <a:rPr lang="en-US" sz="2800" dirty="0">
                <a:latin typeface="Calibri" panose="020F0502020204030204" pitchFamily="34" charset="0"/>
              </a:rPr>
              <a:t>Systems and</a:t>
            </a:r>
            <a:r>
              <a:rPr lang="sk-SK" sz="2800" dirty="0">
                <a:latin typeface="Calibri" panose="020F0502020204030204" pitchFamily="34" charset="0"/>
              </a:rPr>
              <a:t> </a:t>
            </a:r>
            <a:r>
              <a:rPr lang="en-US" sz="2800" dirty="0">
                <a:latin typeface="Calibri" panose="020F0502020204030204" pitchFamily="34" charset="0"/>
              </a:rPr>
              <a:t>schemes of environmental </a:t>
            </a:r>
            <a:r>
              <a:rPr lang="en-US" sz="2800" dirty="0" smtClean="0">
                <a:latin typeface="Calibri" panose="020F0502020204030204" pitchFamily="34" charset="0"/>
              </a:rPr>
              <a:t>label</a:t>
            </a:r>
            <a:r>
              <a:rPr lang="sk-SK" sz="2800" dirty="0">
                <a:latin typeface="Calibri" panose="020F0502020204030204" pitchFamily="34" charset="0"/>
              </a:rPr>
              <a:t>l</a:t>
            </a:r>
            <a:r>
              <a:rPr lang="en-US" sz="2800" dirty="0" err="1" smtClean="0">
                <a:latin typeface="Calibri" panose="020F0502020204030204" pitchFamily="34" charset="0"/>
              </a:rPr>
              <a:t>ing</a:t>
            </a:r>
            <a:endParaRPr lang="sk-SK" sz="2800" dirty="0">
              <a:latin typeface="Calibri" panose="020F0502020204030204" pitchFamily="34" charset="0"/>
            </a:endParaRPr>
          </a:p>
          <a:p>
            <a:pPr marL="457200" indent="-457200">
              <a:buFont typeface="Arial" panose="020B0604020202020204" pitchFamily="34" charset="0"/>
              <a:buChar char="•"/>
            </a:pPr>
            <a:r>
              <a:rPr lang="sk-SK" sz="2800" dirty="0" err="1">
                <a:latin typeface="Calibri" panose="020F0502020204030204" pitchFamily="34" charset="0"/>
              </a:rPr>
              <a:t>Eco-labeling</a:t>
            </a:r>
            <a:r>
              <a:rPr lang="sk-SK" sz="2800" dirty="0">
                <a:latin typeface="Calibri" panose="020F0502020204030204" pitchFamily="34" charset="0"/>
              </a:rPr>
              <a:t> in Slovakia</a:t>
            </a:r>
          </a:p>
          <a:p>
            <a:pPr marL="457200" indent="-457200">
              <a:buFont typeface="Arial" panose="020B0604020202020204" pitchFamily="34" charset="0"/>
              <a:buChar char="•"/>
            </a:pPr>
            <a:r>
              <a:rPr lang="sk-SK" sz="2800" dirty="0" err="1">
                <a:latin typeface="Calibri" panose="020F0502020204030204" pitchFamily="34" charset="0"/>
              </a:rPr>
              <a:t>Perception</a:t>
            </a:r>
            <a:r>
              <a:rPr lang="sk-SK" sz="2800" dirty="0">
                <a:latin typeface="Calibri" panose="020F0502020204030204" pitchFamily="34" charset="0"/>
              </a:rPr>
              <a:t> of </a:t>
            </a:r>
            <a:r>
              <a:rPr lang="sk-SK" sz="2800" dirty="0" err="1">
                <a:latin typeface="Calibri" panose="020F0502020204030204" pitchFamily="34" charset="0"/>
              </a:rPr>
              <a:t>environmental</a:t>
            </a:r>
            <a:r>
              <a:rPr lang="sk-SK" sz="2800" dirty="0">
                <a:latin typeface="Calibri" panose="020F0502020204030204" pitchFamily="34" charset="0"/>
              </a:rPr>
              <a:t> </a:t>
            </a:r>
            <a:r>
              <a:rPr lang="sk-SK" sz="2800" dirty="0" err="1">
                <a:latin typeface="Calibri" panose="020F0502020204030204" pitchFamily="34" charset="0"/>
              </a:rPr>
              <a:t>product</a:t>
            </a:r>
            <a:r>
              <a:rPr lang="sk-SK" sz="2800" dirty="0">
                <a:latin typeface="Calibri" panose="020F0502020204030204" pitchFamily="34" charset="0"/>
              </a:rPr>
              <a:t> </a:t>
            </a:r>
            <a:r>
              <a:rPr lang="sk-SK" sz="2800" dirty="0" err="1">
                <a:latin typeface="Calibri" panose="020F0502020204030204" pitchFamily="34" charset="0"/>
              </a:rPr>
              <a:t>labelling</a:t>
            </a:r>
            <a:r>
              <a:rPr lang="sk-SK" sz="2800" dirty="0">
                <a:latin typeface="Calibri" panose="020F0502020204030204" pitchFamily="34" charset="0"/>
              </a:rPr>
              <a:t> by Slovak &amp; </a:t>
            </a:r>
            <a:r>
              <a:rPr lang="sk-SK" sz="2800" dirty="0" err="1">
                <a:latin typeface="Calibri" panose="020F0502020204030204" pitchFamily="34" charset="0"/>
              </a:rPr>
              <a:t>Czech</a:t>
            </a:r>
            <a:r>
              <a:rPr lang="sk-SK" sz="2800" dirty="0">
                <a:latin typeface="Calibri" panose="020F0502020204030204" pitchFamily="34" charset="0"/>
              </a:rPr>
              <a:t> </a:t>
            </a:r>
            <a:r>
              <a:rPr lang="sk-SK" sz="2800" dirty="0" err="1">
                <a:latin typeface="Calibri" panose="020F0502020204030204" pitchFamily="34" charset="0"/>
              </a:rPr>
              <a:t>consumers</a:t>
            </a:r>
            <a:endParaRPr lang="en-US" sz="2800" dirty="0">
              <a:latin typeface="Calibri" panose="020F0502020204030204" pitchFamily="34" charset="0"/>
            </a:endParaRPr>
          </a:p>
          <a:p>
            <a:pPr marL="457200" indent="-457200">
              <a:buFont typeface="Arial" panose="020B0604020202020204" pitchFamily="34" charset="0"/>
              <a:buChar char="•"/>
            </a:pPr>
            <a:r>
              <a:rPr lang="hr-HR" sz="2800" dirty="0">
                <a:latin typeface="Calibri" panose="020F0502020204030204" pitchFamily="34" charset="0"/>
              </a:rPr>
              <a:t>Conclusion</a:t>
            </a: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C:\Users\tatiana.caplova\Desktop\environment-7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238" y="3861048"/>
            <a:ext cx="5140188" cy="285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059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CONCLUSION</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1631216"/>
          </a:xfrm>
          <a:prstGeom prst="rect">
            <a:avLst/>
          </a:prstGeom>
          <a:noFill/>
        </p:spPr>
        <p:txBody>
          <a:bodyPr wrap="square" rtlCol="0">
            <a:spAutoFit/>
          </a:bodyPr>
          <a:lstStyle/>
          <a:p>
            <a:pPr lvl="0"/>
            <a:r>
              <a:rPr lang="sk-SK" sz="2800" b="1" dirty="0" smtClean="0">
                <a:solidFill>
                  <a:srgbClr val="1289C4"/>
                </a:solidFill>
                <a:latin typeface="Helvetica Neue"/>
              </a:rPr>
              <a:t>TO SUM UP:</a:t>
            </a:r>
          </a:p>
          <a:p>
            <a:pPr lvl="0"/>
            <a:endParaRPr lang="sk-SK" b="1" dirty="0" smtClean="0">
              <a:latin typeface="Helvetica Neue"/>
            </a:endParaRPr>
          </a:p>
          <a:p>
            <a:pPr lvl="0"/>
            <a:endParaRPr lang="sk-SK" b="1" dirty="0">
              <a:latin typeface="Helvetica Neue"/>
            </a:endParaRPr>
          </a:p>
          <a:p>
            <a:pPr lvl="0"/>
            <a:endParaRPr lang="sk-SK" b="1" dirty="0" smtClean="0">
              <a:latin typeface="Helvetica Neue"/>
            </a:endParaRPr>
          </a:p>
          <a:p>
            <a:endParaRPr lang="sk-SK" dirty="0"/>
          </a:p>
        </p:txBody>
      </p:sp>
      <p:sp>
        <p:nvSpPr>
          <p:cNvPr id="7" name="BlokTextu 6"/>
          <p:cNvSpPr txBox="1"/>
          <p:nvPr/>
        </p:nvSpPr>
        <p:spPr>
          <a:xfrm>
            <a:off x="467543" y="1988098"/>
            <a:ext cx="8417131" cy="2985433"/>
          </a:xfrm>
          <a:prstGeom prst="rect">
            <a:avLst/>
          </a:prstGeom>
          <a:noFill/>
        </p:spPr>
        <p:txBody>
          <a:bodyPr wrap="square" rtlCol="0">
            <a:spAutoFit/>
          </a:bodyPr>
          <a:lstStyle/>
          <a:p>
            <a:r>
              <a:rPr lang="en-US" sz="2400" dirty="0"/>
              <a:t>It is under some criticism that in the Slovak Republic there is </a:t>
            </a:r>
            <a:r>
              <a:rPr lang="en-US" sz="2400" dirty="0" smtClean="0"/>
              <a:t>little</a:t>
            </a:r>
            <a:r>
              <a:rPr lang="sk-SK" sz="2400" dirty="0" smtClean="0"/>
              <a:t> </a:t>
            </a:r>
            <a:r>
              <a:rPr lang="en-US" sz="2400" dirty="0" smtClean="0"/>
              <a:t>influence </a:t>
            </a:r>
            <a:r>
              <a:rPr lang="en-US" sz="2400" dirty="0"/>
              <a:t>from the presence of this label </a:t>
            </a:r>
            <a:r>
              <a:rPr lang="en-US" sz="2400" dirty="0" smtClean="0"/>
              <a:t>on </a:t>
            </a:r>
            <a:r>
              <a:rPr lang="en-US" sz="2400" dirty="0"/>
              <a:t>products to sway the buyer. Also </a:t>
            </a:r>
            <a:r>
              <a:rPr lang="en-US" sz="2400" dirty="0" err="1"/>
              <a:t>criticised</a:t>
            </a:r>
            <a:r>
              <a:rPr lang="en-US" sz="2400" dirty="0"/>
              <a:t> is the length and financially expensive certification and the </a:t>
            </a:r>
            <a:r>
              <a:rPr lang="en-US" sz="2400" dirty="0" smtClean="0"/>
              <a:t>fact </a:t>
            </a:r>
            <a:r>
              <a:rPr lang="en-US" sz="2400" dirty="0"/>
              <a:t>that the </a:t>
            </a:r>
            <a:r>
              <a:rPr lang="en-US" sz="2400" dirty="0" smtClean="0"/>
              <a:t>label </a:t>
            </a:r>
            <a:r>
              <a:rPr lang="en-US" sz="2400" dirty="0"/>
              <a:t>is only valid for three years deters many producers. </a:t>
            </a:r>
            <a:r>
              <a:rPr lang="en-US" sz="2400" dirty="0" smtClean="0"/>
              <a:t>An</a:t>
            </a:r>
            <a:r>
              <a:rPr lang="sk-SK" sz="2400" dirty="0" smtClean="0"/>
              <a:t> </a:t>
            </a:r>
            <a:r>
              <a:rPr lang="en-US" sz="2400" dirty="0" smtClean="0"/>
              <a:t>important </a:t>
            </a:r>
            <a:r>
              <a:rPr lang="en-US" sz="2400" dirty="0"/>
              <a:t>bonus for businesses </a:t>
            </a:r>
            <a:r>
              <a:rPr lang="en-US" sz="2400" dirty="0" smtClean="0"/>
              <a:t>seems </a:t>
            </a:r>
            <a:r>
              <a:rPr lang="en-US" sz="2400" dirty="0"/>
              <a:t>to be the label's influence on the acceptance by business partners and markets </a:t>
            </a:r>
            <a:r>
              <a:rPr lang="en-US" sz="2400" dirty="0" smtClean="0"/>
              <a:t>abroad</a:t>
            </a:r>
            <a:r>
              <a:rPr lang="sk-SK" sz="2400" dirty="0" smtClean="0"/>
              <a:t>.</a:t>
            </a:r>
            <a:endParaRPr lang="en-US" sz="2400" dirty="0"/>
          </a:p>
          <a:p>
            <a:endParaRPr lang="sk-SK" sz="2000" dirty="0"/>
          </a:p>
        </p:txBody>
      </p:sp>
      <p:pic>
        <p:nvPicPr>
          <p:cNvPr id="24578" name="Picture 2" descr="C:\Users\tatiana.caplova\Desktop\Goonhilly-Future-World-Eco-Ro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427" y="4725144"/>
            <a:ext cx="7236357" cy="188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46670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259632" y="1556792"/>
            <a:ext cx="7344816" cy="1080120"/>
          </a:xfrm>
        </p:spPr>
        <p:txBody>
          <a:bodyPr>
            <a:normAutofit/>
          </a:bodyPr>
          <a:lstStyle/>
          <a:p>
            <a:r>
              <a:rPr lang="sk-SK" sz="5400" b="1" dirty="0" smtClean="0">
                <a:solidFill>
                  <a:srgbClr val="1289C4"/>
                </a:solidFill>
              </a:rPr>
              <a:t>ANY QUESTIONS ?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tatiana.caplova\Desktop\hi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1780" y="2373826"/>
            <a:ext cx="396044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5616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THANK YOU</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115616" y="3645024"/>
            <a:ext cx="7344816" cy="2664296"/>
          </a:xfrm>
        </p:spPr>
        <p:txBody>
          <a:bodyPr>
            <a:normAutofit lnSpcReduction="10000"/>
          </a:bodyPr>
          <a:lstStyle/>
          <a:p>
            <a:pPr algn="ctr"/>
            <a:r>
              <a:rPr lang="sk-SK" sz="4200" b="1" dirty="0" smtClean="0">
                <a:solidFill>
                  <a:srgbClr val="1289C4"/>
                </a:solidFill>
              </a:rPr>
              <a:t>....</a:t>
            </a:r>
            <a:r>
              <a:rPr lang="sk-SK" sz="4200" b="1" dirty="0" err="1" smtClean="0">
                <a:solidFill>
                  <a:srgbClr val="1289C4"/>
                </a:solidFill>
              </a:rPr>
              <a:t>for</a:t>
            </a:r>
            <a:r>
              <a:rPr lang="sk-SK" sz="4200" b="1" dirty="0" smtClean="0">
                <a:solidFill>
                  <a:srgbClr val="1289C4"/>
                </a:solidFill>
              </a:rPr>
              <a:t> </a:t>
            </a:r>
            <a:r>
              <a:rPr lang="sk-SK" sz="4200" b="1" dirty="0" err="1" smtClean="0">
                <a:solidFill>
                  <a:srgbClr val="1289C4"/>
                </a:solidFill>
              </a:rPr>
              <a:t>your</a:t>
            </a:r>
            <a:r>
              <a:rPr lang="sk-SK" sz="4200" b="1" dirty="0" smtClean="0">
                <a:solidFill>
                  <a:srgbClr val="1289C4"/>
                </a:solidFill>
              </a:rPr>
              <a:t> </a:t>
            </a:r>
            <a:r>
              <a:rPr lang="sk-SK" sz="4200" b="1" dirty="0" err="1" smtClean="0">
                <a:solidFill>
                  <a:srgbClr val="1289C4"/>
                </a:solidFill>
              </a:rPr>
              <a:t>attention</a:t>
            </a:r>
            <a:r>
              <a:rPr lang="sk-SK" sz="4200" b="1" dirty="0" smtClean="0">
                <a:solidFill>
                  <a:srgbClr val="1289C4"/>
                </a:solidFill>
              </a:rPr>
              <a:t>.</a:t>
            </a:r>
          </a:p>
          <a:p>
            <a:endParaRPr lang="sk-SK" sz="5200" b="1" dirty="0">
              <a:solidFill>
                <a:srgbClr val="1289C4"/>
              </a:solidFill>
            </a:endParaRPr>
          </a:p>
          <a:p>
            <a:r>
              <a:rPr lang="sk-SK" sz="2200" b="1" dirty="0" smtClean="0"/>
              <a:t>Tatiana </a:t>
            </a:r>
            <a:r>
              <a:rPr lang="sk-SK" sz="2200" b="1" dirty="0" err="1" smtClean="0"/>
              <a:t>Čaplová</a:t>
            </a:r>
            <a:endParaRPr lang="sk-SK" sz="2200" b="1" dirty="0" smtClean="0"/>
          </a:p>
          <a:p>
            <a:r>
              <a:rPr lang="sk-SK" sz="2200" b="1" dirty="0" smtClean="0"/>
              <a:t>Program </a:t>
            </a:r>
            <a:r>
              <a:rPr lang="sk-SK" sz="2200" b="1" dirty="0" err="1" smtClean="0"/>
              <a:t>Coordinator</a:t>
            </a:r>
            <a:endParaRPr lang="sk-SK" sz="2200" b="1" dirty="0" smtClean="0"/>
          </a:p>
          <a:p>
            <a:r>
              <a:rPr lang="sk-SK" sz="2200" b="1" dirty="0" smtClean="0"/>
              <a:t>Pontis </a:t>
            </a:r>
            <a:r>
              <a:rPr lang="sk-SK" sz="2200" b="1" dirty="0" err="1" smtClean="0"/>
              <a:t>Foundation</a:t>
            </a:r>
            <a:r>
              <a:rPr lang="sk-SK" sz="2200" b="1" dirty="0" smtClean="0"/>
              <a:t> / </a:t>
            </a:r>
            <a:r>
              <a:rPr lang="sk-SK" sz="2200" b="1" dirty="0" err="1" smtClean="0"/>
              <a:t>Business</a:t>
            </a:r>
            <a:r>
              <a:rPr lang="sk-SK" sz="2200" b="1" dirty="0" smtClean="0"/>
              <a:t> </a:t>
            </a:r>
            <a:r>
              <a:rPr lang="sk-SK" sz="2200" b="1" dirty="0" err="1" smtClean="0"/>
              <a:t>Leaders</a:t>
            </a:r>
            <a:r>
              <a:rPr lang="sk-SK" sz="2200" b="1" dirty="0" smtClean="0"/>
              <a:t> </a:t>
            </a:r>
            <a:r>
              <a:rPr lang="sk-SK" sz="2200" b="1" dirty="0" err="1" smtClean="0"/>
              <a:t>Forum</a:t>
            </a:r>
            <a:endParaRPr lang="sk-SK" sz="2200" b="1" dirty="0" smtClean="0"/>
          </a:p>
          <a:p>
            <a:r>
              <a:rPr lang="sk-SK" sz="2200" b="1" dirty="0" err="1">
                <a:solidFill>
                  <a:srgbClr val="1289C4"/>
                </a:solidFill>
                <a:hlinkClick r:id="rId2"/>
              </a:rPr>
              <a:t>t</a:t>
            </a:r>
            <a:r>
              <a:rPr lang="sk-SK" sz="2200" b="1" dirty="0" err="1" smtClean="0">
                <a:solidFill>
                  <a:srgbClr val="1289C4"/>
                </a:solidFill>
                <a:hlinkClick r:id="rId2"/>
              </a:rPr>
              <a:t>atiana.caplova@pontisfoundation.sk</a:t>
            </a:r>
            <a:r>
              <a:rPr lang="sk-SK" sz="2200" b="1" dirty="0" smtClean="0">
                <a:solidFill>
                  <a:srgbClr val="1289C4"/>
                </a:solidFill>
              </a:rPr>
              <a:t>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tatiana.caplova\Desktop\thankyou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017839"/>
            <a:ext cx="7131980" cy="2627185"/>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683568" y="6510338"/>
            <a:ext cx="8064896" cy="307777"/>
          </a:xfrm>
          <a:prstGeom prst="rect">
            <a:avLst/>
          </a:prstGeom>
          <a:noFill/>
        </p:spPr>
        <p:txBody>
          <a:bodyPr wrap="square" rtlCol="0">
            <a:spAutoFit/>
          </a:bodyPr>
          <a:lstStyle/>
          <a:p>
            <a:r>
              <a:rPr lang="sk-SK" sz="1400" dirty="0" smtClean="0"/>
              <a:t>Made </a:t>
            </a:r>
            <a:r>
              <a:rPr lang="sk-SK" sz="1400" dirty="0" err="1" smtClean="0"/>
              <a:t>from</a:t>
            </a:r>
            <a:r>
              <a:rPr lang="sk-SK" sz="1400" dirty="0" smtClean="0"/>
              <a:t> 100 % </a:t>
            </a:r>
            <a:r>
              <a:rPr lang="sk-SK" sz="1400" dirty="0" err="1" smtClean="0"/>
              <a:t>recycled</a:t>
            </a:r>
            <a:r>
              <a:rPr lang="sk-SK" sz="1400" dirty="0" smtClean="0"/>
              <a:t> </a:t>
            </a:r>
            <a:r>
              <a:rPr lang="sk-SK" sz="1400" dirty="0" err="1" smtClean="0"/>
              <a:t>material</a:t>
            </a:r>
            <a:r>
              <a:rPr lang="sk-SK" sz="1400" dirty="0" smtClean="0"/>
              <a:t> </a:t>
            </a:r>
            <a:r>
              <a:rPr lang="sk-SK" sz="1400" dirty="0" err="1" smtClean="0"/>
              <a:t>found</a:t>
            </a:r>
            <a:r>
              <a:rPr lang="sk-SK" sz="1400" dirty="0" smtClean="0"/>
              <a:t> on WWW. </a:t>
            </a:r>
            <a:r>
              <a:rPr lang="sk-SK" sz="1400" dirty="0" err="1" smtClean="0"/>
              <a:t>Thank</a:t>
            </a:r>
            <a:r>
              <a:rPr lang="sk-SK" sz="1400" dirty="0" smtClean="0"/>
              <a:t> </a:t>
            </a:r>
            <a:r>
              <a:rPr lang="sk-SK" sz="1400" dirty="0" err="1" smtClean="0"/>
              <a:t>you</a:t>
            </a:r>
            <a:r>
              <a:rPr lang="sk-SK" sz="1400" dirty="0" smtClean="0"/>
              <a:t> to </a:t>
            </a:r>
            <a:r>
              <a:rPr lang="sk-SK" sz="1400" dirty="0" err="1" smtClean="0"/>
              <a:t>the</a:t>
            </a:r>
            <a:r>
              <a:rPr lang="sk-SK" sz="1400" dirty="0" smtClean="0"/>
              <a:t> </a:t>
            </a:r>
            <a:r>
              <a:rPr lang="sk-SK" sz="1400" dirty="0" err="1" smtClean="0"/>
              <a:t>people</a:t>
            </a:r>
            <a:r>
              <a:rPr lang="sk-SK" sz="1400" dirty="0" smtClean="0"/>
              <a:t> </a:t>
            </a:r>
            <a:r>
              <a:rPr lang="sk-SK" sz="1400" dirty="0" err="1" smtClean="0"/>
              <a:t>who</a:t>
            </a:r>
            <a:r>
              <a:rPr lang="sk-SK" sz="1400" dirty="0" smtClean="0"/>
              <a:t> </a:t>
            </a:r>
            <a:r>
              <a:rPr lang="sk-SK" sz="1400" dirty="0" err="1" smtClean="0"/>
              <a:t>made</a:t>
            </a:r>
            <a:r>
              <a:rPr lang="sk-SK" sz="1400" dirty="0" smtClean="0"/>
              <a:t> </a:t>
            </a:r>
            <a:r>
              <a:rPr lang="sk-SK" sz="1400" dirty="0" err="1" smtClean="0"/>
              <a:t>it</a:t>
            </a:r>
            <a:r>
              <a:rPr lang="sk-SK" sz="1400" dirty="0" smtClean="0"/>
              <a:t>. </a:t>
            </a:r>
            <a:r>
              <a:rPr lang="sk-SK" sz="1400" dirty="0" smtClean="0">
                <a:sym typeface="Wingdings" panose="05000000000000000000" pitchFamily="2" charset="2"/>
              </a:rPr>
              <a:t></a:t>
            </a:r>
            <a:r>
              <a:rPr lang="sk-SK" sz="1400" dirty="0" smtClean="0"/>
              <a:t> </a:t>
            </a:r>
            <a:endParaRPr lang="sk-SK" sz="1400" dirty="0"/>
          </a:p>
        </p:txBody>
      </p:sp>
    </p:spTree>
    <p:extLst>
      <p:ext uri="{BB962C8B-B14F-4D97-AF65-F5344CB8AC3E}">
        <p14:creationId xmlns:p14="http://schemas.microsoft.com/office/powerpoint/2010/main" val="10346364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9" y="1268760"/>
            <a:ext cx="8633157" cy="4339650"/>
          </a:xfrm>
          <a:prstGeom prst="rect">
            <a:avLst/>
          </a:prstGeom>
          <a:noFill/>
        </p:spPr>
        <p:txBody>
          <a:bodyPr wrap="square" rtlCol="0">
            <a:spAutoFit/>
          </a:bodyPr>
          <a:lstStyle/>
          <a:p>
            <a:r>
              <a:rPr lang="sk-SK" sz="2400" b="1" dirty="0" err="1" smtClean="0">
                <a:solidFill>
                  <a:srgbClr val="1289C4"/>
                </a:solidFill>
                <a:latin typeface="Helvetica Neue"/>
              </a:rPr>
              <a:t>What</a:t>
            </a:r>
            <a:r>
              <a:rPr lang="sk-SK" sz="2400" b="1" dirty="0" smtClean="0">
                <a:solidFill>
                  <a:srgbClr val="1289C4"/>
                </a:solidFill>
                <a:latin typeface="Helvetica Neue"/>
              </a:rPr>
              <a:t> </a:t>
            </a:r>
            <a:r>
              <a:rPr lang="sk-SK" sz="2400" b="1" dirty="0" err="1" smtClean="0">
                <a:solidFill>
                  <a:srgbClr val="1289C4"/>
                </a:solidFill>
                <a:latin typeface="Helvetica Neue"/>
              </a:rPr>
              <a:t>is</a:t>
            </a:r>
            <a:r>
              <a:rPr lang="sk-SK" sz="2400" b="1" dirty="0" smtClean="0">
                <a:solidFill>
                  <a:srgbClr val="1289C4"/>
                </a:solidFill>
                <a:latin typeface="Helvetica Neue"/>
              </a:rPr>
              <a:t> </a:t>
            </a:r>
            <a:r>
              <a:rPr lang="sk-SK" sz="2400" b="1" dirty="0" err="1" smtClean="0">
                <a:solidFill>
                  <a:srgbClr val="1289C4"/>
                </a:solidFill>
                <a:latin typeface="Helvetica Neue"/>
              </a:rPr>
              <a:t>Eco-labeling</a:t>
            </a:r>
            <a:r>
              <a:rPr lang="sk-SK" sz="2400" b="1" dirty="0" smtClean="0">
                <a:solidFill>
                  <a:srgbClr val="1289C4"/>
                </a:solidFill>
                <a:latin typeface="Helvetica Neue"/>
              </a:rPr>
              <a:t>?</a:t>
            </a:r>
          </a:p>
          <a:p>
            <a:endParaRPr lang="sk-SK" dirty="0">
              <a:latin typeface="Helvetica Neue"/>
            </a:endParaRPr>
          </a:p>
          <a:p>
            <a:pPr marL="285750" indent="-285750">
              <a:buFont typeface="Arial" panose="020B0604020202020204" pitchFamily="34" charset="0"/>
              <a:buChar char="•"/>
            </a:pPr>
            <a:r>
              <a:rPr lang="en-US" dirty="0" smtClean="0">
                <a:latin typeface="Helvetica Neue"/>
              </a:rPr>
              <a:t>Environmental </a:t>
            </a:r>
            <a:r>
              <a:rPr lang="en-US" dirty="0">
                <a:latin typeface="Helvetica Neue"/>
              </a:rPr>
              <a:t>product labeling is </a:t>
            </a:r>
            <a:r>
              <a:rPr lang="en-US" b="1" dirty="0">
                <a:latin typeface="Helvetica Neue"/>
              </a:rPr>
              <a:t>a voluntary tool </a:t>
            </a:r>
            <a:r>
              <a:rPr lang="en-US" dirty="0">
                <a:latin typeface="Helvetica Neue"/>
              </a:rPr>
              <a:t>in the protection of </a:t>
            </a:r>
            <a:r>
              <a:rPr lang="en-US" dirty="0" smtClean="0">
                <a:latin typeface="Helvetica Neue"/>
              </a:rPr>
              <a:t>the</a:t>
            </a:r>
            <a:r>
              <a:rPr lang="sk-SK" dirty="0" smtClean="0">
                <a:latin typeface="Helvetica Neue"/>
              </a:rPr>
              <a:t> </a:t>
            </a:r>
            <a:r>
              <a:rPr lang="en-US" dirty="0" smtClean="0">
                <a:latin typeface="Helvetica Neue"/>
              </a:rPr>
              <a:t>environment</a:t>
            </a:r>
            <a:r>
              <a:rPr lang="en-US" dirty="0">
                <a:latin typeface="Helvetica Neue"/>
              </a:rPr>
              <a:t>. Environmentally </a:t>
            </a:r>
            <a:r>
              <a:rPr lang="en-US" dirty="0" smtClean="0">
                <a:latin typeface="Helvetica Neue"/>
              </a:rPr>
              <a:t>friendly </a:t>
            </a:r>
            <a:r>
              <a:rPr lang="en-US" dirty="0">
                <a:latin typeface="Helvetica Neue"/>
              </a:rPr>
              <a:t>products </a:t>
            </a:r>
            <a:r>
              <a:rPr lang="en-US" b="1" dirty="0">
                <a:latin typeface="Helvetica Neue"/>
              </a:rPr>
              <a:t>meet strict </a:t>
            </a:r>
            <a:r>
              <a:rPr lang="en-US" b="1" dirty="0" smtClean="0">
                <a:latin typeface="Helvetica Neue"/>
              </a:rPr>
              <a:t>environmental </a:t>
            </a:r>
            <a:r>
              <a:rPr lang="en-US" b="1" dirty="0">
                <a:latin typeface="Helvetica Neue"/>
              </a:rPr>
              <a:t>criteria</a:t>
            </a:r>
            <a:r>
              <a:rPr lang="en-US" dirty="0">
                <a:latin typeface="Helvetica Neue"/>
              </a:rPr>
              <a:t> and are considerate not only to the environment but to the </a:t>
            </a:r>
            <a:r>
              <a:rPr lang="en-US" dirty="0" smtClean="0">
                <a:latin typeface="Helvetica Neue"/>
              </a:rPr>
              <a:t>consumer's </a:t>
            </a:r>
            <a:r>
              <a:rPr lang="en-US" dirty="0">
                <a:latin typeface="Helvetica Neue"/>
              </a:rPr>
              <a:t>health as well. They have </a:t>
            </a:r>
            <a:r>
              <a:rPr lang="en-US" b="1" dirty="0">
                <a:latin typeface="Helvetica Neue"/>
              </a:rPr>
              <a:t>a lesser negative impact on the environment</a:t>
            </a:r>
            <a:r>
              <a:rPr lang="en-US" dirty="0" smtClean="0">
                <a:latin typeface="Helvetica Neue"/>
              </a:rPr>
              <a:t>.</a:t>
            </a:r>
            <a:endParaRPr lang="sk-SK" dirty="0" smtClean="0">
              <a:latin typeface="Helvetica Neue"/>
            </a:endParaRPr>
          </a:p>
          <a:p>
            <a:pPr marL="285750" indent="-285750">
              <a:buFont typeface="Arial" panose="020B0604020202020204" pitchFamily="34" charset="0"/>
              <a:buChar char="•"/>
            </a:pPr>
            <a:endParaRPr lang="sk-SK" dirty="0">
              <a:latin typeface="Helvetica Neue"/>
            </a:endParaRPr>
          </a:p>
          <a:p>
            <a:pPr marL="285750" indent="-285750">
              <a:buFont typeface="Arial" panose="020B0604020202020204" pitchFamily="34" charset="0"/>
              <a:buChar char="•"/>
            </a:pPr>
            <a:r>
              <a:rPr lang="en-US" dirty="0">
                <a:latin typeface="Helvetica Neue"/>
              </a:rPr>
              <a:t>The label </a:t>
            </a:r>
            <a:r>
              <a:rPr lang="en-US" b="1" dirty="0">
                <a:latin typeface="Helvetica Neue"/>
              </a:rPr>
              <a:t>'Environmentally friendly product</a:t>
            </a:r>
            <a:r>
              <a:rPr lang="en-US" dirty="0">
                <a:latin typeface="Helvetica Neue"/>
              </a:rPr>
              <a:t>' is given to the products for a limited period of time. The </a:t>
            </a:r>
            <a:r>
              <a:rPr lang="en-US" dirty="0" smtClean="0">
                <a:latin typeface="Helvetica Neue"/>
              </a:rPr>
              <a:t>requirements </a:t>
            </a:r>
            <a:r>
              <a:rPr lang="en-US" dirty="0">
                <a:latin typeface="Helvetica Neue"/>
              </a:rPr>
              <a:t>and conditions according </a:t>
            </a:r>
            <a:r>
              <a:rPr lang="en-US" dirty="0" smtClean="0">
                <a:latin typeface="Helvetica Neue"/>
              </a:rPr>
              <a:t>to </a:t>
            </a:r>
            <a:r>
              <a:rPr lang="en-US" dirty="0">
                <a:latin typeface="Helvetica Neue"/>
              </a:rPr>
              <a:t>the respective statute are revised in the view of the newest </a:t>
            </a:r>
            <a:r>
              <a:rPr lang="en-US" dirty="0" smtClean="0">
                <a:latin typeface="Helvetica Neue"/>
              </a:rPr>
              <a:t>information </a:t>
            </a:r>
            <a:r>
              <a:rPr lang="en-US" dirty="0">
                <a:latin typeface="Helvetica Neue"/>
              </a:rPr>
              <a:t>regarding </a:t>
            </a:r>
            <a:r>
              <a:rPr lang="en-US" dirty="0" smtClean="0">
                <a:latin typeface="Helvetica Neue"/>
              </a:rPr>
              <a:t>environmental</a:t>
            </a:r>
            <a:r>
              <a:rPr lang="sk-SK" dirty="0" smtClean="0">
                <a:latin typeface="Helvetica Neue"/>
              </a:rPr>
              <a:t> </a:t>
            </a:r>
            <a:r>
              <a:rPr lang="en-US" dirty="0" smtClean="0">
                <a:latin typeface="Helvetica Neue"/>
              </a:rPr>
              <a:t>protection </a:t>
            </a:r>
            <a:r>
              <a:rPr lang="en-US" dirty="0">
                <a:latin typeface="Helvetica Neue"/>
              </a:rPr>
              <a:t>and the </a:t>
            </a:r>
            <a:r>
              <a:rPr lang="en-US" dirty="0" err="1">
                <a:latin typeface="Helvetica Neue"/>
              </a:rPr>
              <a:t>modernisation</a:t>
            </a:r>
            <a:r>
              <a:rPr lang="en-US" dirty="0">
                <a:latin typeface="Helvetica Neue"/>
              </a:rPr>
              <a:t> of production technologies. This </a:t>
            </a:r>
            <a:r>
              <a:rPr lang="en-US" dirty="0" smtClean="0">
                <a:latin typeface="Helvetica Neue"/>
              </a:rPr>
              <a:t>enables the</a:t>
            </a:r>
            <a:r>
              <a:rPr lang="sk-SK" dirty="0" smtClean="0">
                <a:latin typeface="Helvetica Neue"/>
              </a:rPr>
              <a:t> </a:t>
            </a:r>
            <a:r>
              <a:rPr lang="en-US" dirty="0" smtClean="0">
                <a:latin typeface="Helvetica Neue"/>
              </a:rPr>
              <a:t>national </a:t>
            </a:r>
            <a:r>
              <a:rPr lang="en-US" dirty="0" err="1">
                <a:latin typeface="Helvetica Neue"/>
              </a:rPr>
              <a:t>programme</a:t>
            </a:r>
            <a:r>
              <a:rPr lang="en-US" dirty="0">
                <a:latin typeface="Helvetica Neue"/>
              </a:rPr>
              <a:t> to increase or tighten the environmental requirement for </a:t>
            </a:r>
            <a:r>
              <a:rPr lang="en-US" dirty="0" smtClean="0">
                <a:latin typeface="Helvetica Neue"/>
              </a:rPr>
              <a:t>the </a:t>
            </a:r>
            <a:r>
              <a:rPr lang="en-US" dirty="0">
                <a:latin typeface="Helvetica Neue"/>
              </a:rPr>
              <a:t>products. </a:t>
            </a:r>
          </a:p>
          <a:p>
            <a:endParaRPr lang="en-US" dirty="0"/>
          </a:p>
          <a:p>
            <a:pPr marL="285750" indent="-285750">
              <a:buFont typeface="Arial" panose="020B0604020202020204" pitchFamily="34" charset="0"/>
              <a:buChar char="•"/>
            </a:pPr>
            <a:endParaRPr lang="sk-SK" dirty="0"/>
          </a:p>
        </p:txBody>
      </p:sp>
      <p:pic>
        <p:nvPicPr>
          <p:cNvPr id="13314" name="Picture 2" descr="C:\Users\tatiana.caplova\Desktop\environment-energy-light-bulb-with-paddy-r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9081" y="4804853"/>
            <a:ext cx="2733200" cy="1821570"/>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p:cNvSpPr txBox="1"/>
          <p:nvPr/>
        </p:nvSpPr>
        <p:spPr>
          <a:xfrm>
            <a:off x="251520" y="6412686"/>
            <a:ext cx="8640960" cy="523220"/>
          </a:xfrm>
          <a:prstGeom prst="rect">
            <a:avLst/>
          </a:prstGeom>
          <a:noFill/>
        </p:spPr>
        <p:txBody>
          <a:bodyPr wrap="square" rtlCol="0">
            <a:spAutoFit/>
          </a:bodyPr>
          <a:lstStyle/>
          <a:p>
            <a:r>
              <a:rPr lang="sk-SK" sz="1000" i="1" dirty="0" err="1" smtClean="0"/>
              <a:t>Source</a:t>
            </a:r>
            <a:r>
              <a:rPr lang="sk-SK" sz="1000" i="1" dirty="0" smtClean="0"/>
              <a:t>: </a:t>
            </a:r>
            <a:r>
              <a:rPr lang="sk-SK" sz="1000" i="1" dirty="0" err="1" smtClean="0"/>
              <a:t>Bosák</a:t>
            </a:r>
            <a:r>
              <a:rPr lang="sk-SK" sz="1000" i="1" dirty="0" smtClean="0"/>
              <a:t>, M.; </a:t>
            </a:r>
            <a:r>
              <a:rPr lang="sk-SK" sz="1000" i="1" dirty="0" err="1" smtClean="0"/>
              <a:t>Tarča</a:t>
            </a:r>
            <a:r>
              <a:rPr lang="sk-SK" sz="1000" i="1" dirty="0" smtClean="0"/>
              <a:t>, A.; </a:t>
            </a:r>
            <a:r>
              <a:rPr lang="sk-SK" sz="1000" i="1" dirty="0" err="1" smtClean="0"/>
              <a:t>Krajňák</a:t>
            </a:r>
            <a:r>
              <a:rPr lang="sk-SK" sz="1000" i="1" dirty="0" smtClean="0"/>
              <a:t> S.: </a:t>
            </a:r>
            <a:r>
              <a:rPr lang="en-US" sz="1000" i="1" dirty="0" smtClean="0"/>
              <a:t>Eco-</a:t>
            </a:r>
            <a:r>
              <a:rPr lang="sk-SK" sz="1000" i="1" dirty="0"/>
              <a:t>l</a:t>
            </a:r>
            <a:r>
              <a:rPr lang="en-US" sz="1000" i="1" dirty="0" err="1" smtClean="0"/>
              <a:t>abeling</a:t>
            </a:r>
            <a:r>
              <a:rPr lang="en-US" sz="1000" i="1" dirty="0" smtClean="0"/>
              <a:t> </a:t>
            </a:r>
            <a:r>
              <a:rPr lang="en-US" sz="1000" i="1" dirty="0"/>
              <a:t>in Slovak Republic according to </a:t>
            </a:r>
            <a:r>
              <a:rPr lang="en-US" sz="1000" i="1" dirty="0" smtClean="0"/>
              <a:t>the</a:t>
            </a:r>
            <a:r>
              <a:rPr lang="sk-SK" sz="1000" i="1" dirty="0" smtClean="0"/>
              <a:t> </a:t>
            </a:r>
            <a:r>
              <a:rPr lang="en-US" sz="1000" i="1" dirty="0" smtClean="0"/>
              <a:t>norm </a:t>
            </a:r>
            <a:r>
              <a:rPr lang="en-US" sz="1000" i="1" dirty="0"/>
              <a:t>ISO </a:t>
            </a:r>
            <a:r>
              <a:rPr lang="en-US" sz="1000" i="1" dirty="0" smtClean="0"/>
              <a:t>14020</a:t>
            </a:r>
            <a:r>
              <a:rPr lang="sk-SK" sz="1000" i="1" dirty="0" smtClean="0"/>
              <a:t>. </a:t>
            </a:r>
            <a:r>
              <a:rPr lang="sk-SK" sz="1000" i="1" dirty="0" err="1" smtClean="0"/>
              <a:t>Available</a:t>
            </a:r>
            <a:r>
              <a:rPr lang="sk-SK" sz="1000" i="1" dirty="0"/>
              <a:t> </a:t>
            </a:r>
            <a:r>
              <a:rPr lang="sk-SK" sz="1000" i="1" dirty="0" err="1" smtClean="0"/>
              <a:t>here</a:t>
            </a:r>
            <a:r>
              <a:rPr lang="sk-SK" sz="1000" i="1" dirty="0"/>
              <a:t> </a:t>
            </a:r>
            <a:r>
              <a:rPr lang="sk-SK" sz="1000" i="1" dirty="0" smtClean="0"/>
              <a:t>http</a:t>
            </a:r>
            <a:r>
              <a:rPr lang="sk-SK" sz="1000" i="1" dirty="0"/>
              <a:t>://</a:t>
            </a:r>
            <a:r>
              <a:rPr lang="sk-SK" sz="1000" i="1" dirty="0" smtClean="0"/>
              <a:t>bit.ly/2bz3A1B  </a:t>
            </a:r>
            <a:endParaRPr lang="en-US" sz="1000" i="1" dirty="0"/>
          </a:p>
          <a:p>
            <a:endParaRPr lang="sk-SK" dirty="0"/>
          </a:p>
        </p:txBody>
      </p:sp>
      <p:sp>
        <p:nvSpPr>
          <p:cNvPr id="11" name="Naslov 1"/>
          <p:cNvSpPr txBox="1">
            <a:spLocks/>
          </p:cNvSpPr>
          <p:nvPr/>
        </p:nvSpPr>
        <p:spPr>
          <a:xfrm>
            <a:off x="554236" y="2690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INTRODUCTION</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388641770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9" y="1268760"/>
            <a:ext cx="8633157" cy="1877437"/>
          </a:xfrm>
          <a:prstGeom prst="rect">
            <a:avLst/>
          </a:prstGeom>
          <a:noFill/>
        </p:spPr>
        <p:txBody>
          <a:bodyPr wrap="square" rtlCol="0">
            <a:spAutoFit/>
          </a:bodyPr>
          <a:lstStyle/>
          <a:p>
            <a:r>
              <a:rPr lang="sk-SK" sz="2400" b="1" dirty="0" err="1" smtClean="0">
                <a:solidFill>
                  <a:srgbClr val="1289C4"/>
                </a:solidFill>
              </a:rPr>
              <a:t>Development</a:t>
            </a:r>
            <a:r>
              <a:rPr lang="sk-SK" sz="2400" b="1" dirty="0" smtClean="0">
                <a:solidFill>
                  <a:srgbClr val="1289C4"/>
                </a:solidFill>
              </a:rPr>
              <a:t> of </a:t>
            </a:r>
            <a:r>
              <a:rPr lang="sk-SK" sz="2400" b="1" dirty="0" err="1" smtClean="0">
                <a:solidFill>
                  <a:srgbClr val="1289C4"/>
                </a:solidFill>
              </a:rPr>
              <a:t>Eco-labeling</a:t>
            </a:r>
            <a:endParaRPr lang="sk-SK" sz="2400" b="1" dirty="0" smtClean="0">
              <a:solidFill>
                <a:srgbClr val="1289C4"/>
              </a:solidFill>
            </a:endParaRPr>
          </a:p>
          <a:p>
            <a:endParaRPr lang="sk-SK" dirty="0"/>
          </a:p>
          <a:p>
            <a:pPr marL="285750" indent="-285750">
              <a:buFont typeface="Arial" panose="020B0604020202020204" pitchFamily="34" charset="0"/>
              <a:buChar char="•"/>
            </a:pPr>
            <a:r>
              <a:rPr lang="en-US" sz="2000" b="1" dirty="0"/>
              <a:t>Germany in </a:t>
            </a:r>
            <a:r>
              <a:rPr lang="en-US" sz="2000" b="1" dirty="0" smtClean="0"/>
              <a:t>1978</a:t>
            </a:r>
            <a:r>
              <a:rPr lang="sk-SK" sz="2000" b="1" dirty="0" smtClean="0"/>
              <a:t>:</a:t>
            </a:r>
            <a:r>
              <a:rPr lang="en-US" sz="2000" b="1" dirty="0" smtClean="0"/>
              <a:t> </a:t>
            </a:r>
            <a:r>
              <a:rPr lang="en-US" dirty="0"/>
              <a:t>The label </a:t>
            </a:r>
            <a:r>
              <a:rPr lang="en-US" b="1" dirty="0">
                <a:solidFill>
                  <a:srgbClr val="1289C4"/>
                </a:solidFill>
              </a:rPr>
              <a:t>“Blue angel</a:t>
            </a:r>
            <a:r>
              <a:rPr lang="en-US" dirty="0">
                <a:solidFill>
                  <a:srgbClr val="1289C4"/>
                </a:solidFill>
              </a:rPr>
              <a:t>“ </a:t>
            </a:r>
            <a:r>
              <a:rPr lang="en-US" dirty="0"/>
              <a:t>was given to the first product. </a:t>
            </a:r>
            <a:r>
              <a:rPr lang="en-US" dirty="0" smtClean="0"/>
              <a:t>The</a:t>
            </a:r>
            <a:r>
              <a:rPr lang="sk-SK" dirty="0" smtClean="0"/>
              <a:t> </a:t>
            </a:r>
            <a:r>
              <a:rPr lang="en-US" dirty="0" smtClean="0"/>
              <a:t>success </a:t>
            </a:r>
            <a:r>
              <a:rPr lang="en-US" dirty="0"/>
              <a:t>of the </a:t>
            </a:r>
            <a:r>
              <a:rPr lang="en-US" dirty="0" smtClean="0"/>
              <a:t>German eco-</a:t>
            </a:r>
            <a:r>
              <a:rPr lang="sk-SK" dirty="0"/>
              <a:t>l</a:t>
            </a:r>
            <a:r>
              <a:rPr lang="en-US" dirty="0" err="1" smtClean="0"/>
              <a:t>abeling</a:t>
            </a:r>
            <a:r>
              <a:rPr lang="en-US" dirty="0" smtClean="0"/>
              <a:t> </a:t>
            </a:r>
            <a:r>
              <a:rPr lang="en-US" dirty="0" err="1"/>
              <a:t>programme</a:t>
            </a:r>
            <a:r>
              <a:rPr lang="en-US" dirty="0"/>
              <a:t> led to the foundation of other </a:t>
            </a:r>
            <a:r>
              <a:rPr lang="en-US" dirty="0" smtClean="0"/>
              <a:t>eco-labeling </a:t>
            </a:r>
            <a:r>
              <a:rPr lang="en-US" dirty="0" err="1"/>
              <a:t>programmes</a:t>
            </a:r>
            <a:endParaRPr lang="en-US" dirty="0"/>
          </a:p>
          <a:p>
            <a:pPr marL="285750" indent="-285750">
              <a:buFont typeface="Arial" panose="020B0604020202020204" pitchFamily="34" charset="0"/>
              <a:buChar char="•"/>
            </a:pPr>
            <a:endParaRPr lang="sk-SK" dirty="0"/>
          </a:p>
        </p:txBody>
      </p:sp>
      <p:graphicFrame>
        <p:nvGraphicFramePr>
          <p:cNvPr id="7" name="Tabuľka 6"/>
          <p:cNvGraphicFramePr>
            <a:graphicFrameLocks noGrp="1"/>
          </p:cNvGraphicFramePr>
          <p:nvPr>
            <p:extLst>
              <p:ext uri="{D42A27DB-BD31-4B8C-83A1-F6EECF244321}">
                <p14:modId xmlns:p14="http://schemas.microsoft.com/office/powerpoint/2010/main" val="3308691980"/>
              </p:ext>
            </p:extLst>
          </p:nvPr>
        </p:nvGraphicFramePr>
        <p:xfrm>
          <a:off x="647564" y="2996952"/>
          <a:ext cx="8100900" cy="3385408"/>
        </p:xfrm>
        <a:graphic>
          <a:graphicData uri="http://schemas.openxmlformats.org/drawingml/2006/table">
            <a:tbl>
              <a:tblPr firstRow="1" bandRow="1">
                <a:tableStyleId>{5C22544A-7EE6-4342-B048-85BDC9FD1C3A}</a:tableStyleId>
              </a:tblPr>
              <a:tblGrid>
                <a:gridCol w="2412269"/>
                <a:gridCol w="3672408"/>
                <a:gridCol w="2016223"/>
              </a:tblGrid>
              <a:tr h="159753">
                <a:tc>
                  <a:txBody>
                    <a:bodyPr/>
                    <a:lstStyle/>
                    <a:p>
                      <a:r>
                        <a:rPr lang="sk-SK" sz="1400" dirty="0" smtClean="0">
                          <a:latin typeface="Helvetica Neue"/>
                        </a:rPr>
                        <a:t>Country</a:t>
                      </a:r>
                      <a:endParaRPr lang="sk-SK" sz="1400" dirty="0">
                        <a:latin typeface="Helvetica Neue"/>
                      </a:endParaRPr>
                    </a:p>
                  </a:txBody>
                  <a:tcPr>
                    <a:solidFill>
                      <a:srgbClr val="1289C4"/>
                    </a:solidFill>
                  </a:tcPr>
                </a:tc>
                <a:tc>
                  <a:txBody>
                    <a:bodyPr/>
                    <a:lstStyle/>
                    <a:p>
                      <a:r>
                        <a:rPr lang="sk-SK" sz="1400" dirty="0" err="1" smtClean="0">
                          <a:latin typeface="Helvetica Neue"/>
                        </a:rPr>
                        <a:t>Name</a:t>
                      </a:r>
                      <a:r>
                        <a:rPr lang="sk-SK" sz="1400" dirty="0" smtClean="0">
                          <a:latin typeface="Helvetica Neue"/>
                        </a:rPr>
                        <a:t> of</a:t>
                      </a:r>
                      <a:r>
                        <a:rPr lang="sk-SK" sz="1400" baseline="0" dirty="0" smtClean="0">
                          <a:latin typeface="Helvetica Neue"/>
                        </a:rPr>
                        <a:t> </a:t>
                      </a:r>
                      <a:r>
                        <a:rPr lang="sk-SK" sz="1400" baseline="0" dirty="0" err="1" smtClean="0">
                          <a:latin typeface="Helvetica Neue"/>
                        </a:rPr>
                        <a:t>label</a:t>
                      </a:r>
                      <a:r>
                        <a:rPr lang="sk-SK" sz="1400" baseline="0" dirty="0" smtClean="0">
                          <a:latin typeface="Helvetica Neue"/>
                        </a:rPr>
                        <a:t> </a:t>
                      </a:r>
                      <a:endParaRPr lang="sk-SK" sz="1400" dirty="0">
                        <a:latin typeface="Helvetica Neue"/>
                      </a:endParaRPr>
                    </a:p>
                  </a:txBody>
                  <a:tcPr>
                    <a:solidFill>
                      <a:srgbClr val="1289C4"/>
                    </a:solidFill>
                  </a:tcPr>
                </a:tc>
                <a:tc>
                  <a:txBody>
                    <a:bodyPr/>
                    <a:lstStyle/>
                    <a:p>
                      <a:r>
                        <a:rPr lang="sk-SK" sz="1400" dirty="0" err="1" smtClean="0">
                          <a:latin typeface="Helvetica Neue"/>
                        </a:rPr>
                        <a:t>Effective</a:t>
                      </a:r>
                      <a:r>
                        <a:rPr lang="sk-SK" sz="1400" baseline="0" dirty="0" smtClean="0">
                          <a:latin typeface="Helvetica Neue"/>
                        </a:rPr>
                        <a:t> </a:t>
                      </a:r>
                      <a:r>
                        <a:rPr lang="sk-SK" sz="1400" baseline="0" dirty="0" err="1" smtClean="0">
                          <a:latin typeface="Helvetica Neue"/>
                        </a:rPr>
                        <a:t>from</a:t>
                      </a:r>
                      <a:endParaRPr lang="sk-SK" sz="1400" dirty="0">
                        <a:latin typeface="Helvetica Neue"/>
                      </a:endParaRPr>
                    </a:p>
                  </a:txBody>
                  <a:tcPr>
                    <a:solidFill>
                      <a:srgbClr val="1289C4"/>
                    </a:solidFill>
                  </a:tcPr>
                </a:tc>
              </a:tr>
              <a:tr h="277232">
                <a:tc>
                  <a:txBody>
                    <a:bodyPr/>
                    <a:lstStyle/>
                    <a:p>
                      <a:pPr marL="0" algn="l" rtl="0" eaLnBrk="1" latinLnBrk="0" hangingPunct="1"/>
                      <a:r>
                        <a:rPr kumimoji="0" lang="sk-SK" sz="1400" b="0" kern="1200" dirty="0" err="1" smtClean="0">
                          <a:solidFill>
                            <a:schemeClr val="dk1"/>
                          </a:solidFill>
                          <a:latin typeface="Helvetica Neue"/>
                          <a:ea typeface="+mn-ea"/>
                          <a:cs typeface="+mn-cs"/>
                        </a:rPr>
                        <a:t>Germany</a:t>
                      </a:r>
                      <a:endParaRPr kumimoji="0" lang="sk-SK" sz="1400" b="0" kern="1200" dirty="0">
                        <a:solidFill>
                          <a:schemeClr val="dk1"/>
                        </a:solidFill>
                        <a:latin typeface="Helvetica Neue"/>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k-SK" sz="1400" b="1" kern="1200" dirty="0" err="1" smtClean="0">
                          <a:solidFill>
                            <a:schemeClr val="dk1"/>
                          </a:solidFill>
                          <a:latin typeface="Helvetica Neue"/>
                          <a:ea typeface="+mn-ea"/>
                          <a:cs typeface="+mn-cs"/>
                        </a:rPr>
                        <a:t>Blue</a:t>
                      </a:r>
                      <a:r>
                        <a:rPr kumimoji="0" lang="sk-SK" sz="1400" b="1" kern="1200" dirty="0" smtClean="0">
                          <a:solidFill>
                            <a:schemeClr val="dk1"/>
                          </a:solidFill>
                          <a:latin typeface="Helvetica Neue"/>
                          <a:ea typeface="+mn-ea"/>
                          <a:cs typeface="+mn-cs"/>
                        </a:rPr>
                        <a:t> Angel</a:t>
                      </a:r>
                    </a:p>
                  </a:txBody>
                  <a:tcPr/>
                </a:tc>
                <a:tc>
                  <a:txBody>
                    <a:bodyPr/>
                    <a:lstStyle/>
                    <a:p>
                      <a:pPr marL="0" algn="l" rtl="0" eaLnBrk="1" latinLnBrk="0" hangingPunct="1"/>
                      <a:r>
                        <a:rPr kumimoji="0" lang="sk-SK" sz="1400" b="0" kern="1200" dirty="0" smtClean="0">
                          <a:solidFill>
                            <a:schemeClr val="dk1"/>
                          </a:solidFill>
                          <a:latin typeface="Helvetica Neue"/>
                          <a:ea typeface="+mn-ea"/>
                          <a:cs typeface="+mn-cs"/>
                        </a:rPr>
                        <a:t>1978</a:t>
                      </a:r>
                      <a:endParaRPr kumimoji="0" lang="sk-SK" sz="1400" b="0" kern="1200" dirty="0">
                        <a:solidFill>
                          <a:schemeClr val="dk1"/>
                        </a:solidFill>
                        <a:latin typeface="Helvetica Neue"/>
                        <a:ea typeface="+mn-ea"/>
                        <a:cs typeface="+mn-cs"/>
                      </a:endParaRPr>
                    </a:p>
                  </a:txBody>
                  <a:tcPr/>
                </a:tc>
              </a:tr>
              <a:tr h="260464">
                <a:tc>
                  <a:txBody>
                    <a:bodyPr/>
                    <a:lstStyle/>
                    <a:p>
                      <a:pPr marL="0" algn="l" rtl="0" eaLnBrk="1" latinLnBrk="0" hangingPunct="1"/>
                      <a:r>
                        <a:rPr kumimoji="0" lang="sk-SK" sz="1400" b="0" kern="1200" dirty="0" err="1" smtClean="0">
                          <a:solidFill>
                            <a:schemeClr val="dk1"/>
                          </a:solidFill>
                          <a:latin typeface="Helvetica Neue"/>
                          <a:ea typeface="+mn-ea"/>
                          <a:cs typeface="+mn-cs"/>
                        </a:rPr>
                        <a:t>Canada</a:t>
                      </a:r>
                      <a:endParaRPr kumimoji="0" lang="sk-SK" sz="1400" b="0" kern="1200" dirty="0">
                        <a:solidFill>
                          <a:schemeClr val="dk1"/>
                        </a:solidFill>
                        <a:latin typeface="Helvetica Neue"/>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k-SK" sz="1400" b="1" kern="1200" dirty="0" err="1" smtClean="0">
                          <a:solidFill>
                            <a:schemeClr val="dk1"/>
                          </a:solidFill>
                          <a:latin typeface="Helvetica Neue"/>
                          <a:ea typeface="+mn-ea"/>
                          <a:cs typeface="+mn-cs"/>
                        </a:rPr>
                        <a:t>Environmental</a:t>
                      </a:r>
                      <a:r>
                        <a:rPr kumimoji="0" lang="sk-SK" sz="1400" b="1" kern="1200" dirty="0" smtClean="0">
                          <a:solidFill>
                            <a:schemeClr val="dk1"/>
                          </a:solidFill>
                          <a:latin typeface="Helvetica Neue"/>
                          <a:ea typeface="+mn-ea"/>
                          <a:cs typeface="+mn-cs"/>
                        </a:rPr>
                        <a:t> </a:t>
                      </a:r>
                      <a:r>
                        <a:rPr kumimoji="0" lang="sk-SK" sz="1400" b="1" kern="1200" dirty="0" err="1" smtClean="0">
                          <a:solidFill>
                            <a:schemeClr val="dk1"/>
                          </a:solidFill>
                          <a:latin typeface="Helvetica Neue"/>
                          <a:ea typeface="+mn-ea"/>
                          <a:cs typeface="+mn-cs"/>
                        </a:rPr>
                        <a:t>choice</a:t>
                      </a:r>
                      <a:endParaRPr kumimoji="0" lang="sk-SK" sz="1400" b="1" kern="1200" dirty="0" smtClean="0">
                        <a:solidFill>
                          <a:schemeClr val="dk1"/>
                        </a:solidFill>
                        <a:latin typeface="Helvetica Neue"/>
                        <a:ea typeface="+mn-ea"/>
                        <a:cs typeface="+mn-cs"/>
                      </a:endParaRPr>
                    </a:p>
                  </a:txBody>
                  <a:tcPr/>
                </a:tc>
                <a:tc>
                  <a:txBody>
                    <a:bodyPr/>
                    <a:lstStyle/>
                    <a:p>
                      <a:pPr marL="0" algn="l" rtl="0" eaLnBrk="1" latinLnBrk="0" hangingPunct="1"/>
                      <a:r>
                        <a:rPr kumimoji="0" lang="sk-SK" sz="1400" b="0" kern="1200" dirty="0" smtClean="0">
                          <a:solidFill>
                            <a:schemeClr val="dk1"/>
                          </a:solidFill>
                          <a:latin typeface="Helvetica Neue"/>
                          <a:ea typeface="+mn-ea"/>
                          <a:cs typeface="+mn-cs"/>
                        </a:rPr>
                        <a:t>1988</a:t>
                      </a:r>
                      <a:endParaRPr kumimoji="0" lang="sk-SK" sz="1400" b="0" kern="1200" dirty="0">
                        <a:solidFill>
                          <a:schemeClr val="dk1"/>
                        </a:solidFill>
                        <a:latin typeface="Helvetica Neue"/>
                        <a:ea typeface="+mn-ea"/>
                        <a:cs typeface="+mn-cs"/>
                      </a:endParaRPr>
                    </a:p>
                  </a:txBody>
                  <a:tcPr/>
                </a:tc>
              </a:tr>
              <a:tr h="315704">
                <a:tc>
                  <a:txBody>
                    <a:bodyPr/>
                    <a:lstStyle/>
                    <a:p>
                      <a:pPr marL="0" algn="l" rtl="0" eaLnBrk="1" latinLnBrk="0" hangingPunct="1"/>
                      <a:r>
                        <a:rPr kumimoji="0" lang="sk-SK" sz="1400" b="0" kern="1200" dirty="0" err="1" smtClean="0">
                          <a:solidFill>
                            <a:schemeClr val="dk1"/>
                          </a:solidFill>
                          <a:latin typeface="Helvetica Neue"/>
                          <a:ea typeface="+mn-ea"/>
                          <a:cs typeface="+mn-cs"/>
                        </a:rPr>
                        <a:t>Scandinavian</a:t>
                      </a:r>
                      <a:r>
                        <a:rPr kumimoji="0" lang="sk-SK" sz="1400" b="0" kern="1200" dirty="0" smtClean="0">
                          <a:solidFill>
                            <a:schemeClr val="dk1"/>
                          </a:solidFill>
                          <a:latin typeface="Helvetica Neue"/>
                          <a:ea typeface="+mn-ea"/>
                          <a:cs typeface="+mn-cs"/>
                        </a:rPr>
                        <a:t> </a:t>
                      </a:r>
                      <a:r>
                        <a:rPr kumimoji="0" lang="sk-SK" sz="1400" b="0" kern="1200" dirty="0" err="1" smtClean="0">
                          <a:solidFill>
                            <a:schemeClr val="dk1"/>
                          </a:solidFill>
                          <a:latin typeface="Helvetica Neue"/>
                          <a:ea typeface="+mn-ea"/>
                          <a:cs typeface="+mn-cs"/>
                        </a:rPr>
                        <a:t>countries</a:t>
                      </a:r>
                      <a:endParaRPr kumimoji="0" lang="sk-SK" sz="1400" b="0" kern="1200" dirty="0">
                        <a:solidFill>
                          <a:schemeClr val="dk1"/>
                        </a:solidFill>
                        <a:latin typeface="Helvetica Neue"/>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k-SK" sz="1400" b="1" kern="1200" dirty="0" err="1" smtClean="0">
                          <a:solidFill>
                            <a:schemeClr val="dk1"/>
                          </a:solidFill>
                          <a:latin typeface="Helvetica Neue"/>
                          <a:ea typeface="+mn-ea"/>
                          <a:cs typeface="+mn-cs"/>
                        </a:rPr>
                        <a:t>Nordic</a:t>
                      </a:r>
                      <a:r>
                        <a:rPr kumimoji="0" lang="sk-SK" sz="1400" b="1" kern="1200" dirty="0" smtClean="0">
                          <a:solidFill>
                            <a:schemeClr val="dk1"/>
                          </a:solidFill>
                          <a:latin typeface="Helvetica Neue"/>
                          <a:ea typeface="+mn-ea"/>
                          <a:cs typeface="+mn-cs"/>
                        </a:rPr>
                        <a:t> </a:t>
                      </a:r>
                      <a:r>
                        <a:rPr kumimoji="0" lang="sk-SK" sz="1400" b="1" kern="1200" dirty="0" err="1" smtClean="0">
                          <a:solidFill>
                            <a:schemeClr val="dk1"/>
                          </a:solidFill>
                          <a:latin typeface="Helvetica Neue"/>
                          <a:ea typeface="+mn-ea"/>
                          <a:cs typeface="+mn-cs"/>
                        </a:rPr>
                        <a:t>Swan</a:t>
                      </a:r>
                      <a:endParaRPr kumimoji="0" lang="sk-SK" sz="1400" b="1" kern="1200" dirty="0" smtClean="0">
                        <a:solidFill>
                          <a:schemeClr val="dk1"/>
                        </a:solidFill>
                        <a:latin typeface="Helvetica Neue"/>
                        <a:ea typeface="+mn-ea"/>
                        <a:cs typeface="+mn-cs"/>
                      </a:endParaRPr>
                    </a:p>
                  </a:txBody>
                  <a:tcPr/>
                </a:tc>
                <a:tc>
                  <a:txBody>
                    <a:bodyPr/>
                    <a:lstStyle/>
                    <a:p>
                      <a:pPr marL="0" algn="l" rtl="0" eaLnBrk="1" latinLnBrk="0" hangingPunct="1"/>
                      <a:r>
                        <a:rPr kumimoji="0" lang="sk-SK" sz="1400" b="0" kern="1200" dirty="0" smtClean="0">
                          <a:solidFill>
                            <a:schemeClr val="dk1"/>
                          </a:solidFill>
                          <a:latin typeface="Helvetica Neue"/>
                          <a:ea typeface="+mn-ea"/>
                          <a:cs typeface="+mn-cs"/>
                        </a:rPr>
                        <a:t>1989</a:t>
                      </a:r>
                      <a:endParaRPr kumimoji="0" lang="sk-SK" sz="1400" b="0" kern="1200" dirty="0">
                        <a:solidFill>
                          <a:schemeClr val="dk1"/>
                        </a:solidFill>
                        <a:latin typeface="Helvetica Neue"/>
                        <a:ea typeface="+mn-ea"/>
                        <a:cs typeface="+mn-cs"/>
                      </a:endParaRPr>
                    </a:p>
                  </a:txBody>
                  <a:tcPr/>
                </a:tc>
              </a:tr>
              <a:tr h="288032">
                <a:tc>
                  <a:txBody>
                    <a:bodyPr/>
                    <a:lstStyle/>
                    <a:p>
                      <a:pPr marL="0" algn="l" rtl="0" eaLnBrk="1" latinLnBrk="0" hangingPunct="1"/>
                      <a:r>
                        <a:rPr kumimoji="0" lang="sk-SK" sz="1400" b="0" kern="1200" dirty="0" smtClean="0">
                          <a:solidFill>
                            <a:schemeClr val="dk1"/>
                          </a:solidFill>
                          <a:latin typeface="Helvetica Neue"/>
                          <a:ea typeface="+mn-ea"/>
                          <a:cs typeface="+mn-cs"/>
                        </a:rPr>
                        <a:t>Japan</a:t>
                      </a:r>
                      <a:endParaRPr kumimoji="0" lang="sk-SK" sz="1400" b="0" kern="1200" dirty="0">
                        <a:solidFill>
                          <a:schemeClr val="dk1"/>
                        </a:solidFill>
                        <a:latin typeface="Helvetica Neue"/>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k-SK" sz="1400" b="1" kern="1200" dirty="0" err="1" smtClean="0">
                          <a:solidFill>
                            <a:schemeClr val="dk1"/>
                          </a:solidFill>
                          <a:latin typeface="Helvetica Neue"/>
                          <a:ea typeface="+mn-ea"/>
                          <a:cs typeface="+mn-cs"/>
                        </a:rPr>
                        <a:t>Eco</a:t>
                      </a:r>
                      <a:r>
                        <a:rPr kumimoji="0" lang="sk-SK" sz="1400" b="1" kern="1200" dirty="0" smtClean="0">
                          <a:solidFill>
                            <a:schemeClr val="dk1"/>
                          </a:solidFill>
                          <a:latin typeface="Helvetica Neue"/>
                          <a:ea typeface="+mn-ea"/>
                          <a:cs typeface="+mn-cs"/>
                        </a:rPr>
                        <a:t> </a:t>
                      </a:r>
                      <a:r>
                        <a:rPr kumimoji="0" lang="sk-SK" sz="1400" b="1" kern="1200" dirty="0" err="1" smtClean="0">
                          <a:solidFill>
                            <a:schemeClr val="dk1"/>
                          </a:solidFill>
                          <a:latin typeface="Helvetica Neue"/>
                          <a:ea typeface="+mn-ea"/>
                          <a:cs typeface="+mn-cs"/>
                        </a:rPr>
                        <a:t>Mark</a:t>
                      </a:r>
                      <a:endParaRPr kumimoji="0" lang="sk-SK" sz="1400" b="1" kern="1200" dirty="0" smtClean="0">
                        <a:solidFill>
                          <a:schemeClr val="dk1"/>
                        </a:solidFill>
                        <a:latin typeface="Helvetica Neue"/>
                        <a:ea typeface="+mn-ea"/>
                        <a:cs typeface="+mn-cs"/>
                      </a:endParaRPr>
                    </a:p>
                  </a:txBody>
                  <a:tcPr/>
                </a:tc>
                <a:tc>
                  <a:txBody>
                    <a:bodyPr/>
                    <a:lstStyle/>
                    <a:p>
                      <a:pPr marL="0" algn="l" rtl="0" eaLnBrk="1" latinLnBrk="0" hangingPunct="1"/>
                      <a:r>
                        <a:rPr kumimoji="0" lang="sk-SK" sz="1400" b="0" kern="1200" dirty="0" smtClean="0">
                          <a:solidFill>
                            <a:schemeClr val="dk1"/>
                          </a:solidFill>
                          <a:latin typeface="Helvetica Neue"/>
                          <a:ea typeface="+mn-ea"/>
                          <a:cs typeface="+mn-cs"/>
                        </a:rPr>
                        <a:t>1989</a:t>
                      </a:r>
                      <a:endParaRPr kumimoji="0" lang="sk-SK" sz="1400" b="0" kern="1200" dirty="0">
                        <a:solidFill>
                          <a:schemeClr val="dk1"/>
                        </a:solidFill>
                        <a:latin typeface="Helvetica Neue"/>
                        <a:ea typeface="+mn-ea"/>
                        <a:cs typeface="+mn-cs"/>
                      </a:endParaRPr>
                    </a:p>
                  </a:txBody>
                  <a:tcPr/>
                </a:tc>
              </a:tr>
              <a:tr h="271264">
                <a:tc>
                  <a:txBody>
                    <a:bodyPr/>
                    <a:lstStyle/>
                    <a:p>
                      <a:pPr marL="0" algn="l" rtl="0" eaLnBrk="1" latinLnBrk="0" hangingPunct="1"/>
                      <a:r>
                        <a:rPr kumimoji="0" lang="sk-SK" sz="1400" b="0" kern="1200" dirty="0" smtClean="0">
                          <a:solidFill>
                            <a:schemeClr val="dk1"/>
                          </a:solidFill>
                          <a:latin typeface="Helvetica Neue"/>
                          <a:ea typeface="+mn-ea"/>
                          <a:cs typeface="+mn-cs"/>
                        </a:rPr>
                        <a:t>USA</a:t>
                      </a:r>
                      <a:endParaRPr kumimoji="0" lang="sk-SK" sz="1400" b="0" kern="1200" dirty="0">
                        <a:solidFill>
                          <a:schemeClr val="dk1"/>
                        </a:solidFill>
                        <a:latin typeface="Helvetica Neue"/>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k-SK" sz="1400" b="1" kern="1200" dirty="0" err="1" smtClean="0">
                          <a:solidFill>
                            <a:schemeClr val="dk1"/>
                          </a:solidFill>
                          <a:latin typeface="Helvetica Neue"/>
                          <a:ea typeface="+mn-ea"/>
                          <a:cs typeface="+mn-cs"/>
                        </a:rPr>
                        <a:t>Green</a:t>
                      </a:r>
                      <a:r>
                        <a:rPr kumimoji="0" lang="sk-SK" sz="1400" b="1" kern="1200" dirty="0" smtClean="0">
                          <a:solidFill>
                            <a:schemeClr val="dk1"/>
                          </a:solidFill>
                          <a:latin typeface="Helvetica Neue"/>
                          <a:ea typeface="+mn-ea"/>
                          <a:cs typeface="+mn-cs"/>
                        </a:rPr>
                        <a:t> </a:t>
                      </a:r>
                      <a:r>
                        <a:rPr kumimoji="0" lang="sk-SK" sz="1400" b="1" kern="1200" dirty="0" err="1" smtClean="0">
                          <a:solidFill>
                            <a:schemeClr val="dk1"/>
                          </a:solidFill>
                          <a:latin typeface="Helvetica Neue"/>
                          <a:ea typeface="+mn-ea"/>
                          <a:cs typeface="+mn-cs"/>
                        </a:rPr>
                        <a:t>Seal</a:t>
                      </a:r>
                      <a:endParaRPr kumimoji="0" lang="sk-SK" sz="1400" b="1" kern="1200" dirty="0" smtClean="0">
                        <a:solidFill>
                          <a:schemeClr val="dk1"/>
                        </a:solidFill>
                        <a:latin typeface="Helvetica Neue"/>
                        <a:ea typeface="+mn-ea"/>
                        <a:cs typeface="+mn-cs"/>
                      </a:endParaRPr>
                    </a:p>
                  </a:txBody>
                  <a:tcPr/>
                </a:tc>
                <a:tc>
                  <a:txBody>
                    <a:bodyPr/>
                    <a:lstStyle/>
                    <a:p>
                      <a:pPr marL="0" algn="l" rtl="0" eaLnBrk="1" latinLnBrk="0" hangingPunct="1"/>
                      <a:r>
                        <a:rPr kumimoji="0" lang="sk-SK" sz="1400" b="0" kern="1200" dirty="0" smtClean="0">
                          <a:solidFill>
                            <a:schemeClr val="dk1"/>
                          </a:solidFill>
                          <a:latin typeface="Helvetica Neue"/>
                          <a:ea typeface="+mn-ea"/>
                          <a:cs typeface="+mn-cs"/>
                        </a:rPr>
                        <a:t>1989</a:t>
                      </a:r>
                      <a:endParaRPr kumimoji="0" lang="sk-SK" sz="1400" b="0" kern="1200" dirty="0">
                        <a:solidFill>
                          <a:schemeClr val="dk1"/>
                        </a:solidFill>
                        <a:latin typeface="Helvetica Neue"/>
                        <a:ea typeface="+mn-ea"/>
                        <a:cs typeface="+mn-cs"/>
                      </a:endParaRPr>
                    </a:p>
                  </a:txBody>
                  <a:tcPr/>
                </a:tc>
              </a:tr>
              <a:tr h="326504">
                <a:tc>
                  <a:txBody>
                    <a:bodyPr/>
                    <a:lstStyle/>
                    <a:p>
                      <a:pPr marL="0" algn="l" rtl="0" eaLnBrk="1" latinLnBrk="0" hangingPunct="1"/>
                      <a:r>
                        <a:rPr kumimoji="0" lang="sk-SK" sz="1400" b="0" kern="1200" dirty="0" err="1" smtClean="0">
                          <a:solidFill>
                            <a:schemeClr val="dk1"/>
                          </a:solidFill>
                          <a:latin typeface="Helvetica Neue"/>
                          <a:ea typeface="+mn-ea"/>
                          <a:cs typeface="+mn-cs"/>
                        </a:rPr>
                        <a:t>Austria</a:t>
                      </a:r>
                      <a:endParaRPr kumimoji="0" lang="sk-SK" sz="1400" b="0" kern="1200" dirty="0">
                        <a:solidFill>
                          <a:schemeClr val="dk1"/>
                        </a:solidFill>
                        <a:latin typeface="Helvetica Neue"/>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k-SK" sz="1400" b="1" kern="1200" dirty="0" err="1" smtClean="0">
                          <a:solidFill>
                            <a:schemeClr val="dk1"/>
                          </a:solidFill>
                          <a:latin typeface="Helvetica Neue"/>
                          <a:ea typeface="+mn-ea"/>
                          <a:cs typeface="+mn-cs"/>
                        </a:rPr>
                        <a:t>Österreichisches</a:t>
                      </a:r>
                      <a:r>
                        <a:rPr kumimoji="0" lang="sk-SK" sz="1400" b="1" kern="1200" dirty="0" smtClean="0">
                          <a:solidFill>
                            <a:schemeClr val="dk1"/>
                          </a:solidFill>
                          <a:latin typeface="Helvetica Neue"/>
                          <a:ea typeface="+mn-ea"/>
                          <a:cs typeface="+mn-cs"/>
                        </a:rPr>
                        <a:t> </a:t>
                      </a:r>
                      <a:r>
                        <a:rPr kumimoji="0" lang="sk-SK" sz="1400" b="1" kern="1200" dirty="0" err="1" smtClean="0">
                          <a:solidFill>
                            <a:schemeClr val="dk1"/>
                          </a:solidFill>
                          <a:latin typeface="Helvetica Neue"/>
                          <a:ea typeface="+mn-ea"/>
                          <a:cs typeface="+mn-cs"/>
                        </a:rPr>
                        <a:t>Umweltzeichen</a:t>
                      </a:r>
                      <a:endParaRPr kumimoji="0" lang="sk-SK" sz="1400" b="1" kern="1200" dirty="0" smtClean="0">
                        <a:solidFill>
                          <a:schemeClr val="dk1"/>
                        </a:solidFill>
                        <a:latin typeface="Helvetica Neue"/>
                        <a:ea typeface="+mn-ea"/>
                        <a:cs typeface="+mn-cs"/>
                      </a:endParaRPr>
                    </a:p>
                  </a:txBody>
                  <a:tcPr/>
                </a:tc>
                <a:tc>
                  <a:txBody>
                    <a:bodyPr/>
                    <a:lstStyle/>
                    <a:p>
                      <a:pPr marL="0" algn="l" rtl="0" eaLnBrk="1" latinLnBrk="0" hangingPunct="1"/>
                      <a:r>
                        <a:rPr kumimoji="0" lang="sk-SK" sz="1400" b="0" kern="1200" dirty="0" smtClean="0">
                          <a:solidFill>
                            <a:schemeClr val="dk1"/>
                          </a:solidFill>
                          <a:latin typeface="Helvetica Neue"/>
                          <a:ea typeface="+mn-ea"/>
                          <a:cs typeface="+mn-cs"/>
                        </a:rPr>
                        <a:t>1991</a:t>
                      </a:r>
                      <a:endParaRPr kumimoji="0" lang="sk-SK" sz="1400" b="0" kern="1200" dirty="0">
                        <a:solidFill>
                          <a:schemeClr val="dk1"/>
                        </a:solidFill>
                        <a:latin typeface="Helvetica Neue"/>
                        <a:ea typeface="+mn-ea"/>
                        <a:cs typeface="+mn-cs"/>
                      </a:endParaRPr>
                    </a:p>
                  </a:txBody>
                  <a:tcPr/>
                </a:tc>
              </a:tr>
              <a:tr h="288032">
                <a:tc>
                  <a:txBody>
                    <a:bodyPr/>
                    <a:lstStyle/>
                    <a:p>
                      <a:pPr marL="0" algn="l" rtl="0" eaLnBrk="1" latinLnBrk="0" hangingPunct="1"/>
                      <a:r>
                        <a:rPr kumimoji="0" lang="sk-SK" sz="1400" b="0" kern="1200" dirty="0" err="1" smtClean="0">
                          <a:solidFill>
                            <a:schemeClr val="dk1"/>
                          </a:solidFill>
                          <a:latin typeface="Helvetica Neue"/>
                          <a:ea typeface="+mn-ea"/>
                          <a:cs typeface="+mn-cs"/>
                        </a:rPr>
                        <a:t>France</a:t>
                      </a:r>
                      <a:endParaRPr kumimoji="0" lang="sk-SK" sz="1400" b="0" kern="1200" dirty="0" smtClean="0">
                        <a:solidFill>
                          <a:schemeClr val="dk1"/>
                        </a:solidFill>
                        <a:latin typeface="Helvetica Neue"/>
                        <a:ea typeface="+mn-ea"/>
                        <a:cs typeface="+mn-cs"/>
                      </a:endParaRPr>
                    </a:p>
                  </a:txBody>
                  <a:tcPr/>
                </a:tc>
                <a:tc>
                  <a:txBody>
                    <a:bodyPr/>
                    <a:lstStyle/>
                    <a:p>
                      <a:pPr marL="0" algn="l" rtl="0" eaLnBrk="1" latinLnBrk="0" hangingPunct="1"/>
                      <a:r>
                        <a:rPr kumimoji="0" lang="sk-SK" sz="1400" b="1" kern="1200" dirty="0" err="1" smtClean="0">
                          <a:solidFill>
                            <a:schemeClr val="dk1"/>
                          </a:solidFill>
                          <a:latin typeface="Helvetica Neue"/>
                          <a:ea typeface="+mn-ea"/>
                          <a:cs typeface="+mn-cs"/>
                        </a:rPr>
                        <a:t>NF-environment</a:t>
                      </a:r>
                      <a:endParaRPr kumimoji="0" lang="sk-SK" sz="1400" b="1" kern="1200" dirty="0" smtClean="0">
                        <a:solidFill>
                          <a:schemeClr val="dk1"/>
                        </a:solidFill>
                        <a:latin typeface="Helvetica Neue"/>
                        <a:ea typeface="+mn-ea"/>
                        <a:cs typeface="+mn-cs"/>
                      </a:endParaRPr>
                    </a:p>
                  </a:txBody>
                  <a:tcPr/>
                </a:tc>
                <a:tc>
                  <a:txBody>
                    <a:bodyPr/>
                    <a:lstStyle/>
                    <a:p>
                      <a:pPr marL="0" algn="l" rtl="0" eaLnBrk="1" latinLnBrk="0" hangingPunct="1"/>
                      <a:r>
                        <a:rPr kumimoji="0" lang="sk-SK" sz="1400" b="0" kern="1200" dirty="0" smtClean="0">
                          <a:solidFill>
                            <a:schemeClr val="dk1"/>
                          </a:solidFill>
                          <a:latin typeface="Helvetica Neue"/>
                          <a:ea typeface="+mn-ea"/>
                          <a:cs typeface="+mn-cs"/>
                        </a:rPr>
                        <a:t>1991</a:t>
                      </a:r>
                      <a:endParaRPr kumimoji="0" lang="sk-SK" sz="1400" b="0" kern="1200" dirty="0">
                        <a:solidFill>
                          <a:schemeClr val="dk1"/>
                        </a:solidFill>
                        <a:latin typeface="Helvetica Neue"/>
                        <a:ea typeface="+mn-ea"/>
                        <a:cs typeface="+mn-cs"/>
                      </a:endParaRPr>
                    </a:p>
                  </a:txBody>
                  <a:tcPr/>
                </a:tc>
              </a:tr>
              <a:tr h="271264">
                <a:tc>
                  <a:txBody>
                    <a:bodyPr/>
                    <a:lstStyle/>
                    <a:p>
                      <a:pPr marL="0" algn="l" rtl="0" eaLnBrk="1" latinLnBrk="0" hangingPunct="1"/>
                      <a:r>
                        <a:rPr kumimoji="0" lang="sk-SK" sz="1400" b="0" kern="1200" dirty="0" smtClean="0">
                          <a:solidFill>
                            <a:schemeClr val="dk1"/>
                          </a:solidFill>
                          <a:latin typeface="Helvetica Neue"/>
                          <a:ea typeface="+mn-ea"/>
                          <a:cs typeface="+mn-cs"/>
                        </a:rPr>
                        <a:t>EU</a:t>
                      </a:r>
                    </a:p>
                  </a:txBody>
                  <a:tcPr/>
                </a:tc>
                <a:tc>
                  <a:txBody>
                    <a:bodyPr/>
                    <a:lstStyle/>
                    <a:p>
                      <a:pPr marL="0" algn="l" rtl="0" eaLnBrk="1" latinLnBrk="0" hangingPunct="1"/>
                      <a:r>
                        <a:rPr kumimoji="0" lang="sk-SK" sz="1400" b="1" kern="1200" dirty="0" err="1" smtClean="0">
                          <a:solidFill>
                            <a:schemeClr val="dk1"/>
                          </a:solidFill>
                          <a:latin typeface="Helvetica Neue"/>
                          <a:ea typeface="+mn-ea"/>
                          <a:cs typeface="+mn-cs"/>
                        </a:rPr>
                        <a:t>EU-Ecolabel</a:t>
                      </a:r>
                      <a:endParaRPr kumimoji="0" lang="sk-SK" sz="1400" b="1" kern="1200" dirty="0" smtClean="0">
                        <a:solidFill>
                          <a:schemeClr val="dk1"/>
                        </a:solidFill>
                        <a:latin typeface="Helvetica Neue"/>
                        <a:ea typeface="+mn-ea"/>
                        <a:cs typeface="+mn-cs"/>
                      </a:endParaRPr>
                    </a:p>
                  </a:txBody>
                  <a:tcPr/>
                </a:tc>
                <a:tc>
                  <a:txBody>
                    <a:bodyPr/>
                    <a:lstStyle/>
                    <a:p>
                      <a:pPr marL="0" algn="l" rtl="0" eaLnBrk="1" latinLnBrk="0" hangingPunct="1"/>
                      <a:r>
                        <a:rPr kumimoji="0" lang="sk-SK" sz="1400" b="0" kern="1200" dirty="0" smtClean="0">
                          <a:solidFill>
                            <a:schemeClr val="dk1"/>
                          </a:solidFill>
                          <a:latin typeface="Helvetica Neue"/>
                          <a:ea typeface="+mn-ea"/>
                          <a:cs typeface="+mn-cs"/>
                        </a:rPr>
                        <a:t>1992</a:t>
                      </a:r>
                      <a:endParaRPr kumimoji="0" lang="sk-SK" sz="1400" b="0" kern="1200" dirty="0">
                        <a:solidFill>
                          <a:schemeClr val="dk1"/>
                        </a:solidFill>
                        <a:latin typeface="Helvetica Neue"/>
                        <a:ea typeface="+mn-ea"/>
                        <a:cs typeface="+mn-cs"/>
                      </a:endParaRPr>
                    </a:p>
                  </a:txBody>
                  <a:tcPr/>
                </a:tc>
              </a:tr>
              <a:tr h="254496">
                <a:tc>
                  <a:txBody>
                    <a:bodyPr/>
                    <a:lstStyle/>
                    <a:p>
                      <a:pPr marL="0" algn="l" rtl="0" eaLnBrk="1" latinLnBrk="0" hangingPunct="1"/>
                      <a:r>
                        <a:rPr kumimoji="0" lang="sk-SK" sz="1400" b="0" kern="1200" dirty="0" err="1" smtClean="0">
                          <a:solidFill>
                            <a:schemeClr val="dk1"/>
                          </a:solidFill>
                          <a:latin typeface="Helvetica Neue"/>
                          <a:ea typeface="+mn-ea"/>
                          <a:cs typeface="+mn-cs"/>
                        </a:rPr>
                        <a:t>Czech</a:t>
                      </a:r>
                      <a:r>
                        <a:rPr kumimoji="0" lang="sk-SK" sz="1400" b="0" kern="1200" dirty="0" smtClean="0">
                          <a:solidFill>
                            <a:schemeClr val="dk1"/>
                          </a:solidFill>
                          <a:latin typeface="Helvetica Neue"/>
                          <a:ea typeface="+mn-ea"/>
                          <a:cs typeface="+mn-cs"/>
                        </a:rPr>
                        <a:t> </a:t>
                      </a:r>
                      <a:r>
                        <a:rPr kumimoji="0" lang="sk-SK" sz="1400" b="0" kern="1200" dirty="0" err="1" smtClean="0">
                          <a:solidFill>
                            <a:schemeClr val="dk1"/>
                          </a:solidFill>
                          <a:latin typeface="Helvetica Neue"/>
                          <a:ea typeface="+mn-ea"/>
                          <a:cs typeface="+mn-cs"/>
                        </a:rPr>
                        <a:t>republic</a:t>
                      </a:r>
                      <a:endParaRPr kumimoji="0" lang="sk-SK" sz="1400" b="0" kern="1200" dirty="0" smtClean="0">
                        <a:solidFill>
                          <a:schemeClr val="dk1"/>
                        </a:solidFill>
                        <a:latin typeface="Helvetica Neue"/>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k-SK" sz="1400" b="1" kern="1200" dirty="0" smtClean="0">
                          <a:solidFill>
                            <a:schemeClr val="dk1"/>
                          </a:solidFill>
                          <a:latin typeface="Helvetica Neue"/>
                          <a:ea typeface="+mn-ea"/>
                          <a:cs typeface="+mn-cs"/>
                        </a:rPr>
                        <a:t>Ekologicky šetrný </a:t>
                      </a:r>
                      <a:r>
                        <a:rPr kumimoji="0" lang="sk-SK" sz="1400" b="1" kern="1200" dirty="0" err="1" smtClean="0">
                          <a:solidFill>
                            <a:schemeClr val="dk1"/>
                          </a:solidFill>
                          <a:latin typeface="Helvetica Neue"/>
                          <a:ea typeface="+mn-ea"/>
                          <a:cs typeface="+mn-cs"/>
                        </a:rPr>
                        <a:t>výrobek</a:t>
                      </a:r>
                      <a:endParaRPr kumimoji="0" lang="sk-SK" sz="1400" b="1" kern="1200" dirty="0" smtClean="0">
                        <a:solidFill>
                          <a:schemeClr val="dk1"/>
                        </a:solidFill>
                        <a:latin typeface="Helvetica Neue"/>
                        <a:ea typeface="+mn-ea"/>
                        <a:cs typeface="+mn-cs"/>
                      </a:endParaRPr>
                    </a:p>
                  </a:txBody>
                  <a:tcPr/>
                </a:tc>
                <a:tc>
                  <a:txBody>
                    <a:bodyPr/>
                    <a:lstStyle/>
                    <a:p>
                      <a:pPr marL="0" algn="l" rtl="0" eaLnBrk="1" latinLnBrk="0" hangingPunct="1"/>
                      <a:r>
                        <a:rPr kumimoji="0" lang="sk-SK" sz="1400" b="0" kern="1200" dirty="0" smtClean="0">
                          <a:solidFill>
                            <a:schemeClr val="dk1"/>
                          </a:solidFill>
                          <a:latin typeface="Helvetica Neue"/>
                          <a:ea typeface="+mn-ea"/>
                          <a:cs typeface="+mn-cs"/>
                        </a:rPr>
                        <a:t>1993</a:t>
                      </a:r>
                      <a:endParaRPr kumimoji="0" lang="sk-SK" sz="1400" b="0" kern="1200" dirty="0">
                        <a:solidFill>
                          <a:schemeClr val="dk1"/>
                        </a:solidFill>
                        <a:latin typeface="Helvetica Neue"/>
                        <a:ea typeface="+mn-ea"/>
                        <a:cs typeface="+mn-cs"/>
                      </a:endParaRPr>
                    </a:p>
                  </a:txBody>
                  <a:tcPr/>
                </a:tc>
              </a:tr>
              <a:tr h="237728">
                <a:tc>
                  <a:txBody>
                    <a:bodyPr/>
                    <a:lstStyle/>
                    <a:p>
                      <a:pPr marL="0" algn="l" rtl="0" eaLnBrk="1" latinLnBrk="0" hangingPunct="1"/>
                      <a:r>
                        <a:rPr kumimoji="0" lang="sk-SK" sz="1400" b="1" kern="1200" dirty="0" smtClean="0">
                          <a:solidFill>
                            <a:srgbClr val="1289C4"/>
                          </a:solidFill>
                          <a:latin typeface="Helvetica Neue"/>
                          <a:ea typeface="+mn-ea"/>
                          <a:cs typeface="+mn-cs"/>
                        </a:rPr>
                        <a:t>Slovak </a:t>
                      </a:r>
                      <a:r>
                        <a:rPr kumimoji="0" lang="sk-SK" sz="1400" b="1" kern="1200" dirty="0" err="1" smtClean="0">
                          <a:solidFill>
                            <a:srgbClr val="1289C4"/>
                          </a:solidFill>
                          <a:latin typeface="Helvetica Neue"/>
                          <a:ea typeface="+mn-ea"/>
                          <a:cs typeface="+mn-cs"/>
                        </a:rPr>
                        <a:t>republic</a:t>
                      </a:r>
                      <a:endParaRPr kumimoji="0" lang="sk-SK" sz="1400" b="1" kern="1200" dirty="0" smtClean="0">
                        <a:solidFill>
                          <a:srgbClr val="1289C4"/>
                        </a:solidFill>
                        <a:latin typeface="Helvetica Neue"/>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k-SK" sz="1400" b="1" kern="1200" dirty="0" smtClean="0">
                          <a:solidFill>
                            <a:srgbClr val="1289C4"/>
                          </a:solidFill>
                          <a:latin typeface="Helvetica Neue"/>
                          <a:ea typeface="+mn-ea"/>
                          <a:cs typeface="+mn-cs"/>
                        </a:rPr>
                        <a:t>Environmentálne vhodný produkt</a:t>
                      </a:r>
                    </a:p>
                  </a:txBody>
                  <a:tcPr/>
                </a:tc>
                <a:tc>
                  <a:txBody>
                    <a:bodyPr/>
                    <a:lstStyle/>
                    <a:p>
                      <a:pPr marL="0" algn="l" rtl="0" eaLnBrk="1" latinLnBrk="0" hangingPunct="1"/>
                      <a:r>
                        <a:rPr kumimoji="0" lang="sk-SK" sz="1400" b="1" kern="1200" dirty="0" smtClean="0">
                          <a:solidFill>
                            <a:srgbClr val="1289C4"/>
                          </a:solidFill>
                          <a:latin typeface="Helvetica Neue"/>
                          <a:ea typeface="+mn-ea"/>
                          <a:cs typeface="+mn-cs"/>
                        </a:rPr>
                        <a:t>1997</a:t>
                      </a:r>
                      <a:endParaRPr kumimoji="0" lang="sk-SK" sz="1400" b="1" kern="1200" dirty="0">
                        <a:solidFill>
                          <a:srgbClr val="1289C4"/>
                        </a:solidFill>
                        <a:latin typeface="Helvetica Neue"/>
                        <a:ea typeface="+mn-ea"/>
                        <a:cs typeface="+mn-cs"/>
                      </a:endParaRPr>
                    </a:p>
                  </a:txBody>
                  <a:tcPr/>
                </a:tc>
              </a:tr>
            </a:tbl>
          </a:graphicData>
        </a:graphic>
      </p:graphicFrame>
      <p:sp>
        <p:nvSpPr>
          <p:cNvPr id="10" name="BlokTextu 9"/>
          <p:cNvSpPr txBox="1"/>
          <p:nvPr/>
        </p:nvSpPr>
        <p:spPr>
          <a:xfrm>
            <a:off x="251520" y="6412686"/>
            <a:ext cx="8640960" cy="523220"/>
          </a:xfrm>
          <a:prstGeom prst="rect">
            <a:avLst/>
          </a:prstGeom>
          <a:noFill/>
        </p:spPr>
        <p:txBody>
          <a:bodyPr wrap="square" rtlCol="0">
            <a:spAutoFit/>
          </a:bodyPr>
          <a:lstStyle/>
          <a:p>
            <a:r>
              <a:rPr lang="sk-SK" sz="1000" i="1" dirty="0" err="1" smtClean="0"/>
              <a:t>Source</a:t>
            </a:r>
            <a:r>
              <a:rPr lang="sk-SK" sz="1000" i="1" dirty="0" smtClean="0"/>
              <a:t>: </a:t>
            </a:r>
            <a:r>
              <a:rPr lang="sk-SK" sz="1000" i="1" dirty="0" err="1" smtClean="0"/>
              <a:t>Bosák</a:t>
            </a:r>
            <a:r>
              <a:rPr lang="sk-SK" sz="1000" i="1" dirty="0" smtClean="0"/>
              <a:t>, M.; </a:t>
            </a:r>
            <a:r>
              <a:rPr lang="sk-SK" sz="1000" i="1" dirty="0" err="1" smtClean="0"/>
              <a:t>Tarča</a:t>
            </a:r>
            <a:r>
              <a:rPr lang="sk-SK" sz="1000" i="1" dirty="0" smtClean="0"/>
              <a:t>, A.; </a:t>
            </a:r>
            <a:r>
              <a:rPr lang="sk-SK" sz="1000" i="1" dirty="0" err="1" smtClean="0"/>
              <a:t>Krajňák</a:t>
            </a:r>
            <a:r>
              <a:rPr lang="sk-SK" sz="1000" i="1" dirty="0" smtClean="0"/>
              <a:t> S.: </a:t>
            </a:r>
            <a:r>
              <a:rPr lang="en-US" sz="1000" i="1" dirty="0" smtClean="0"/>
              <a:t>Eco-</a:t>
            </a:r>
            <a:r>
              <a:rPr lang="sk-SK" sz="1000" i="1" dirty="0"/>
              <a:t>l</a:t>
            </a:r>
            <a:r>
              <a:rPr lang="en-US" sz="1000" i="1" dirty="0" err="1" smtClean="0"/>
              <a:t>abeling</a:t>
            </a:r>
            <a:r>
              <a:rPr lang="en-US" sz="1000" i="1" dirty="0" smtClean="0"/>
              <a:t> </a:t>
            </a:r>
            <a:r>
              <a:rPr lang="en-US" sz="1000" i="1" dirty="0"/>
              <a:t>in Slovak Republic according to </a:t>
            </a:r>
            <a:r>
              <a:rPr lang="en-US" sz="1000" i="1" dirty="0" smtClean="0"/>
              <a:t>the</a:t>
            </a:r>
            <a:r>
              <a:rPr lang="sk-SK" sz="1000" i="1" dirty="0" smtClean="0"/>
              <a:t> </a:t>
            </a:r>
            <a:r>
              <a:rPr lang="en-US" sz="1000" i="1" dirty="0" smtClean="0"/>
              <a:t>norm </a:t>
            </a:r>
            <a:r>
              <a:rPr lang="en-US" sz="1000" i="1" dirty="0"/>
              <a:t>ISO </a:t>
            </a:r>
            <a:r>
              <a:rPr lang="en-US" sz="1000" i="1" dirty="0" smtClean="0"/>
              <a:t>14020</a:t>
            </a:r>
            <a:r>
              <a:rPr lang="sk-SK" sz="1000" i="1" dirty="0" smtClean="0"/>
              <a:t>. </a:t>
            </a:r>
            <a:r>
              <a:rPr lang="sk-SK" sz="1000" i="1" dirty="0" err="1" smtClean="0"/>
              <a:t>Available</a:t>
            </a:r>
            <a:r>
              <a:rPr lang="sk-SK" sz="1000" i="1" dirty="0"/>
              <a:t> </a:t>
            </a:r>
            <a:r>
              <a:rPr lang="sk-SK" sz="1000" i="1" dirty="0" err="1" smtClean="0"/>
              <a:t>here</a:t>
            </a:r>
            <a:r>
              <a:rPr lang="sk-SK" sz="1000" i="1" dirty="0"/>
              <a:t> </a:t>
            </a:r>
            <a:r>
              <a:rPr lang="sk-SK" sz="1000" i="1" dirty="0" smtClean="0"/>
              <a:t>http</a:t>
            </a:r>
            <a:r>
              <a:rPr lang="sk-SK" sz="1000" i="1" dirty="0"/>
              <a:t>://</a:t>
            </a:r>
            <a:r>
              <a:rPr lang="sk-SK" sz="1000" i="1" dirty="0" smtClean="0"/>
              <a:t>bit.ly/2bz3A1B  </a:t>
            </a:r>
            <a:endParaRPr lang="en-US" sz="1000" i="1" dirty="0"/>
          </a:p>
          <a:p>
            <a:endParaRPr lang="sk-SK" dirty="0"/>
          </a:p>
        </p:txBody>
      </p:sp>
      <p:sp>
        <p:nvSpPr>
          <p:cNvPr id="11" name="Naslov 1"/>
          <p:cNvSpPr txBox="1">
            <a:spLocks/>
          </p:cNvSpPr>
          <p:nvPr/>
        </p:nvSpPr>
        <p:spPr>
          <a:xfrm>
            <a:off x="554236" y="2690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12" name="Naslov 1"/>
          <p:cNvSpPr txBox="1">
            <a:spLocks/>
          </p:cNvSpPr>
          <p:nvPr/>
        </p:nvSpPr>
        <p:spPr>
          <a:xfrm>
            <a:off x="706636" y="421432"/>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13" name="Naslov 1"/>
          <p:cNvSpPr txBox="1">
            <a:spLocks/>
          </p:cNvSpPr>
          <p:nvPr/>
        </p:nvSpPr>
        <p:spPr>
          <a:xfrm>
            <a:off x="859036" y="99537"/>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INTRODUCTION</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58422627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9" y="1268760"/>
            <a:ext cx="8633157" cy="6278642"/>
          </a:xfrm>
          <a:prstGeom prst="rect">
            <a:avLst/>
          </a:prstGeom>
          <a:noFill/>
        </p:spPr>
        <p:txBody>
          <a:bodyPr wrap="square" rtlCol="0">
            <a:spAutoFit/>
          </a:bodyPr>
          <a:lstStyle/>
          <a:p>
            <a:r>
              <a:rPr lang="en-US" sz="2400" b="1" dirty="0">
                <a:solidFill>
                  <a:srgbClr val="1289C4"/>
                </a:solidFill>
                <a:latin typeface="Helvetica Neue"/>
              </a:rPr>
              <a:t>Systems </a:t>
            </a:r>
            <a:r>
              <a:rPr lang="en-US" sz="2400" b="1" dirty="0" smtClean="0">
                <a:solidFill>
                  <a:srgbClr val="1289C4"/>
                </a:solidFill>
                <a:latin typeface="Helvetica Neue"/>
              </a:rPr>
              <a:t>and</a:t>
            </a:r>
            <a:r>
              <a:rPr lang="sk-SK" sz="2400" b="1" dirty="0" smtClean="0">
                <a:solidFill>
                  <a:srgbClr val="1289C4"/>
                </a:solidFill>
                <a:latin typeface="Helvetica Neue"/>
              </a:rPr>
              <a:t> </a:t>
            </a:r>
            <a:r>
              <a:rPr lang="en-US" sz="2400" b="1" dirty="0" smtClean="0">
                <a:solidFill>
                  <a:srgbClr val="1289C4"/>
                </a:solidFill>
                <a:latin typeface="Helvetica Neue"/>
              </a:rPr>
              <a:t>schemes </a:t>
            </a:r>
            <a:r>
              <a:rPr lang="en-US" sz="2400" b="1" dirty="0">
                <a:solidFill>
                  <a:srgbClr val="1289C4"/>
                </a:solidFill>
                <a:latin typeface="Helvetica Neue"/>
              </a:rPr>
              <a:t>of environmental </a:t>
            </a:r>
            <a:r>
              <a:rPr lang="en-US" sz="2400" b="1" dirty="0" smtClean="0">
                <a:solidFill>
                  <a:srgbClr val="1289C4"/>
                </a:solidFill>
                <a:latin typeface="Helvetica Neue"/>
              </a:rPr>
              <a:t>labeling</a:t>
            </a:r>
            <a:endParaRPr lang="en-US" sz="2400" b="1" dirty="0">
              <a:solidFill>
                <a:srgbClr val="1289C4"/>
              </a:solidFill>
              <a:latin typeface="Helvetica Neue"/>
            </a:endParaRPr>
          </a:p>
          <a:p>
            <a:endParaRPr lang="sk-SK" dirty="0">
              <a:latin typeface="Helvetica Neue"/>
            </a:endParaRPr>
          </a:p>
          <a:p>
            <a:pPr marL="285750" indent="-285750">
              <a:buFont typeface="Arial" panose="020B0604020202020204" pitchFamily="34" charset="0"/>
              <a:buChar char="•"/>
            </a:pPr>
            <a:r>
              <a:rPr lang="sk-SK" dirty="0" smtClean="0">
                <a:latin typeface="Helvetica Neue"/>
              </a:rPr>
              <a:t>L</a:t>
            </a:r>
            <a:r>
              <a:rPr lang="en-US" dirty="0" err="1" smtClean="0">
                <a:latin typeface="Helvetica Neue"/>
              </a:rPr>
              <a:t>abeling</a:t>
            </a:r>
            <a:r>
              <a:rPr lang="en-US" dirty="0" smtClean="0">
                <a:latin typeface="Helvetica Neue"/>
              </a:rPr>
              <a:t> </a:t>
            </a:r>
            <a:r>
              <a:rPr lang="en-US" dirty="0">
                <a:latin typeface="Helvetica Neue"/>
              </a:rPr>
              <a:t>products with an </a:t>
            </a:r>
            <a:r>
              <a:rPr lang="en-US" dirty="0" smtClean="0">
                <a:latin typeface="Helvetica Neue"/>
              </a:rPr>
              <a:t>environmental </a:t>
            </a:r>
            <a:r>
              <a:rPr lang="en-US" dirty="0">
                <a:latin typeface="Helvetica Neue"/>
              </a:rPr>
              <a:t>label is </a:t>
            </a:r>
            <a:r>
              <a:rPr lang="en-US" dirty="0" err="1">
                <a:latin typeface="Helvetica Neue"/>
              </a:rPr>
              <a:t>organised</a:t>
            </a:r>
            <a:r>
              <a:rPr lang="en-US" dirty="0">
                <a:latin typeface="Helvetica Neue"/>
              </a:rPr>
              <a:t> by the state in most countries, usually the head </a:t>
            </a:r>
            <a:r>
              <a:rPr lang="en-US" dirty="0" smtClean="0">
                <a:latin typeface="Helvetica Neue"/>
              </a:rPr>
              <a:t>governmental </a:t>
            </a:r>
            <a:r>
              <a:rPr lang="en-US" dirty="0">
                <a:latin typeface="Helvetica Neue"/>
              </a:rPr>
              <a:t>office for the environment. After </a:t>
            </a:r>
            <a:r>
              <a:rPr lang="en-US" dirty="0" smtClean="0">
                <a:latin typeface="Helvetica Neue"/>
              </a:rPr>
              <a:t>paying</a:t>
            </a:r>
            <a:r>
              <a:rPr lang="sk-SK" dirty="0" smtClean="0">
                <a:latin typeface="Helvetica Neue"/>
              </a:rPr>
              <a:t> </a:t>
            </a:r>
            <a:r>
              <a:rPr lang="en-US" dirty="0" smtClean="0">
                <a:latin typeface="Helvetica Neue"/>
              </a:rPr>
              <a:t>the </a:t>
            </a:r>
            <a:r>
              <a:rPr lang="en-US" dirty="0">
                <a:latin typeface="Helvetica Neue"/>
              </a:rPr>
              <a:t>appropriate fee to this office the label is obtained </a:t>
            </a:r>
            <a:r>
              <a:rPr lang="en-US" dirty="0" smtClean="0">
                <a:latin typeface="Helvetica Neue"/>
              </a:rPr>
              <a:t>via </a:t>
            </a:r>
            <a:r>
              <a:rPr lang="en-US" dirty="0">
                <a:latin typeface="Helvetica Neue"/>
              </a:rPr>
              <a:t>proof documentation </a:t>
            </a:r>
            <a:r>
              <a:rPr lang="en-US" dirty="0" smtClean="0">
                <a:latin typeface="Helvetica Neue"/>
              </a:rPr>
              <a:t>that</a:t>
            </a:r>
            <a:r>
              <a:rPr lang="sk-SK" dirty="0" smtClean="0">
                <a:latin typeface="Helvetica Neue"/>
              </a:rPr>
              <a:t> </a:t>
            </a:r>
            <a:r>
              <a:rPr lang="en-US" dirty="0" smtClean="0">
                <a:latin typeface="Helvetica Neue"/>
              </a:rPr>
              <a:t>the </a:t>
            </a:r>
            <a:r>
              <a:rPr lang="en-US" dirty="0">
                <a:latin typeface="Helvetica Neue"/>
              </a:rPr>
              <a:t>product fulfils the specific </a:t>
            </a:r>
            <a:r>
              <a:rPr lang="en-US" dirty="0" smtClean="0">
                <a:latin typeface="Helvetica Neue"/>
              </a:rPr>
              <a:t>environmental </a:t>
            </a:r>
            <a:r>
              <a:rPr lang="en-US" dirty="0">
                <a:latin typeface="Helvetica Neue"/>
              </a:rPr>
              <a:t>criteria. This way the state funds </a:t>
            </a:r>
            <a:r>
              <a:rPr lang="en-US" dirty="0" smtClean="0">
                <a:latin typeface="Helvetica Neue"/>
              </a:rPr>
              <a:t>the </a:t>
            </a:r>
            <a:r>
              <a:rPr lang="en-US" dirty="0">
                <a:latin typeface="Helvetica Neue"/>
              </a:rPr>
              <a:t>system and guarantees </a:t>
            </a:r>
            <a:r>
              <a:rPr lang="en-US" dirty="0" smtClean="0">
                <a:latin typeface="Helvetica Neue"/>
              </a:rPr>
              <a:t>its </a:t>
            </a:r>
            <a:r>
              <a:rPr lang="en-US" dirty="0">
                <a:latin typeface="Helvetica Neue"/>
              </a:rPr>
              <a:t>correct functioning </a:t>
            </a:r>
            <a:r>
              <a:rPr lang="en-US" dirty="0" smtClean="0">
                <a:latin typeface="Helvetica Neue"/>
              </a:rPr>
              <a:t>-</a:t>
            </a:r>
            <a:r>
              <a:rPr lang="sk-SK" dirty="0">
                <a:latin typeface="Helvetica Neue"/>
              </a:rPr>
              <a:t> </a:t>
            </a:r>
            <a:r>
              <a:rPr lang="en-US" dirty="0" smtClean="0">
                <a:latin typeface="Helvetica Neue"/>
              </a:rPr>
              <a:t>the </a:t>
            </a:r>
            <a:r>
              <a:rPr lang="en-US" dirty="0">
                <a:latin typeface="Helvetica Neue"/>
              </a:rPr>
              <a:t>state is the guarantee of </a:t>
            </a:r>
            <a:r>
              <a:rPr lang="en-US" dirty="0" smtClean="0">
                <a:latin typeface="Helvetica Neue"/>
              </a:rPr>
              <a:t>the</a:t>
            </a:r>
            <a:r>
              <a:rPr lang="sk-SK" dirty="0" smtClean="0">
                <a:latin typeface="Helvetica Neue"/>
              </a:rPr>
              <a:t> </a:t>
            </a:r>
            <a:r>
              <a:rPr lang="en-US" dirty="0" smtClean="0">
                <a:latin typeface="Helvetica Neue"/>
              </a:rPr>
              <a:t>appropriateness </a:t>
            </a:r>
            <a:r>
              <a:rPr lang="en-US" dirty="0">
                <a:latin typeface="Helvetica Neue"/>
              </a:rPr>
              <a:t>of the </a:t>
            </a:r>
            <a:r>
              <a:rPr lang="en-US" dirty="0" smtClean="0">
                <a:latin typeface="Helvetica Neue"/>
              </a:rPr>
              <a:t>process</a:t>
            </a:r>
            <a:r>
              <a:rPr lang="sk-SK" dirty="0" smtClean="0">
                <a:latin typeface="Helvetica Neue"/>
              </a:rPr>
              <a:t>.</a:t>
            </a:r>
          </a:p>
          <a:p>
            <a:pPr marL="285750" indent="-285750">
              <a:buFont typeface="Arial" panose="020B0604020202020204" pitchFamily="34" charset="0"/>
              <a:buChar char="•"/>
            </a:pPr>
            <a:r>
              <a:rPr lang="en-US" dirty="0">
                <a:latin typeface="Helvetica Neue"/>
              </a:rPr>
              <a:t>Currently more systems and schemes of environmental labeling exist on the market and according to the </a:t>
            </a:r>
            <a:r>
              <a:rPr lang="en-US" dirty="0" smtClean="0">
                <a:latin typeface="Helvetica Neue"/>
              </a:rPr>
              <a:t>norm </a:t>
            </a:r>
            <a:r>
              <a:rPr lang="en-US" dirty="0">
                <a:latin typeface="Helvetica Neue"/>
              </a:rPr>
              <a:t>ISO 14020 they can be divided into: </a:t>
            </a:r>
          </a:p>
          <a:p>
            <a:pPr marL="342900" indent="-342900">
              <a:buFont typeface="+mj-lt"/>
              <a:buAutoNum type="alphaUcPeriod"/>
            </a:pPr>
            <a:endParaRPr lang="en-US" dirty="0">
              <a:latin typeface="Helvetica Neue"/>
            </a:endParaRPr>
          </a:p>
          <a:p>
            <a:pPr marL="800100" lvl="1" indent="-342900">
              <a:buFont typeface="+mj-lt"/>
              <a:buAutoNum type="alphaUcPeriod"/>
            </a:pPr>
            <a:r>
              <a:rPr lang="en-US" b="1" dirty="0">
                <a:latin typeface="Helvetica Neue"/>
              </a:rPr>
              <a:t>Types </a:t>
            </a:r>
            <a:r>
              <a:rPr lang="en-US" b="1" dirty="0" err="1">
                <a:latin typeface="Helvetica Neue"/>
              </a:rPr>
              <a:t>normalised</a:t>
            </a:r>
            <a:r>
              <a:rPr lang="en-US" b="1" dirty="0">
                <a:latin typeface="Helvetica Neue"/>
              </a:rPr>
              <a:t> within the norms ISO 14020, </a:t>
            </a:r>
          </a:p>
          <a:p>
            <a:endParaRPr lang="en-US" dirty="0">
              <a:latin typeface="Helvetica Neue"/>
            </a:endParaRPr>
          </a:p>
          <a:p>
            <a:pPr lvl="3"/>
            <a:r>
              <a:rPr lang="en-US" dirty="0">
                <a:latin typeface="Helvetica Neue"/>
              </a:rPr>
              <a:t>type I (according </a:t>
            </a:r>
            <a:r>
              <a:rPr lang="sk-SK" dirty="0" smtClean="0">
                <a:latin typeface="Helvetica Neue"/>
              </a:rPr>
              <a:t>t</a:t>
            </a:r>
            <a:r>
              <a:rPr lang="en-US" dirty="0" smtClean="0">
                <a:latin typeface="Helvetica Neue"/>
              </a:rPr>
              <a:t>o </a:t>
            </a:r>
            <a:r>
              <a:rPr lang="en-US" dirty="0">
                <a:latin typeface="Helvetica Neue"/>
              </a:rPr>
              <a:t>ISO 14024: 1999),</a:t>
            </a:r>
          </a:p>
          <a:p>
            <a:pPr lvl="3"/>
            <a:r>
              <a:rPr lang="en-US" dirty="0" smtClean="0">
                <a:latin typeface="Helvetica Neue"/>
              </a:rPr>
              <a:t>type </a:t>
            </a:r>
            <a:r>
              <a:rPr lang="en-US" dirty="0">
                <a:latin typeface="Helvetica Neue"/>
              </a:rPr>
              <a:t>II (according to ISO 14021: 2016), </a:t>
            </a:r>
          </a:p>
          <a:p>
            <a:pPr lvl="3"/>
            <a:r>
              <a:rPr lang="en-US" dirty="0">
                <a:latin typeface="Helvetica Neue"/>
              </a:rPr>
              <a:t>type III (according to ISO 14025: 2006), </a:t>
            </a:r>
          </a:p>
          <a:p>
            <a:pPr marL="342900" indent="-342900">
              <a:buFont typeface="+mj-lt"/>
              <a:buAutoNum type="alphaUcPeriod"/>
            </a:pPr>
            <a:endParaRPr lang="en-US" dirty="0">
              <a:latin typeface="Helvetica Neue"/>
            </a:endParaRPr>
          </a:p>
          <a:p>
            <a:pPr lvl="1"/>
            <a:r>
              <a:rPr lang="sk-SK" b="1" dirty="0" smtClean="0">
                <a:latin typeface="Helvetica Neue"/>
              </a:rPr>
              <a:t>B.    </a:t>
            </a:r>
            <a:r>
              <a:rPr lang="en-US" b="1" dirty="0" smtClean="0">
                <a:latin typeface="Helvetica Neue"/>
              </a:rPr>
              <a:t>Types </a:t>
            </a:r>
            <a:r>
              <a:rPr lang="en-US" b="1" dirty="0" err="1">
                <a:latin typeface="Helvetica Neue"/>
              </a:rPr>
              <a:t>normalised</a:t>
            </a:r>
            <a:r>
              <a:rPr lang="en-US" b="1" dirty="0">
                <a:latin typeface="Helvetica Neue"/>
              </a:rPr>
              <a:t> outside the norms ISO 14020.</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sk-SK" dirty="0"/>
          </a:p>
        </p:txBody>
      </p:sp>
      <p:sp>
        <p:nvSpPr>
          <p:cNvPr id="9" name="Naslov 1"/>
          <p:cNvSpPr txBox="1">
            <a:spLocks/>
          </p:cNvSpPr>
          <p:nvPr/>
        </p:nvSpPr>
        <p:spPr>
          <a:xfrm>
            <a:off x="859036" y="99537"/>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SYSTEMS OF ECO-LABELING</a:t>
            </a:r>
            <a:endParaRPr lang="en-US" b="1" dirty="0">
              <a:solidFill>
                <a:srgbClr val="1289C4"/>
              </a:solidFill>
              <a:latin typeface="Calibri" panose="020F0502020204030204" pitchFamily="34" charset="0"/>
            </a:endParaRPr>
          </a:p>
        </p:txBody>
      </p:sp>
      <p:sp>
        <p:nvSpPr>
          <p:cNvPr id="10" name="BlokTextu 9"/>
          <p:cNvSpPr txBox="1"/>
          <p:nvPr/>
        </p:nvSpPr>
        <p:spPr>
          <a:xfrm>
            <a:off x="251520" y="6412686"/>
            <a:ext cx="8640960" cy="523220"/>
          </a:xfrm>
          <a:prstGeom prst="rect">
            <a:avLst/>
          </a:prstGeom>
          <a:noFill/>
        </p:spPr>
        <p:txBody>
          <a:bodyPr wrap="square" rtlCol="0">
            <a:spAutoFit/>
          </a:bodyPr>
          <a:lstStyle/>
          <a:p>
            <a:r>
              <a:rPr lang="sk-SK" sz="1000" i="1" dirty="0" err="1" smtClean="0"/>
              <a:t>Source</a:t>
            </a:r>
            <a:r>
              <a:rPr lang="sk-SK" sz="1000" i="1" dirty="0" smtClean="0"/>
              <a:t>: </a:t>
            </a:r>
            <a:r>
              <a:rPr lang="sk-SK" sz="1000" i="1" dirty="0" err="1" smtClean="0"/>
              <a:t>Bosák</a:t>
            </a:r>
            <a:r>
              <a:rPr lang="sk-SK" sz="1000" i="1" dirty="0" smtClean="0"/>
              <a:t>, M.; </a:t>
            </a:r>
            <a:r>
              <a:rPr lang="sk-SK" sz="1000" i="1" dirty="0" err="1" smtClean="0"/>
              <a:t>Tarča</a:t>
            </a:r>
            <a:r>
              <a:rPr lang="sk-SK" sz="1000" i="1" dirty="0" smtClean="0"/>
              <a:t>, A.; </a:t>
            </a:r>
            <a:r>
              <a:rPr lang="sk-SK" sz="1000" i="1" dirty="0" err="1" smtClean="0"/>
              <a:t>Krajňák</a:t>
            </a:r>
            <a:r>
              <a:rPr lang="sk-SK" sz="1000" i="1" dirty="0" smtClean="0"/>
              <a:t> S.: </a:t>
            </a:r>
            <a:r>
              <a:rPr lang="en-US" sz="1000" i="1" dirty="0" smtClean="0"/>
              <a:t>Eco-</a:t>
            </a:r>
            <a:r>
              <a:rPr lang="sk-SK" sz="1000" i="1" dirty="0"/>
              <a:t>l</a:t>
            </a:r>
            <a:r>
              <a:rPr lang="en-US" sz="1000" i="1" dirty="0" err="1" smtClean="0"/>
              <a:t>abeling</a:t>
            </a:r>
            <a:r>
              <a:rPr lang="en-US" sz="1000" i="1" dirty="0" smtClean="0"/>
              <a:t> </a:t>
            </a:r>
            <a:r>
              <a:rPr lang="en-US" sz="1000" i="1" dirty="0"/>
              <a:t>in Slovak Republic according to </a:t>
            </a:r>
            <a:r>
              <a:rPr lang="en-US" sz="1000" i="1" dirty="0" smtClean="0"/>
              <a:t>the</a:t>
            </a:r>
            <a:r>
              <a:rPr lang="sk-SK" sz="1000" i="1" dirty="0" smtClean="0"/>
              <a:t> </a:t>
            </a:r>
            <a:r>
              <a:rPr lang="en-US" sz="1000" i="1" dirty="0" smtClean="0"/>
              <a:t>norm </a:t>
            </a:r>
            <a:r>
              <a:rPr lang="en-US" sz="1000" i="1" dirty="0"/>
              <a:t>ISO </a:t>
            </a:r>
            <a:r>
              <a:rPr lang="en-US" sz="1000" i="1" dirty="0" smtClean="0"/>
              <a:t>14020</a:t>
            </a:r>
            <a:r>
              <a:rPr lang="sk-SK" sz="1000" i="1" dirty="0" smtClean="0"/>
              <a:t>. </a:t>
            </a:r>
            <a:r>
              <a:rPr lang="sk-SK" sz="1000" i="1" dirty="0" err="1" smtClean="0"/>
              <a:t>Available</a:t>
            </a:r>
            <a:r>
              <a:rPr lang="sk-SK" sz="1000" i="1" dirty="0"/>
              <a:t> </a:t>
            </a:r>
            <a:r>
              <a:rPr lang="sk-SK" sz="1000" i="1" dirty="0" err="1" smtClean="0"/>
              <a:t>here</a:t>
            </a:r>
            <a:r>
              <a:rPr lang="sk-SK" sz="1000" i="1" dirty="0"/>
              <a:t> </a:t>
            </a:r>
            <a:r>
              <a:rPr lang="sk-SK" sz="1000" i="1" dirty="0" smtClean="0"/>
              <a:t>http</a:t>
            </a:r>
            <a:r>
              <a:rPr lang="sk-SK" sz="1000" i="1" dirty="0"/>
              <a:t>://</a:t>
            </a:r>
            <a:r>
              <a:rPr lang="sk-SK" sz="1000" i="1" dirty="0" smtClean="0"/>
              <a:t>bit.ly/2bz3A1B  </a:t>
            </a:r>
            <a:endParaRPr lang="en-US" sz="1000" i="1" dirty="0"/>
          </a:p>
          <a:p>
            <a:endParaRPr lang="sk-SK" dirty="0"/>
          </a:p>
        </p:txBody>
      </p:sp>
    </p:spTree>
    <p:extLst>
      <p:ext uri="{BB962C8B-B14F-4D97-AF65-F5344CB8AC3E}">
        <p14:creationId xmlns:p14="http://schemas.microsoft.com/office/powerpoint/2010/main" val="250238547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9" y="1268760"/>
            <a:ext cx="8633157" cy="3877985"/>
          </a:xfrm>
          <a:prstGeom prst="rect">
            <a:avLst/>
          </a:prstGeom>
          <a:noFill/>
        </p:spPr>
        <p:txBody>
          <a:bodyPr wrap="square" rtlCol="0">
            <a:spAutoFit/>
          </a:bodyPr>
          <a:lstStyle/>
          <a:p>
            <a:r>
              <a:rPr lang="sk-SK" sz="2400" b="1" dirty="0">
                <a:solidFill>
                  <a:srgbClr val="1289C4"/>
                </a:solidFill>
                <a:latin typeface="Helvetica Neue"/>
              </a:rPr>
              <a:t>E</a:t>
            </a:r>
            <a:r>
              <a:rPr lang="en-US" sz="2400" b="1" dirty="0" err="1" smtClean="0">
                <a:solidFill>
                  <a:srgbClr val="1289C4"/>
                </a:solidFill>
                <a:latin typeface="Helvetica Neue"/>
              </a:rPr>
              <a:t>nvironmental</a:t>
            </a:r>
            <a:r>
              <a:rPr lang="en-US" sz="2400" b="1" dirty="0" smtClean="0">
                <a:solidFill>
                  <a:srgbClr val="1289C4"/>
                </a:solidFill>
                <a:latin typeface="Helvetica Neue"/>
              </a:rPr>
              <a:t> </a:t>
            </a:r>
            <a:r>
              <a:rPr lang="en-US" sz="2400" b="1" dirty="0">
                <a:solidFill>
                  <a:srgbClr val="1289C4"/>
                </a:solidFill>
                <a:latin typeface="Helvetica Neue"/>
              </a:rPr>
              <a:t>labeling </a:t>
            </a:r>
            <a:r>
              <a:rPr lang="sk-SK" sz="2400" b="1" dirty="0" smtClean="0">
                <a:solidFill>
                  <a:srgbClr val="1289C4"/>
                </a:solidFill>
                <a:latin typeface="Helvetica Neue"/>
              </a:rPr>
              <a:t>in Slovakia</a:t>
            </a:r>
          </a:p>
          <a:p>
            <a:endParaRPr lang="sk-SK" sz="2400" dirty="0">
              <a:latin typeface="Helvetica Neue"/>
            </a:endParaRPr>
          </a:p>
          <a:p>
            <a:pPr marL="285750" indent="-285750">
              <a:buFont typeface="Arial" panose="020B0604020202020204" pitchFamily="34" charset="0"/>
              <a:buChar char="•"/>
            </a:pPr>
            <a:r>
              <a:rPr lang="sk-SK" dirty="0" smtClean="0">
                <a:latin typeface="Helvetica Neue"/>
              </a:rPr>
              <a:t>T</a:t>
            </a:r>
            <a:r>
              <a:rPr lang="en-US" dirty="0" smtClean="0">
                <a:latin typeface="Helvetica Neue"/>
              </a:rPr>
              <a:t>he </a:t>
            </a:r>
            <a:r>
              <a:rPr lang="en-US" dirty="0">
                <a:latin typeface="Helvetica Neue"/>
              </a:rPr>
              <a:t>awarding of the national environmental label </a:t>
            </a:r>
            <a:r>
              <a:rPr lang="en-US" b="1" dirty="0">
                <a:latin typeface="Helvetica Neue"/>
              </a:rPr>
              <a:t>“Environmentally friendly product“ </a:t>
            </a:r>
            <a:r>
              <a:rPr lang="en-US" dirty="0">
                <a:latin typeface="Helvetica Neue"/>
              </a:rPr>
              <a:t>through a national </a:t>
            </a:r>
            <a:r>
              <a:rPr lang="en-US" dirty="0" smtClean="0">
                <a:latin typeface="Helvetica Neue"/>
              </a:rPr>
              <a:t>scheme </a:t>
            </a:r>
            <a:r>
              <a:rPr lang="en-US" dirty="0">
                <a:latin typeface="Helvetica Neue"/>
              </a:rPr>
              <a:t>has been performed since under the </a:t>
            </a:r>
            <a:r>
              <a:rPr lang="en-US" dirty="0" smtClean="0">
                <a:latin typeface="Helvetica Neue"/>
              </a:rPr>
              <a:t>control </a:t>
            </a:r>
            <a:r>
              <a:rPr lang="en-US" dirty="0">
                <a:latin typeface="Helvetica Neue"/>
              </a:rPr>
              <a:t>of the Slovak Republic. The conditions and procedures in </a:t>
            </a:r>
            <a:r>
              <a:rPr lang="en-US" dirty="0" smtClean="0">
                <a:latin typeface="Helvetica Neue"/>
              </a:rPr>
              <a:t>awarding </a:t>
            </a:r>
            <a:r>
              <a:rPr lang="en-US" dirty="0">
                <a:latin typeface="Helvetica Neue"/>
              </a:rPr>
              <a:t>and usage of this national label </a:t>
            </a:r>
            <a:r>
              <a:rPr lang="en-US" dirty="0" smtClean="0">
                <a:latin typeface="Helvetica Neue"/>
              </a:rPr>
              <a:t>-</a:t>
            </a:r>
            <a:r>
              <a:rPr lang="sk-SK" dirty="0">
                <a:latin typeface="Helvetica Neue"/>
              </a:rPr>
              <a:t> </a:t>
            </a:r>
            <a:r>
              <a:rPr lang="en-US" dirty="0" smtClean="0">
                <a:latin typeface="Helvetica Neue"/>
              </a:rPr>
              <a:t>as </a:t>
            </a:r>
            <a:r>
              <a:rPr lang="en-US" dirty="0">
                <a:latin typeface="Helvetica Neue"/>
              </a:rPr>
              <a:t>well as the environmental label of the EU </a:t>
            </a:r>
            <a:r>
              <a:rPr lang="en-US" dirty="0" smtClean="0">
                <a:latin typeface="Helvetica Neue"/>
              </a:rPr>
              <a:t>-are </a:t>
            </a:r>
            <a:r>
              <a:rPr lang="en-US" dirty="0">
                <a:latin typeface="Helvetica Neue"/>
              </a:rPr>
              <a:t>set in the </a:t>
            </a:r>
            <a:r>
              <a:rPr lang="en-US" b="1" dirty="0">
                <a:latin typeface="Helvetica Neue"/>
              </a:rPr>
              <a:t>Act </a:t>
            </a:r>
            <a:r>
              <a:rPr lang="en-US" b="1" dirty="0" smtClean="0">
                <a:latin typeface="Helvetica Neue"/>
              </a:rPr>
              <a:t>No.</a:t>
            </a:r>
            <a:r>
              <a:rPr lang="sk-SK" b="1" dirty="0" smtClean="0">
                <a:latin typeface="Helvetica Neue"/>
              </a:rPr>
              <a:t> </a:t>
            </a:r>
            <a:r>
              <a:rPr lang="en-US" b="1" dirty="0" smtClean="0">
                <a:latin typeface="Helvetica Neue"/>
              </a:rPr>
              <a:t>217/2007 </a:t>
            </a:r>
            <a:r>
              <a:rPr lang="en-US" dirty="0">
                <a:latin typeface="Helvetica Neue"/>
              </a:rPr>
              <a:t>of the book of law which were amended with its validity on the 1st </a:t>
            </a:r>
            <a:r>
              <a:rPr lang="en-US" dirty="0" smtClean="0">
                <a:latin typeface="Helvetica Neue"/>
              </a:rPr>
              <a:t>of</a:t>
            </a:r>
            <a:r>
              <a:rPr lang="sk-SK" dirty="0" smtClean="0">
                <a:latin typeface="Helvetica Neue"/>
              </a:rPr>
              <a:t> </a:t>
            </a:r>
            <a:r>
              <a:rPr lang="en-US" dirty="0" smtClean="0">
                <a:latin typeface="Helvetica Neue"/>
              </a:rPr>
              <a:t>June</a:t>
            </a:r>
            <a:r>
              <a:rPr lang="en-US" dirty="0">
                <a:latin typeface="Helvetica Neue"/>
              </a:rPr>
              <a:t>, 2007 by </a:t>
            </a:r>
            <a:r>
              <a:rPr lang="en-US" b="1" dirty="0">
                <a:latin typeface="Helvetica Neue"/>
              </a:rPr>
              <a:t>No. </a:t>
            </a:r>
            <a:r>
              <a:rPr lang="en-US" b="1" dirty="0" smtClean="0">
                <a:latin typeface="Helvetica Neue"/>
              </a:rPr>
              <a:t>469/2002 </a:t>
            </a:r>
            <a:r>
              <a:rPr lang="en-US" dirty="0">
                <a:latin typeface="Helvetica Neue"/>
              </a:rPr>
              <a:t>on the environmental labeling of products </a:t>
            </a:r>
            <a:r>
              <a:rPr lang="en-US" dirty="0" smtClean="0">
                <a:latin typeface="Helvetica Neue"/>
              </a:rPr>
              <a:t>conforming</a:t>
            </a:r>
            <a:r>
              <a:rPr lang="sk-SK" dirty="0" smtClean="0">
                <a:latin typeface="Helvetica Neue"/>
              </a:rPr>
              <a:t> </a:t>
            </a:r>
            <a:r>
              <a:rPr lang="en-US" dirty="0" smtClean="0">
                <a:latin typeface="Helvetica Neue"/>
              </a:rPr>
              <a:t>to </a:t>
            </a:r>
            <a:r>
              <a:rPr lang="en-US" dirty="0">
                <a:latin typeface="Helvetica Neue"/>
              </a:rPr>
              <a:t>the </a:t>
            </a:r>
            <a:r>
              <a:rPr lang="en-US" b="1" dirty="0">
                <a:latin typeface="Helvetica Neue"/>
              </a:rPr>
              <a:t>Act No. 587/2004 </a:t>
            </a:r>
            <a:r>
              <a:rPr lang="en-US" dirty="0">
                <a:latin typeface="Helvetica Neue"/>
              </a:rPr>
              <a:t>of the book of law. </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sk-SK" dirty="0"/>
          </a:p>
        </p:txBody>
      </p:sp>
      <p:pic>
        <p:nvPicPr>
          <p:cNvPr id="14338" name="Picture 2" descr="C:\Users\tatiana.caplova\Desktop\Logo_EV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969" y="4222106"/>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200952376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34045" y="1268760"/>
            <a:ext cx="6048673" cy="5539978"/>
          </a:xfrm>
          <a:prstGeom prst="rect">
            <a:avLst/>
          </a:prstGeom>
          <a:noFill/>
        </p:spPr>
        <p:txBody>
          <a:bodyPr wrap="square" rtlCol="0">
            <a:spAutoFit/>
          </a:bodyPr>
          <a:lstStyle/>
          <a:p>
            <a:r>
              <a:rPr lang="sk-SK" sz="2400" b="1" dirty="0">
                <a:solidFill>
                  <a:srgbClr val="1289C4"/>
                </a:solidFill>
                <a:latin typeface="Helvetica Neue"/>
              </a:rPr>
              <a:t>E</a:t>
            </a:r>
            <a:r>
              <a:rPr lang="en-US" sz="2400" b="1" dirty="0" err="1" smtClean="0">
                <a:solidFill>
                  <a:srgbClr val="1289C4"/>
                </a:solidFill>
                <a:latin typeface="Helvetica Neue"/>
              </a:rPr>
              <a:t>nvironmental</a:t>
            </a:r>
            <a:r>
              <a:rPr lang="en-US" sz="2400" b="1" dirty="0" smtClean="0">
                <a:solidFill>
                  <a:srgbClr val="1289C4"/>
                </a:solidFill>
                <a:latin typeface="Helvetica Neue"/>
              </a:rPr>
              <a:t> </a:t>
            </a:r>
            <a:r>
              <a:rPr lang="en-US" sz="2400" b="1" dirty="0">
                <a:solidFill>
                  <a:srgbClr val="1289C4"/>
                </a:solidFill>
                <a:latin typeface="Helvetica Neue"/>
              </a:rPr>
              <a:t>labeling </a:t>
            </a:r>
            <a:r>
              <a:rPr lang="sk-SK" sz="2400" b="1" dirty="0" smtClean="0">
                <a:solidFill>
                  <a:srgbClr val="1289C4"/>
                </a:solidFill>
                <a:latin typeface="Helvetica Neue"/>
              </a:rPr>
              <a:t>in Slovakia</a:t>
            </a:r>
          </a:p>
          <a:p>
            <a:endParaRPr lang="sk-SK" sz="2400" dirty="0">
              <a:latin typeface="Helvetica Neue"/>
            </a:endParaRPr>
          </a:p>
          <a:p>
            <a:r>
              <a:rPr lang="en-US" b="1" dirty="0"/>
              <a:t>Slovak companies that have the right to use the national mark "Environmentally Friendly </a:t>
            </a:r>
            <a:r>
              <a:rPr lang="en-US" b="1" dirty="0" smtClean="0"/>
              <a:t>Product</a:t>
            </a:r>
            <a:r>
              <a:rPr lang="sk-SK" b="1" dirty="0" smtClean="0"/>
              <a:t>:</a:t>
            </a:r>
          </a:p>
          <a:p>
            <a:endParaRPr lang="en-US" b="1" dirty="0"/>
          </a:p>
          <a:p>
            <a:pPr marL="285750" indent="-285750">
              <a:buFont typeface="Arial" panose="020B0604020202020204" pitchFamily="34" charset="0"/>
              <a:buChar char="•"/>
            </a:pPr>
            <a:r>
              <a:rPr lang="en-US" b="1" dirty="0" err="1" smtClean="0"/>
              <a:t>Festap</a:t>
            </a:r>
            <a:r>
              <a:rPr lang="en-US" dirty="0"/>
              <a:t>, Bratislava (steel enamel baths and shower pans)</a:t>
            </a:r>
          </a:p>
          <a:p>
            <a:pPr marL="285750" indent="-285750">
              <a:buFont typeface="Arial" panose="020B0604020202020204" pitchFamily="34" charset="0"/>
              <a:buChar char="•"/>
            </a:pPr>
            <a:r>
              <a:rPr lang="sk-SK" b="1" dirty="0" err="1"/>
              <a:t>Bramac</a:t>
            </a:r>
            <a:r>
              <a:rPr lang="sk-SK" b="1" dirty="0"/>
              <a:t> - </a:t>
            </a:r>
            <a:r>
              <a:rPr lang="sk-SK" b="1" dirty="0" err="1"/>
              <a:t>roof</a:t>
            </a:r>
            <a:r>
              <a:rPr lang="sk-SK" b="1" dirty="0"/>
              <a:t> </a:t>
            </a:r>
            <a:r>
              <a:rPr lang="sk-SK" b="1" dirty="0" err="1"/>
              <a:t>systems</a:t>
            </a:r>
            <a:r>
              <a:rPr lang="sk-SK" dirty="0"/>
              <a:t>, Ivanka pri Nitra (</a:t>
            </a:r>
            <a:r>
              <a:rPr lang="sk-SK" dirty="0" err="1"/>
              <a:t>tiles</a:t>
            </a:r>
            <a:r>
              <a:rPr lang="sk-SK" dirty="0"/>
              <a:t>)</a:t>
            </a:r>
          </a:p>
          <a:p>
            <a:pPr marL="285750" indent="-285750">
              <a:buFont typeface="Arial" panose="020B0604020202020204" pitchFamily="34" charset="0"/>
              <a:buChar char="•"/>
            </a:pPr>
            <a:r>
              <a:rPr lang="sk-SK" b="1" dirty="0"/>
              <a:t>Považská cementáreň</a:t>
            </a:r>
            <a:r>
              <a:rPr lang="sk-SK" dirty="0"/>
              <a:t>, Ladce (Cement)</a:t>
            </a:r>
          </a:p>
          <a:p>
            <a:pPr marL="285750" indent="-285750">
              <a:buFont typeface="Arial" panose="020B0604020202020204" pitchFamily="34" charset="0"/>
              <a:buChar char="•"/>
            </a:pPr>
            <a:r>
              <a:rPr lang="en-US" b="1" dirty="0"/>
              <a:t>Happy End</a:t>
            </a:r>
            <a:r>
              <a:rPr lang="en-US" dirty="0"/>
              <a:t>, </a:t>
            </a:r>
            <a:r>
              <a:rPr lang="en-US" dirty="0" err="1"/>
              <a:t>Pezinok</a:t>
            </a:r>
            <a:r>
              <a:rPr lang="en-US" dirty="0"/>
              <a:t> (universal and hydrophobic sorption materials)</a:t>
            </a:r>
          </a:p>
          <a:p>
            <a:pPr marL="285750" indent="-285750">
              <a:buFont typeface="Arial" panose="020B0604020202020204" pitchFamily="34" charset="0"/>
              <a:buChar char="•"/>
            </a:pPr>
            <a:r>
              <a:rPr lang="fr-FR" b="1" dirty="0"/>
              <a:t>Compag SK</a:t>
            </a:r>
            <a:r>
              <a:rPr lang="fr-FR" dirty="0"/>
              <a:t>, Bratislava (gabion modular construction)</a:t>
            </a:r>
          </a:p>
          <a:p>
            <a:pPr marL="285750" indent="-285750">
              <a:buFont typeface="Arial" panose="020B0604020202020204" pitchFamily="34" charset="0"/>
              <a:buChar char="•"/>
            </a:pPr>
            <a:r>
              <a:rPr lang="sk-SK" b="1" dirty="0" err="1"/>
              <a:t>Johan</a:t>
            </a:r>
            <a:r>
              <a:rPr lang="sk-SK" b="1" dirty="0"/>
              <a:t> </a:t>
            </a:r>
            <a:r>
              <a:rPr lang="sk-SK" b="1" dirty="0" err="1"/>
              <a:t>Enviro</a:t>
            </a:r>
            <a:r>
              <a:rPr lang="sk-SK" dirty="0"/>
              <a:t>, Bratislava (</a:t>
            </a:r>
            <a:r>
              <a:rPr lang="sk-SK" dirty="0" err="1"/>
              <a:t>universal</a:t>
            </a:r>
            <a:r>
              <a:rPr lang="sk-SK" dirty="0"/>
              <a:t> and </a:t>
            </a:r>
            <a:r>
              <a:rPr lang="sk-SK" dirty="0" err="1"/>
              <a:t>hydrophobic</a:t>
            </a:r>
            <a:r>
              <a:rPr lang="sk-SK" dirty="0"/>
              <a:t> </a:t>
            </a:r>
            <a:r>
              <a:rPr lang="sk-SK" dirty="0" err="1"/>
              <a:t>sorption</a:t>
            </a:r>
            <a:r>
              <a:rPr lang="sk-SK" dirty="0"/>
              <a:t> </a:t>
            </a:r>
            <a:r>
              <a:rPr lang="sk-SK" dirty="0" err="1"/>
              <a:t>materials</a:t>
            </a:r>
            <a:r>
              <a:rPr lang="sk-SK" dirty="0"/>
              <a:t>)</a:t>
            </a:r>
          </a:p>
          <a:p>
            <a:pPr marL="285750" indent="-285750">
              <a:buFont typeface="Arial" panose="020B0604020202020204" pitchFamily="34" charset="0"/>
              <a:buChar char="•"/>
            </a:pPr>
            <a:r>
              <a:rPr lang="sk-SK" b="1" dirty="0" err="1"/>
              <a:t>Maccaferri</a:t>
            </a:r>
            <a:r>
              <a:rPr lang="sk-SK" b="1" dirty="0"/>
              <a:t> </a:t>
            </a:r>
            <a:r>
              <a:rPr lang="sk-SK" b="1" dirty="0" err="1"/>
              <a:t>Central</a:t>
            </a:r>
            <a:r>
              <a:rPr lang="sk-SK" b="1" dirty="0"/>
              <a:t> </a:t>
            </a:r>
            <a:r>
              <a:rPr lang="sk-SK" b="1" dirty="0" err="1"/>
              <a:t>Europe</a:t>
            </a:r>
            <a:r>
              <a:rPr lang="sk-SK" dirty="0"/>
              <a:t>, Brezová pod Bradlom (</a:t>
            </a:r>
            <a:r>
              <a:rPr lang="sk-SK" dirty="0" err="1"/>
              <a:t>gabions</a:t>
            </a:r>
            <a:r>
              <a:rPr lang="sk-SK" dirty="0"/>
              <a:t>, </a:t>
            </a:r>
            <a:r>
              <a:rPr lang="sk-SK" dirty="0" err="1"/>
              <a:t>Reno</a:t>
            </a:r>
            <a:r>
              <a:rPr lang="sk-SK" dirty="0"/>
              <a:t> </a:t>
            </a:r>
            <a:r>
              <a:rPr lang="sk-SK" dirty="0" err="1"/>
              <a:t>mattresses</a:t>
            </a:r>
            <a:r>
              <a:rPr lang="sk-SK" dirty="0"/>
              <a:t>, </a:t>
            </a:r>
            <a:r>
              <a:rPr lang="sk-SK" dirty="0" err="1"/>
              <a:t>Terramesh</a:t>
            </a:r>
            <a:r>
              <a:rPr lang="sk-SK" dirty="0"/>
              <a:t> </a:t>
            </a:r>
            <a:r>
              <a:rPr lang="sk-SK" dirty="0" err="1"/>
              <a:t>systems</a:t>
            </a:r>
            <a:r>
              <a:rPr lang="sk-SK" dirty="0"/>
              <a:t>)</a:t>
            </a: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sk-SK" dirty="0"/>
          </a:p>
        </p:txBody>
      </p:sp>
      <p:pic>
        <p:nvPicPr>
          <p:cNvPr id="21506" name="Picture 2" descr="C:\Users\tatiana.caplova\Desktop\Envirocertifikat_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455" y="2132856"/>
            <a:ext cx="2857833" cy="3990576"/>
          </a:xfrm>
          <a:prstGeom prst="rect">
            <a:avLst/>
          </a:prstGeom>
          <a:noFill/>
          <a:extLst>
            <a:ext uri="{909E8E84-426E-40DD-AFC4-6F175D3DCCD1}">
              <a14:hiddenFill xmlns:a14="http://schemas.microsoft.com/office/drawing/2010/main">
                <a:solidFill>
                  <a:srgbClr val="FFFFFF"/>
                </a:solidFill>
              </a14:hiddenFill>
            </a:ext>
          </a:extLst>
        </p:spPr>
      </p:pic>
      <p:sp>
        <p:nvSpPr>
          <p:cNvPr id="10"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28026481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9" y="1268760"/>
            <a:ext cx="8633157" cy="3323987"/>
          </a:xfrm>
          <a:prstGeom prst="rect">
            <a:avLst/>
          </a:prstGeom>
          <a:noFill/>
        </p:spPr>
        <p:txBody>
          <a:bodyPr wrap="square" rtlCol="0">
            <a:spAutoFit/>
          </a:bodyPr>
          <a:lstStyle/>
          <a:p>
            <a:r>
              <a:rPr lang="sk-SK" sz="2400" b="1" dirty="0">
                <a:solidFill>
                  <a:srgbClr val="1289C4"/>
                </a:solidFill>
                <a:latin typeface="Helvetica Neue"/>
              </a:rPr>
              <a:t>E</a:t>
            </a:r>
            <a:r>
              <a:rPr lang="en-US" sz="2400" b="1" dirty="0" err="1" smtClean="0">
                <a:solidFill>
                  <a:srgbClr val="1289C4"/>
                </a:solidFill>
                <a:latin typeface="Helvetica Neue"/>
              </a:rPr>
              <a:t>nvironmental</a:t>
            </a:r>
            <a:r>
              <a:rPr lang="en-US" sz="2400" b="1" dirty="0" smtClean="0">
                <a:solidFill>
                  <a:srgbClr val="1289C4"/>
                </a:solidFill>
                <a:latin typeface="Helvetica Neue"/>
              </a:rPr>
              <a:t> </a:t>
            </a:r>
            <a:r>
              <a:rPr lang="en-US" sz="2400" b="1" dirty="0">
                <a:solidFill>
                  <a:srgbClr val="1289C4"/>
                </a:solidFill>
                <a:latin typeface="Helvetica Neue"/>
              </a:rPr>
              <a:t>labeling </a:t>
            </a:r>
            <a:r>
              <a:rPr lang="sk-SK" sz="2400" b="1" dirty="0" smtClean="0">
                <a:solidFill>
                  <a:srgbClr val="1289C4"/>
                </a:solidFill>
                <a:latin typeface="Helvetica Neue"/>
              </a:rPr>
              <a:t>in Slovakia – </a:t>
            </a:r>
            <a:r>
              <a:rPr lang="sk-SK" sz="2400" b="1" dirty="0" smtClean="0">
                <a:latin typeface="Helvetica Neue"/>
              </a:rPr>
              <a:t>EU </a:t>
            </a:r>
            <a:r>
              <a:rPr lang="sk-SK" sz="2400" b="1" dirty="0" err="1" smtClean="0">
                <a:latin typeface="Helvetica Neue"/>
              </a:rPr>
              <a:t>ecolabel</a:t>
            </a:r>
            <a:endParaRPr lang="sk-SK" sz="2400" b="1" dirty="0" smtClean="0">
              <a:latin typeface="Helvetica Neue"/>
            </a:endParaRPr>
          </a:p>
          <a:p>
            <a:endParaRPr lang="sk-SK" sz="2400" dirty="0">
              <a:latin typeface="Helvetica Neue"/>
            </a:endParaRPr>
          </a:p>
          <a:p>
            <a:pPr marL="285750" indent="-285750">
              <a:buFont typeface="Arial" panose="020B0604020202020204" pitchFamily="34" charset="0"/>
              <a:buChar char="•"/>
            </a:pPr>
            <a:r>
              <a:rPr lang="en-US" dirty="0"/>
              <a:t>Since the Slovak Republic joined the EU in 2004 applicants can also obtain </a:t>
            </a:r>
            <a:r>
              <a:rPr lang="en-US" dirty="0" smtClean="0"/>
              <a:t>the</a:t>
            </a:r>
            <a:r>
              <a:rPr lang="sk-SK" dirty="0" smtClean="0"/>
              <a:t> </a:t>
            </a:r>
            <a:r>
              <a:rPr lang="en-US" dirty="0" smtClean="0"/>
              <a:t>European </a:t>
            </a:r>
            <a:r>
              <a:rPr lang="en-US" dirty="0"/>
              <a:t>environmental </a:t>
            </a:r>
            <a:r>
              <a:rPr lang="en-US" dirty="0" smtClean="0"/>
              <a:t>label </a:t>
            </a:r>
            <a:r>
              <a:rPr lang="en-US" b="1" dirty="0"/>
              <a:t>„EU ecolabel“ </a:t>
            </a:r>
            <a:r>
              <a:rPr lang="en-US" dirty="0"/>
              <a:t>(formerly </a:t>
            </a:r>
            <a:r>
              <a:rPr lang="en-US" b="1" dirty="0"/>
              <a:t>“European flower</a:t>
            </a:r>
            <a:r>
              <a:rPr lang="en-US" dirty="0" smtClean="0"/>
              <a:t>“).</a:t>
            </a:r>
            <a:r>
              <a:rPr lang="sk-SK" dirty="0" smtClean="0"/>
              <a:t> </a:t>
            </a:r>
            <a:r>
              <a:rPr lang="en-US" dirty="0" smtClean="0"/>
              <a:t>Awarding </a:t>
            </a:r>
            <a:r>
              <a:rPr lang="en-US" dirty="0"/>
              <a:t>of this European </a:t>
            </a:r>
            <a:r>
              <a:rPr lang="en-US" dirty="0" smtClean="0"/>
              <a:t>environmental </a:t>
            </a:r>
            <a:r>
              <a:rPr lang="en-US" dirty="0"/>
              <a:t>label follows </a:t>
            </a:r>
            <a:r>
              <a:rPr lang="en-US" dirty="0" smtClean="0"/>
              <a:t>the </a:t>
            </a:r>
            <a:r>
              <a:rPr lang="en-US" dirty="0"/>
              <a:t>regulation of the European parliament </a:t>
            </a:r>
            <a:r>
              <a:rPr lang="en-US" b="1" dirty="0" smtClean="0"/>
              <a:t>No.</a:t>
            </a:r>
            <a:r>
              <a:rPr lang="sk-SK" b="1" dirty="0" smtClean="0"/>
              <a:t> </a:t>
            </a:r>
            <a:r>
              <a:rPr lang="en-US" b="1" dirty="0" smtClean="0"/>
              <a:t>66/2010 </a:t>
            </a:r>
            <a:r>
              <a:rPr lang="en-US" dirty="0"/>
              <a:t>on the EU </a:t>
            </a:r>
            <a:r>
              <a:rPr lang="en-US" dirty="0" smtClean="0"/>
              <a:t>ecolabel</a:t>
            </a:r>
            <a:r>
              <a:rPr lang="sk-SK" dirty="0" smtClean="0"/>
              <a:t>.</a:t>
            </a:r>
            <a:endParaRPr lang="en-US" dirty="0"/>
          </a:p>
          <a:p>
            <a:r>
              <a:rPr lang="en-US" dirty="0"/>
              <a:t>.</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sk-SK" dirty="0"/>
          </a:p>
        </p:txBody>
      </p:sp>
      <p:pic>
        <p:nvPicPr>
          <p:cNvPr id="15362" name="Picture 2" descr="C:\Users\tatiana.caplova\Desktop\eu-eco-flower-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286" y="3429000"/>
            <a:ext cx="2058642" cy="295072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tatiana.caplova\Desktop\eu_ecolabe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496" y="3483952"/>
            <a:ext cx="2840815" cy="2840815"/>
          </a:xfrm>
          <a:prstGeom prst="rect">
            <a:avLst/>
          </a:prstGeom>
          <a:noFill/>
          <a:extLst>
            <a:ext uri="{909E8E84-426E-40DD-AFC4-6F175D3DCCD1}">
              <a14:hiddenFill xmlns:a14="http://schemas.microsoft.com/office/drawing/2010/main">
                <a:solidFill>
                  <a:srgbClr val="FFFFFF"/>
                </a:solidFill>
              </a14:hiddenFill>
            </a:ext>
          </a:extLst>
        </p:spPr>
      </p:pic>
      <p:sp>
        <p:nvSpPr>
          <p:cNvPr id="11" name="BlokTextu 10"/>
          <p:cNvSpPr txBox="1"/>
          <p:nvPr/>
        </p:nvSpPr>
        <p:spPr>
          <a:xfrm>
            <a:off x="251520" y="6412686"/>
            <a:ext cx="8640960" cy="523220"/>
          </a:xfrm>
          <a:prstGeom prst="rect">
            <a:avLst/>
          </a:prstGeom>
          <a:noFill/>
        </p:spPr>
        <p:txBody>
          <a:bodyPr wrap="square" rtlCol="0">
            <a:spAutoFit/>
          </a:bodyPr>
          <a:lstStyle/>
          <a:p>
            <a:r>
              <a:rPr lang="sk-SK" sz="1000" i="1" dirty="0" err="1" smtClean="0"/>
              <a:t>Source</a:t>
            </a:r>
            <a:r>
              <a:rPr lang="sk-SK" sz="1000" i="1" dirty="0" smtClean="0"/>
              <a:t>: </a:t>
            </a:r>
            <a:r>
              <a:rPr lang="sk-SK" sz="1000" i="1" dirty="0" err="1" smtClean="0"/>
              <a:t>Bosák</a:t>
            </a:r>
            <a:r>
              <a:rPr lang="sk-SK" sz="1000" i="1" dirty="0" smtClean="0"/>
              <a:t>, M.; </a:t>
            </a:r>
            <a:r>
              <a:rPr lang="sk-SK" sz="1000" i="1" dirty="0" err="1" smtClean="0"/>
              <a:t>Tarča</a:t>
            </a:r>
            <a:r>
              <a:rPr lang="sk-SK" sz="1000" i="1" dirty="0" smtClean="0"/>
              <a:t>, A.; </a:t>
            </a:r>
            <a:r>
              <a:rPr lang="sk-SK" sz="1000" i="1" dirty="0" err="1" smtClean="0"/>
              <a:t>Krajňák</a:t>
            </a:r>
            <a:r>
              <a:rPr lang="sk-SK" sz="1000" i="1" dirty="0" smtClean="0"/>
              <a:t> S.: </a:t>
            </a:r>
            <a:r>
              <a:rPr lang="en-US" sz="1000" i="1" dirty="0" smtClean="0"/>
              <a:t>Eco-</a:t>
            </a:r>
            <a:r>
              <a:rPr lang="sk-SK" sz="1000" i="1" dirty="0"/>
              <a:t>l</a:t>
            </a:r>
            <a:r>
              <a:rPr lang="en-US" sz="1000" i="1" dirty="0" err="1" smtClean="0"/>
              <a:t>abeling</a:t>
            </a:r>
            <a:r>
              <a:rPr lang="en-US" sz="1000" i="1" dirty="0" smtClean="0"/>
              <a:t> </a:t>
            </a:r>
            <a:r>
              <a:rPr lang="en-US" sz="1000" i="1" dirty="0"/>
              <a:t>in Slovak Republic according to </a:t>
            </a:r>
            <a:r>
              <a:rPr lang="en-US" sz="1000" i="1" dirty="0" smtClean="0"/>
              <a:t>the</a:t>
            </a:r>
            <a:r>
              <a:rPr lang="sk-SK" sz="1000" i="1" dirty="0" smtClean="0"/>
              <a:t> </a:t>
            </a:r>
            <a:r>
              <a:rPr lang="en-US" sz="1000" i="1" dirty="0" smtClean="0"/>
              <a:t>norm </a:t>
            </a:r>
            <a:r>
              <a:rPr lang="en-US" sz="1000" i="1" dirty="0"/>
              <a:t>ISO </a:t>
            </a:r>
            <a:r>
              <a:rPr lang="en-US" sz="1000" i="1" dirty="0" smtClean="0"/>
              <a:t>14020</a:t>
            </a:r>
            <a:r>
              <a:rPr lang="sk-SK" sz="1000" i="1" dirty="0" smtClean="0"/>
              <a:t>. </a:t>
            </a:r>
            <a:r>
              <a:rPr lang="sk-SK" sz="1000" i="1" dirty="0" err="1" smtClean="0"/>
              <a:t>Available</a:t>
            </a:r>
            <a:r>
              <a:rPr lang="sk-SK" sz="1000" i="1" dirty="0"/>
              <a:t> </a:t>
            </a:r>
            <a:r>
              <a:rPr lang="sk-SK" sz="1000" i="1" dirty="0" err="1" smtClean="0"/>
              <a:t>here</a:t>
            </a:r>
            <a:r>
              <a:rPr lang="sk-SK" sz="1000" i="1" dirty="0"/>
              <a:t> </a:t>
            </a:r>
            <a:r>
              <a:rPr lang="sk-SK" sz="1000" i="1" dirty="0" smtClean="0"/>
              <a:t>http</a:t>
            </a:r>
            <a:r>
              <a:rPr lang="sk-SK" sz="1000" i="1" dirty="0"/>
              <a:t>://</a:t>
            </a:r>
            <a:r>
              <a:rPr lang="sk-SK" sz="1000" i="1" dirty="0" smtClean="0"/>
              <a:t>bit.ly/2bz3A1B  </a:t>
            </a:r>
            <a:endParaRPr lang="en-US" sz="1000" i="1" dirty="0"/>
          </a:p>
          <a:p>
            <a:endParaRPr lang="sk-SK" dirty="0"/>
          </a:p>
        </p:txBody>
      </p:sp>
      <p:sp>
        <p:nvSpPr>
          <p:cNvPr id="12"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315711288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3" y="1700808"/>
            <a:ext cx="8417133"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9" y="1268760"/>
            <a:ext cx="8633157" cy="5816977"/>
          </a:xfrm>
          <a:prstGeom prst="rect">
            <a:avLst/>
          </a:prstGeom>
          <a:noFill/>
        </p:spPr>
        <p:txBody>
          <a:bodyPr wrap="square" rtlCol="0">
            <a:spAutoFit/>
          </a:bodyPr>
          <a:lstStyle/>
          <a:p>
            <a:r>
              <a:rPr lang="sk-SK" sz="2400" b="1" dirty="0">
                <a:solidFill>
                  <a:srgbClr val="1289C4"/>
                </a:solidFill>
                <a:latin typeface="Helvetica Neue"/>
              </a:rPr>
              <a:t>E</a:t>
            </a:r>
            <a:r>
              <a:rPr lang="en-US" sz="2400" b="1" dirty="0" err="1" smtClean="0">
                <a:solidFill>
                  <a:srgbClr val="1289C4"/>
                </a:solidFill>
                <a:latin typeface="Helvetica Neue"/>
              </a:rPr>
              <a:t>nvironmental</a:t>
            </a:r>
            <a:r>
              <a:rPr lang="en-US" sz="2400" b="1" dirty="0" smtClean="0">
                <a:solidFill>
                  <a:srgbClr val="1289C4"/>
                </a:solidFill>
                <a:latin typeface="Helvetica Neue"/>
              </a:rPr>
              <a:t> </a:t>
            </a:r>
            <a:r>
              <a:rPr lang="en-US" sz="2400" b="1" dirty="0">
                <a:solidFill>
                  <a:srgbClr val="1289C4"/>
                </a:solidFill>
                <a:latin typeface="Helvetica Neue"/>
              </a:rPr>
              <a:t>labeling </a:t>
            </a:r>
            <a:r>
              <a:rPr lang="sk-SK" sz="2400" b="1" dirty="0" smtClean="0">
                <a:solidFill>
                  <a:srgbClr val="1289C4"/>
                </a:solidFill>
                <a:latin typeface="Helvetica Neue"/>
              </a:rPr>
              <a:t>in Slovakia – </a:t>
            </a:r>
            <a:r>
              <a:rPr lang="sk-SK" sz="2400" b="1" dirty="0" smtClean="0">
                <a:latin typeface="Helvetica Neue"/>
              </a:rPr>
              <a:t>EU </a:t>
            </a:r>
            <a:r>
              <a:rPr lang="sk-SK" sz="2400" b="1" dirty="0" err="1" smtClean="0">
                <a:latin typeface="Helvetica Neue"/>
              </a:rPr>
              <a:t>ecolabel</a:t>
            </a:r>
            <a:endParaRPr lang="sk-SK" sz="2400" b="1" dirty="0" smtClean="0">
              <a:latin typeface="Helvetica Neue"/>
            </a:endParaRPr>
          </a:p>
          <a:p>
            <a:endParaRPr lang="sk-SK" sz="2400" dirty="0">
              <a:latin typeface="Helvetica Neue"/>
            </a:endParaRPr>
          </a:p>
          <a:p>
            <a:r>
              <a:rPr lang="en-US" b="1" dirty="0" smtClean="0"/>
              <a:t>Among </a:t>
            </a:r>
            <a:r>
              <a:rPr lang="en-US" b="1" dirty="0"/>
              <a:t>the products that cannot obtain this environmental label are: </a:t>
            </a:r>
            <a:endParaRPr lang="sk-SK" b="1" dirty="0" smtClean="0"/>
          </a:p>
          <a:p>
            <a:endParaRPr lang="sk-SK" dirty="0"/>
          </a:p>
          <a:p>
            <a:pPr marL="285750" indent="-285750">
              <a:buFont typeface="Arial" panose="020B0604020202020204" pitchFamily="34" charset="0"/>
              <a:buChar char="•"/>
            </a:pPr>
            <a:r>
              <a:rPr lang="en-US" dirty="0"/>
              <a:t>Drinks, food, </a:t>
            </a:r>
          </a:p>
          <a:p>
            <a:pPr marL="285750" indent="-285750">
              <a:buFont typeface="Arial" panose="020B0604020202020204" pitchFamily="34" charset="0"/>
              <a:buChar char="•"/>
            </a:pPr>
            <a:r>
              <a:rPr lang="en-US" dirty="0" smtClean="0"/>
              <a:t>human and</a:t>
            </a:r>
            <a:r>
              <a:rPr lang="sk-SK" dirty="0" smtClean="0"/>
              <a:t> </a:t>
            </a:r>
            <a:r>
              <a:rPr lang="en-US" dirty="0" smtClean="0"/>
              <a:t>veterinary </a:t>
            </a:r>
            <a:r>
              <a:rPr lang="en-US" dirty="0"/>
              <a:t>medicine, medical supplies,</a:t>
            </a:r>
          </a:p>
          <a:p>
            <a:pPr marL="285750" indent="-285750">
              <a:buFont typeface="Arial" panose="020B0604020202020204" pitchFamily="34" charset="0"/>
              <a:buChar char="•"/>
            </a:pPr>
            <a:r>
              <a:rPr lang="en-US" dirty="0" smtClean="0"/>
              <a:t>products </a:t>
            </a:r>
            <a:r>
              <a:rPr lang="en-US" dirty="0"/>
              <a:t>containing chemical substances or mixtures qualifying for toxic or dangerous for the </a:t>
            </a:r>
            <a:r>
              <a:rPr lang="en-US" dirty="0" smtClean="0"/>
              <a:t>environment</a:t>
            </a:r>
            <a:r>
              <a:rPr lang="en-US" dirty="0"/>
              <a:t>, are carcinogen, mutagen or reproductively toxic according to the European parliament </a:t>
            </a:r>
            <a:r>
              <a:rPr lang="en-US" dirty="0" smtClean="0"/>
              <a:t>regulation </a:t>
            </a:r>
            <a:r>
              <a:rPr lang="en-US" dirty="0"/>
              <a:t>No. 1272/2008 and products containing a substance according to article 57 of the European </a:t>
            </a:r>
            <a:r>
              <a:rPr lang="en-US" dirty="0" smtClean="0"/>
              <a:t>parliament </a:t>
            </a:r>
            <a:r>
              <a:rPr lang="en-US" dirty="0"/>
              <a:t>regulation No. 1907/2006 (REACH),</a:t>
            </a:r>
          </a:p>
          <a:p>
            <a:pPr marL="285750" indent="-285750">
              <a:buFont typeface="Arial" panose="020B0604020202020204" pitchFamily="34" charset="0"/>
              <a:buChar char="•"/>
            </a:pPr>
            <a:r>
              <a:rPr lang="en-US" dirty="0" smtClean="0"/>
              <a:t>products manufactured </a:t>
            </a:r>
            <a:r>
              <a:rPr lang="en-US" dirty="0"/>
              <a:t>by processes most likely expressively harmful for mankind or the environment, </a:t>
            </a:r>
          </a:p>
          <a:p>
            <a:pPr marL="285750" indent="-285750">
              <a:buFont typeface="Arial" panose="020B0604020202020204" pitchFamily="34" charset="0"/>
              <a:buChar char="•"/>
            </a:pPr>
            <a:r>
              <a:rPr lang="en-US" dirty="0" smtClean="0"/>
              <a:t>products </a:t>
            </a:r>
            <a:r>
              <a:rPr lang="en-US" dirty="0"/>
              <a:t>without an important share on the domestic market and in sales </a:t>
            </a:r>
          </a:p>
          <a:p>
            <a:r>
              <a:rPr lang="en-US" dirty="0" smtClean="0"/>
              <a:t>.</a:t>
            </a:r>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sk-SK" dirty="0"/>
          </a:p>
        </p:txBody>
      </p:sp>
      <p:sp>
        <p:nvSpPr>
          <p:cNvPr id="10" name="BlokTextu 9"/>
          <p:cNvSpPr txBox="1"/>
          <p:nvPr/>
        </p:nvSpPr>
        <p:spPr>
          <a:xfrm>
            <a:off x="251520" y="6412686"/>
            <a:ext cx="8640960" cy="523220"/>
          </a:xfrm>
          <a:prstGeom prst="rect">
            <a:avLst/>
          </a:prstGeom>
          <a:noFill/>
        </p:spPr>
        <p:txBody>
          <a:bodyPr wrap="square" rtlCol="0">
            <a:spAutoFit/>
          </a:bodyPr>
          <a:lstStyle/>
          <a:p>
            <a:r>
              <a:rPr lang="sk-SK" sz="1000" i="1" dirty="0" err="1" smtClean="0"/>
              <a:t>Source</a:t>
            </a:r>
            <a:r>
              <a:rPr lang="sk-SK" sz="1000" i="1" dirty="0" smtClean="0"/>
              <a:t>: </a:t>
            </a:r>
            <a:r>
              <a:rPr lang="sk-SK" sz="1000" i="1" dirty="0" err="1" smtClean="0"/>
              <a:t>Bosák</a:t>
            </a:r>
            <a:r>
              <a:rPr lang="sk-SK" sz="1000" i="1" dirty="0" smtClean="0"/>
              <a:t>, M.; </a:t>
            </a:r>
            <a:r>
              <a:rPr lang="sk-SK" sz="1000" i="1" dirty="0" err="1" smtClean="0"/>
              <a:t>Tarča</a:t>
            </a:r>
            <a:r>
              <a:rPr lang="sk-SK" sz="1000" i="1" dirty="0" smtClean="0"/>
              <a:t>, A.; </a:t>
            </a:r>
            <a:r>
              <a:rPr lang="sk-SK" sz="1000" i="1" dirty="0" err="1" smtClean="0"/>
              <a:t>Krajňák</a:t>
            </a:r>
            <a:r>
              <a:rPr lang="sk-SK" sz="1000" i="1" dirty="0" smtClean="0"/>
              <a:t> S.: </a:t>
            </a:r>
            <a:r>
              <a:rPr lang="en-US" sz="1000" i="1" dirty="0" smtClean="0"/>
              <a:t>Eco-</a:t>
            </a:r>
            <a:r>
              <a:rPr lang="sk-SK" sz="1000" i="1" dirty="0"/>
              <a:t>l</a:t>
            </a:r>
            <a:r>
              <a:rPr lang="en-US" sz="1000" i="1" dirty="0" err="1" smtClean="0"/>
              <a:t>abeling</a:t>
            </a:r>
            <a:r>
              <a:rPr lang="en-US" sz="1000" i="1" dirty="0" smtClean="0"/>
              <a:t> </a:t>
            </a:r>
            <a:r>
              <a:rPr lang="en-US" sz="1000" i="1" dirty="0"/>
              <a:t>in Slovak Republic according to </a:t>
            </a:r>
            <a:r>
              <a:rPr lang="en-US" sz="1000" i="1" dirty="0" smtClean="0"/>
              <a:t>the</a:t>
            </a:r>
            <a:r>
              <a:rPr lang="sk-SK" sz="1000" i="1" dirty="0" smtClean="0"/>
              <a:t> </a:t>
            </a:r>
            <a:r>
              <a:rPr lang="en-US" sz="1000" i="1" dirty="0" smtClean="0"/>
              <a:t>norm </a:t>
            </a:r>
            <a:r>
              <a:rPr lang="en-US" sz="1000" i="1" dirty="0"/>
              <a:t>ISO </a:t>
            </a:r>
            <a:r>
              <a:rPr lang="en-US" sz="1000" i="1" dirty="0" smtClean="0"/>
              <a:t>14020</a:t>
            </a:r>
            <a:r>
              <a:rPr lang="sk-SK" sz="1000" i="1" dirty="0" smtClean="0"/>
              <a:t>. </a:t>
            </a:r>
            <a:r>
              <a:rPr lang="sk-SK" sz="1000" i="1" dirty="0" err="1" smtClean="0"/>
              <a:t>Available</a:t>
            </a:r>
            <a:r>
              <a:rPr lang="sk-SK" sz="1000" i="1" dirty="0"/>
              <a:t> </a:t>
            </a:r>
            <a:r>
              <a:rPr lang="sk-SK" sz="1000" i="1" dirty="0" err="1" smtClean="0"/>
              <a:t>here</a:t>
            </a:r>
            <a:r>
              <a:rPr lang="sk-SK" sz="1000" i="1" dirty="0"/>
              <a:t> </a:t>
            </a:r>
            <a:r>
              <a:rPr lang="sk-SK" sz="1000" i="1" dirty="0" smtClean="0"/>
              <a:t>http</a:t>
            </a:r>
            <a:r>
              <a:rPr lang="sk-SK" sz="1000" i="1" dirty="0"/>
              <a:t>://</a:t>
            </a:r>
            <a:r>
              <a:rPr lang="sk-SK" sz="1000" i="1" dirty="0" smtClean="0"/>
              <a:t>bit.ly/2bz3A1B  </a:t>
            </a:r>
            <a:endParaRPr lang="en-US" sz="1000" i="1" dirty="0"/>
          </a:p>
          <a:p>
            <a:endParaRPr lang="sk-SK" dirty="0"/>
          </a:p>
        </p:txBody>
      </p:sp>
      <p:sp>
        <p:nvSpPr>
          <p:cNvPr id="11" name="Naslov 1"/>
          <p:cNvSpPr txBox="1">
            <a:spLocks/>
          </p:cNvSpPr>
          <p:nvPr/>
        </p:nvSpPr>
        <p:spPr>
          <a:xfrm>
            <a:off x="401836" y="109133"/>
            <a:ext cx="8340328" cy="7721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sk-SK" b="1" dirty="0" smtClean="0">
                <a:solidFill>
                  <a:srgbClr val="1289C4"/>
                </a:solidFill>
                <a:latin typeface="Calibri" panose="020F0502020204030204" pitchFamily="34" charset="0"/>
              </a:rPr>
              <a:t>ECO-LABELING IN SLOVAKIA</a:t>
            </a:r>
            <a:endParaRPr lang="en-US" b="1" dirty="0">
              <a:solidFill>
                <a:srgbClr val="1289C4"/>
              </a:solidFill>
              <a:latin typeface="Calibri" panose="020F0502020204030204" pitchFamily="34" charset="0"/>
            </a:endParaRPr>
          </a:p>
        </p:txBody>
      </p:sp>
    </p:spTree>
    <p:extLst>
      <p:ext uri="{BB962C8B-B14F-4D97-AF65-F5344CB8AC3E}">
        <p14:creationId xmlns:p14="http://schemas.microsoft.com/office/powerpoint/2010/main" val="1143307648"/>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1306</TotalTime>
  <Words>1615</Words>
  <Application>Microsoft Office PowerPoint</Application>
  <PresentationFormat>On-screen Show (4:3)</PresentationFormat>
  <Paragraphs>232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Bookman Old Style</vt:lpstr>
      <vt:lpstr>Calibri</vt:lpstr>
      <vt:lpstr>Gill Sans MT</vt:lpstr>
      <vt:lpstr>Helvetica Neue</vt:lpstr>
      <vt:lpstr>Wingdings</vt:lpstr>
      <vt:lpstr>Wingdings 3</vt:lpstr>
      <vt:lpstr>Origin</vt:lpstr>
      <vt:lpstr> Ecolabels:  information or confusion? SLOVAKIA</vt:lpstr>
      <vt:lpstr>CONTENT</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PERCEPTION OF ECO-LABELING IN SR/CR</vt:lpstr>
      <vt:lpstr>SLOVAK COMPANIES</vt:lpstr>
      <vt:lpstr>SLOVAK COMPANIES</vt:lpstr>
      <vt:lpstr>SLOVAK COMPANIES</vt:lpstr>
      <vt:lpstr>CONCLUSION</vt:lpstr>
      <vt:lpstr>Q &amp; 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Stimulating the processing of used materials</dc:title>
  <dc:creator>Ivan Petarčić</dc:creator>
  <cp:lastModifiedBy>Windows User</cp:lastModifiedBy>
  <cp:revision>138</cp:revision>
  <dcterms:created xsi:type="dcterms:W3CDTF">2017-01-22T16:26:41Z</dcterms:created>
  <dcterms:modified xsi:type="dcterms:W3CDTF">2017-02-14T09:00:45Z</dcterms:modified>
</cp:coreProperties>
</file>