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B91766D-DFCB-4429-8330-62F0CF6F1AF1}" type="datetimeFigureOut">
              <a:rPr lang="hr-HR" smtClean="0"/>
              <a:t>14.2.2017.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CB47E3-6297-4757-A4DF-7389265C59C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s.hr/UserDocsImages/Obrasci/DONIRANJE%20HRANE/2017-01-23%20-%20REGISTAR%20POSREDNIKA%20WEB.xls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Donation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food – </a:t>
            </a:r>
            <a:r>
              <a:rPr lang="hr-HR" dirty="0" err="1" smtClean="0"/>
              <a:t>legal</a:t>
            </a:r>
            <a:r>
              <a:rPr lang="hr-HR" dirty="0" smtClean="0"/>
              <a:t> </a:t>
            </a:r>
            <a:r>
              <a:rPr lang="hr-HR" dirty="0" err="1" smtClean="0"/>
              <a:t>framework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Republic of Croatia</a:t>
            </a:r>
          </a:p>
          <a:p>
            <a:r>
              <a:rPr lang="en-US" dirty="0" smtClean="0"/>
              <a:t>Ministry of Agriculture</a:t>
            </a:r>
          </a:p>
          <a:p>
            <a:r>
              <a:rPr lang="en-US" dirty="0" smtClean="0"/>
              <a:t>Veterinary and Food Safety Directorate</a:t>
            </a:r>
          </a:p>
          <a:p>
            <a:r>
              <a:rPr lang="en-US" dirty="0" smtClean="0"/>
              <a:t>Veterinary </a:t>
            </a:r>
            <a:r>
              <a:rPr lang="en-US" dirty="0" err="1" smtClean="0"/>
              <a:t>Publ</a:t>
            </a:r>
            <a:r>
              <a:rPr lang="hr-HR" dirty="0" smtClean="0"/>
              <a:t>ic</a:t>
            </a:r>
            <a:r>
              <a:rPr lang="en-US" dirty="0" smtClean="0"/>
              <a:t> Health and Food Safety Sector</a:t>
            </a:r>
          </a:p>
          <a:p>
            <a:r>
              <a:rPr lang="en-US" dirty="0" err="1" smtClean="0"/>
              <a:t>mr.</a:t>
            </a:r>
            <a:r>
              <a:rPr lang="en-US" dirty="0" smtClean="0"/>
              <a:t> Natalija Knežević, Head of Sector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53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Register of intermediaries 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Ministry of Agriculture by administrative decision enters in the Register</a:t>
            </a:r>
          </a:p>
          <a:p>
            <a:pPr marL="0" indent="0">
              <a:buNone/>
            </a:pPr>
            <a:r>
              <a:rPr lang="en-GB" dirty="0" smtClean="0"/>
              <a:t>        - registration number </a:t>
            </a:r>
          </a:p>
          <a:p>
            <a:pPr marL="0" indent="0">
              <a:buNone/>
            </a:pPr>
            <a:r>
              <a:rPr lang="en-GB" dirty="0" smtClean="0"/>
              <a:t>        - name and </a:t>
            </a:r>
            <a:r>
              <a:rPr lang="en-GB" dirty="0" err="1" smtClean="0"/>
              <a:t>adress</a:t>
            </a:r>
            <a:r>
              <a:rPr lang="en-GB" dirty="0" smtClean="0"/>
              <a:t>, PIN</a:t>
            </a:r>
          </a:p>
          <a:p>
            <a:pPr marL="0" indent="0">
              <a:buNone/>
            </a:pPr>
            <a:r>
              <a:rPr lang="en-GB" dirty="0" smtClean="0"/>
              <a:t>        - location and type of establishment/activity </a:t>
            </a:r>
          </a:p>
          <a:p>
            <a:pPr marL="0" indent="0">
              <a:buNone/>
            </a:pPr>
            <a:r>
              <a:rPr lang="en-GB" dirty="0" smtClean="0"/>
              <a:t>          (soup </a:t>
            </a:r>
            <a:r>
              <a:rPr lang="en-GB" dirty="0" err="1" smtClean="0"/>
              <a:t>kithcen</a:t>
            </a:r>
            <a:r>
              <a:rPr lang="en-GB" dirty="0" smtClean="0"/>
              <a:t>, storage..) </a:t>
            </a:r>
          </a:p>
          <a:p>
            <a:pPr marL="0" indent="0">
              <a:buNone/>
            </a:pPr>
            <a:r>
              <a:rPr lang="en-GB" dirty="0" smtClean="0"/>
              <a:t>        - class/evidence No  of registration by CA</a:t>
            </a:r>
            <a:r>
              <a:rPr lang="hr-HR" dirty="0" smtClean="0"/>
              <a:t> for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food</a:t>
            </a:r>
          </a:p>
          <a:p>
            <a:r>
              <a:rPr lang="hr-HR" sz="2600" dirty="0">
                <a:hlinkClick r:id="rId2"/>
              </a:rPr>
              <a:t>http://www.mps.hr/</a:t>
            </a:r>
            <a:r>
              <a:rPr lang="hr-HR" sz="2600" dirty="0" err="1">
                <a:hlinkClick r:id="rId2"/>
              </a:rPr>
              <a:t>UserDocsImages</a:t>
            </a:r>
            <a:r>
              <a:rPr lang="hr-HR" sz="2600" dirty="0">
                <a:hlinkClick r:id="rId2"/>
              </a:rPr>
              <a:t>/Obrasci/DONIRANJE%</a:t>
            </a:r>
            <a:r>
              <a:rPr lang="hr-HR" sz="2600" dirty="0" err="1">
                <a:hlinkClick r:id="rId2"/>
              </a:rPr>
              <a:t>20HRANE</a:t>
            </a:r>
            <a:r>
              <a:rPr lang="hr-HR" sz="2600" dirty="0">
                <a:hlinkClick r:id="rId2"/>
              </a:rPr>
              <a:t>/</a:t>
            </a:r>
            <a:r>
              <a:rPr lang="hr-HR" sz="2600" dirty="0" err="1">
                <a:hlinkClick r:id="rId2"/>
              </a:rPr>
              <a:t>2017</a:t>
            </a:r>
            <a:r>
              <a:rPr lang="hr-HR" sz="2600" dirty="0">
                <a:hlinkClick r:id="rId2"/>
              </a:rPr>
              <a:t>-</a:t>
            </a:r>
            <a:r>
              <a:rPr lang="hr-HR" sz="2600" dirty="0" err="1">
                <a:hlinkClick r:id="rId2"/>
              </a:rPr>
              <a:t>01</a:t>
            </a:r>
            <a:r>
              <a:rPr lang="hr-HR" sz="2600" dirty="0">
                <a:hlinkClick r:id="rId2"/>
              </a:rPr>
              <a:t>-</a:t>
            </a:r>
            <a:r>
              <a:rPr lang="hr-HR" sz="2600" dirty="0" err="1">
                <a:hlinkClick r:id="rId2"/>
              </a:rPr>
              <a:t>23</a:t>
            </a:r>
            <a:r>
              <a:rPr lang="hr-HR" sz="2600" dirty="0">
                <a:hlinkClick r:id="rId2"/>
              </a:rPr>
              <a:t>%</a:t>
            </a:r>
            <a:r>
              <a:rPr lang="hr-HR" sz="2600" dirty="0" err="1">
                <a:hlinkClick r:id="rId2"/>
              </a:rPr>
              <a:t>20</a:t>
            </a:r>
            <a:r>
              <a:rPr lang="hr-HR" sz="2600" dirty="0">
                <a:hlinkClick r:id="rId2"/>
              </a:rPr>
              <a:t>-%</a:t>
            </a:r>
            <a:r>
              <a:rPr lang="hr-HR" sz="2600" dirty="0" err="1" smtClean="0">
                <a:hlinkClick r:id="rId2"/>
              </a:rPr>
              <a:t>20REGISTAR</a:t>
            </a:r>
            <a:r>
              <a:rPr lang="hr-HR" sz="2600" dirty="0" smtClean="0">
                <a:hlinkClick r:id="rId2"/>
              </a:rPr>
              <a:t>%</a:t>
            </a:r>
            <a:r>
              <a:rPr lang="hr-HR" sz="2600" dirty="0" err="1" smtClean="0">
                <a:hlinkClick r:id="rId2"/>
              </a:rPr>
              <a:t>20POSREDNIKA</a:t>
            </a:r>
            <a:r>
              <a:rPr lang="hr-HR" sz="2600" dirty="0" smtClean="0">
                <a:hlinkClick r:id="rId2"/>
              </a:rPr>
              <a:t>%</a:t>
            </a:r>
            <a:r>
              <a:rPr lang="hr-HR" sz="2600" dirty="0" err="1" smtClean="0">
                <a:hlinkClick r:id="rId2"/>
              </a:rPr>
              <a:t>20WEB.xlsx</a:t>
            </a:r>
            <a:r>
              <a:rPr lang="hr-HR" sz="2600" dirty="0" smtClean="0"/>
              <a:t> </a:t>
            </a:r>
          </a:p>
          <a:p>
            <a:r>
              <a:rPr lang="en-GB" dirty="0" smtClean="0"/>
              <a:t>78 intermediaries, 99 location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11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328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2636912"/>
            <a:ext cx="6196405" cy="3387788"/>
          </a:xfrm>
        </p:spPr>
        <p:txBody>
          <a:bodyPr/>
          <a:lstStyle/>
          <a:p>
            <a:r>
              <a:rPr lang="en-GB" dirty="0" smtClean="0"/>
              <a:t>Rulebook on food and feed donations – OG 119/15 – published on 30th October 2015, in force from 31st </a:t>
            </a:r>
          </a:p>
          <a:p>
            <a:r>
              <a:rPr lang="en-GB" dirty="0" smtClean="0"/>
              <a:t>Ministry of </a:t>
            </a:r>
            <a:r>
              <a:rPr lang="hr-HR" dirty="0" smtClean="0"/>
              <a:t>F</a:t>
            </a:r>
            <a:r>
              <a:rPr lang="en-GB" dirty="0" err="1" smtClean="0"/>
              <a:t>inance</a:t>
            </a:r>
            <a:r>
              <a:rPr lang="en-GB" dirty="0" smtClean="0"/>
              <a:t> - Changes in Rulebook on VAT – OG 130/10, published on 30th of November, in force 8 days later</a:t>
            </a:r>
          </a:p>
          <a:p>
            <a:pPr marL="0" indent="0">
              <a:buNone/>
            </a:pPr>
            <a:r>
              <a:rPr lang="en-GB" dirty="0" smtClean="0"/>
              <a:t>     - only for non profitable registered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</a:t>
            </a:r>
            <a:r>
              <a:rPr lang="en-GB" dirty="0" smtClean="0"/>
              <a:t>intermediaries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97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Next</a:t>
            </a:r>
            <a:r>
              <a:rPr lang="hr-HR" dirty="0" smtClean="0"/>
              <a:t> </a:t>
            </a:r>
            <a:r>
              <a:rPr lang="hr-HR" dirty="0" err="1" smtClean="0"/>
              <a:t>steps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Solving the problem of distribution and transport</a:t>
            </a:r>
          </a:p>
          <a:p>
            <a:r>
              <a:rPr lang="en-GB" dirty="0" smtClean="0"/>
              <a:t>Situation last year</a:t>
            </a:r>
          </a:p>
          <a:p>
            <a:r>
              <a:rPr lang="en-GB" dirty="0" smtClean="0"/>
              <a:t>Collecting all the obstacles and suggestions for developing and upgrading of the system</a:t>
            </a:r>
          </a:p>
          <a:p>
            <a:endParaRPr lang="en-GB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59" y="4221088"/>
            <a:ext cx="1740938" cy="20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88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4005064"/>
            <a:ext cx="8229600" cy="1143000"/>
          </a:xfrm>
        </p:spPr>
        <p:txBody>
          <a:bodyPr/>
          <a:lstStyle/>
          <a:p>
            <a:r>
              <a:rPr lang="hr-HR" dirty="0" err="1" smtClean="0"/>
              <a:t>Thank</a:t>
            </a:r>
            <a:r>
              <a:rPr lang="hr-HR" dirty="0" smtClean="0"/>
              <a:t> </a:t>
            </a:r>
            <a:r>
              <a:rPr lang="hr-HR" dirty="0" err="1" smtClean="0"/>
              <a:t>you</a:t>
            </a:r>
            <a:r>
              <a:rPr lang="hr-HR" dirty="0" smtClean="0"/>
              <a:t>!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329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64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Legal </a:t>
            </a:r>
            <a:r>
              <a:rPr lang="hr-HR" dirty="0" err="1" smtClean="0"/>
              <a:t>Basis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2119256"/>
            <a:ext cx="6637352" cy="3974039"/>
          </a:xfrm>
        </p:spPr>
        <p:txBody>
          <a:bodyPr>
            <a:noAutofit/>
          </a:bodyPr>
          <a:lstStyle/>
          <a:p>
            <a:r>
              <a:rPr lang="en-GB" sz="2000" dirty="0" smtClean="0"/>
              <a:t>Set out within Act on agriculture (OG, No 30/15)</a:t>
            </a:r>
          </a:p>
          <a:p>
            <a:pPr marL="0" indent="0">
              <a:buNone/>
            </a:pPr>
            <a:r>
              <a:rPr lang="en-GB" sz="2000" dirty="0" smtClean="0"/>
              <a:t>      - Definitions:</a:t>
            </a:r>
          </a:p>
          <a:p>
            <a:pPr marL="0" indent="0">
              <a:buNone/>
            </a:pPr>
            <a:r>
              <a:rPr lang="en-GB" sz="2000" dirty="0" smtClean="0"/>
              <a:t>         </a:t>
            </a:r>
            <a:r>
              <a:rPr lang="hr-HR" sz="2000" dirty="0" smtClean="0"/>
              <a:t>  </a:t>
            </a:r>
            <a:r>
              <a:rPr lang="en-GB" sz="2000" dirty="0" smtClean="0"/>
              <a:t>- donating of food or feed – directly or via  </a:t>
            </a:r>
            <a:r>
              <a:rPr lang="hr-HR" sz="2000" dirty="0" smtClean="0"/>
              <a:t>   </a:t>
            </a:r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</a:t>
            </a:r>
            <a:r>
              <a:rPr lang="en-GB" sz="2000" dirty="0" smtClean="0"/>
              <a:t>intermediary</a:t>
            </a:r>
          </a:p>
          <a:p>
            <a:pPr marL="0" indent="0">
              <a:buNone/>
            </a:pPr>
            <a:r>
              <a:rPr lang="en-GB" sz="2000" dirty="0" smtClean="0"/>
              <a:t>           - intermediary has to be registered in the Register of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</a:t>
            </a:r>
            <a:r>
              <a:rPr lang="en-GB" sz="2000" dirty="0" smtClean="0"/>
              <a:t>intermediaries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</a:t>
            </a:r>
            <a:r>
              <a:rPr lang="en-GB" sz="2000" dirty="0" smtClean="0"/>
              <a:t>- donor is FBO (acc. to Art. 3 points 3 and 6 of Reg.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 dirty="0"/>
              <a:t> </a:t>
            </a:r>
            <a:r>
              <a:rPr lang="hr-HR" sz="2000" dirty="0" smtClean="0"/>
              <a:t>             </a:t>
            </a:r>
            <a:r>
              <a:rPr lang="en-GB" sz="2000" dirty="0" smtClean="0"/>
              <a:t>(EU)178/2002)</a:t>
            </a:r>
          </a:p>
          <a:p>
            <a:pPr marL="0" indent="0">
              <a:buNone/>
            </a:pPr>
            <a:r>
              <a:rPr lang="en-GB" sz="2000" dirty="0" smtClean="0"/>
              <a:t>           - final recipient –</a:t>
            </a:r>
            <a:r>
              <a:rPr lang="hr-HR" sz="2000" dirty="0" smtClean="0"/>
              <a:t> </a:t>
            </a:r>
            <a:r>
              <a:rPr lang="en-GB" sz="2000" dirty="0" smtClean="0"/>
              <a:t>person in need or person </a:t>
            </a:r>
            <a:endParaRPr lang="hr-HR" sz="2000" dirty="0" smtClean="0"/>
          </a:p>
          <a:p>
            <a:pPr marL="0" indent="0">
              <a:buNone/>
            </a:pPr>
            <a:r>
              <a:rPr lang="hr-HR" sz="2000"/>
              <a:t> </a:t>
            </a:r>
            <a:r>
              <a:rPr lang="hr-HR" sz="2000" smtClean="0"/>
              <a:t>            </a:t>
            </a:r>
            <a:r>
              <a:rPr lang="en-GB" sz="2000" smtClean="0"/>
              <a:t>threatened </a:t>
            </a:r>
            <a:r>
              <a:rPr lang="en-GB" sz="2000" dirty="0" smtClean="0"/>
              <a:t>by natural disaster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         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09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Act</a:t>
            </a:r>
            <a:r>
              <a:rPr lang="hr-HR" dirty="0" smtClean="0"/>
              <a:t> on </a:t>
            </a:r>
            <a:r>
              <a:rPr lang="hr-HR" dirty="0" err="1" smtClean="0"/>
              <a:t>agriculture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Only safe food and feed, fit for human (animal) consumption</a:t>
            </a:r>
          </a:p>
          <a:p>
            <a:pPr marL="0" indent="0">
              <a:buNone/>
            </a:pPr>
            <a:r>
              <a:rPr lang="en-GB" dirty="0" smtClean="0"/>
              <a:t>  </a:t>
            </a:r>
            <a:r>
              <a:rPr lang="hr-HR" dirty="0" smtClean="0"/>
              <a:t>       </a:t>
            </a:r>
            <a:r>
              <a:rPr lang="en-GB" dirty="0" smtClean="0"/>
              <a:t>- compliant with all safety requirements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</a:t>
            </a:r>
            <a:r>
              <a:rPr lang="en-GB" dirty="0" smtClean="0"/>
              <a:t>according to EU food law</a:t>
            </a:r>
          </a:p>
          <a:p>
            <a:r>
              <a:rPr lang="en-GB" dirty="0" smtClean="0"/>
              <a:t>Responsibility of FBOs</a:t>
            </a:r>
          </a:p>
          <a:p>
            <a:r>
              <a:rPr lang="en-GB" dirty="0" smtClean="0"/>
              <a:t>Ministry is keeping the Register of intermediaries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8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Commitee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Representatives of :</a:t>
            </a:r>
          </a:p>
          <a:p>
            <a:pPr marL="0" indent="0">
              <a:buNone/>
            </a:pPr>
            <a:r>
              <a:rPr lang="en-GB" dirty="0" smtClean="0"/>
              <a:t>    - Ministry of Agriculture</a:t>
            </a:r>
          </a:p>
          <a:p>
            <a:pPr marL="0" indent="0">
              <a:buNone/>
            </a:pPr>
            <a:r>
              <a:rPr lang="en-GB" dirty="0" smtClean="0"/>
              <a:t>    - Ministry of Health</a:t>
            </a:r>
          </a:p>
          <a:p>
            <a:pPr marL="0" indent="0">
              <a:buNone/>
            </a:pPr>
            <a:r>
              <a:rPr lang="en-GB" dirty="0" smtClean="0"/>
              <a:t>    - Min</a:t>
            </a:r>
            <a:r>
              <a:rPr lang="hr-HR" dirty="0" smtClean="0"/>
              <a:t>i</a:t>
            </a:r>
            <a:r>
              <a:rPr lang="en-GB" dirty="0" err="1" smtClean="0"/>
              <a:t>stry</a:t>
            </a:r>
            <a:r>
              <a:rPr lang="en-GB" dirty="0" smtClean="0"/>
              <a:t> of Social Policy and Youth</a:t>
            </a:r>
          </a:p>
          <a:p>
            <a:pPr marL="0" indent="0">
              <a:buNone/>
            </a:pPr>
            <a:r>
              <a:rPr lang="en-GB" dirty="0" smtClean="0"/>
              <a:t>    - Ministry of Economy – Directorate for Trade and Internal Market</a:t>
            </a:r>
          </a:p>
          <a:p>
            <a:pPr marL="0" indent="0">
              <a:buNone/>
            </a:pPr>
            <a:r>
              <a:rPr lang="en-GB" dirty="0" smtClean="0"/>
              <a:t>    - Ministry of Finance – Customs Administration, Tax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</a:t>
            </a:r>
            <a:r>
              <a:rPr lang="en-GB" dirty="0" smtClean="0"/>
              <a:t>Administration</a:t>
            </a:r>
          </a:p>
          <a:p>
            <a:pPr marL="0" indent="0">
              <a:buNone/>
            </a:pPr>
            <a:r>
              <a:rPr lang="en-GB" dirty="0" smtClean="0"/>
              <a:t>    - Croatian Chamber of Economy</a:t>
            </a:r>
          </a:p>
          <a:p>
            <a:pPr marL="0" indent="0">
              <a:buNone/>
            </a:pPr>
            <a:r>
              <a:rPr lang="en-GB" dirty="0" smtClean="0"/>
              <a:t>    - Citizens’ initiative – „to exempt donated food of VAT”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Mettings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Commitee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Discussion on</a:t>
            </a:r>
          </a:p>
          <a:p>
            <a:pPr marL="0" indent="0">
              <a:buNone/>
            </a:pPr>
            <a:r>
              <a:rPr lang="en-GB" dirty="0" smtClean="0"/>
              <a:t>       - different systems in other MSs</a:t>
            </a:r>
          </a:p>
          <a:p>
            <a:pPr marL="0" indent="0">
              <a:buNone/>
            </a:pPr>
            <a:r>
              <a:rPr lang="en-GB" dirty="0" smtClean="0"/>
              <a:t>       - possibilities in Croatia:</a:t>
            </a:r>
          </a:p>
          <a:p>
            <a:pPr marL="0" indent="0">
              <a:buNone/>
            </a:pPr>
            <a:r>
              <a:rPr lang="en-GB" dirty="0" smtClean="0"/>
              <a:t>              - food (and feed) hygiene legislation</a:t>
            </a:r>
          </a:p>
          <a:p>
            <a:pPr marL="0" indent="0">
              <a:buNone/>
            </a:pPr>
            <a:r>
              <a:rPr lang="en-GB" dirty="0" smtClean="0"/>
              <a:t>              - existing capacities of different </a:t>
            </a:r>
          </a:p>
          <a:p>
            <a:pPr marL="0" indent="0">
              <a:buNone/>
            </a:pPr>
            <a:r>
              <a:rPr lang="en-GB" dirty="0" smtClean="0"/>
              <a:t>                 charity organisations</a:t>
            </a:r>
          </a:p>
          <a:p>
            <a:r>
              <a:rPr lang="en-GB" dirty="0" smtClean="0"/>
              <a:t>Starting point for creating rulebook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0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Definitions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Donated food – for personal needs of final recipient</a:t>
            </a:r>
          </a:p>
          <a:p>
            <a:r>
              <a:rPr lang="en-GB" dirty="0" smtClean="0"/>
              <a:t>Donated feed – for needs of animal of the final recipient</a:t>
            </a:r>
          </a:p>
          <a:p>
            <a:r>
              <a:rPr lang="en-GB" dirty="0" smtClean="0"/>
              <a:t>Final recipient </a:t>
            </a:r>
          </a:p>
          <a:p>
            <a:pPr marL="0" indent="0">
              <a:buNone/>
            </a:pPr>
            <a:r>
              <a:rPr lang="en-GB" dirty="0" smtClean="0"/>
              <a:t>            – social </a:t>
            </a:r>
            <a:r>
              <a:rPr lang="en-GB" dirty="0"/>
              <a:t>care </a:t>
            </a:r>
            <a:r>
              <a:rPr lang="en-GB" dirty="0" smtClean="0"/>
              <a:t>users</a:t>
            </a:r>
          </a:p>
          <a:p>
            <a:pPr marL="0" indent="0">
              <a:buNone/>
            </a:pPr>
            <a:r>
              <a:rPr lang="en-GB" dirty="0" smtClean="0"/>
              <a:t>                (state, regional or local level)</a:t>
            </a:r>
          </a:p>
          <a:p>
            <a:pPr marL="0" indent="0">
              <a:buNone/>
            </a:pPr>
            <a:r>
              <a:rPr lang="en-GB" dirty="0" smtClean="0"/>
              <a:t>            - person seemed to intermediary likely</a:t>
            </a:r>
            <a:r>
              <a:rPr lang="hr-HR" dirty="0" smtClean="0"/>
              <a:t> </a:t>
            </a:r>
            <a:r>
              <a:rPr lang="en-GB" dirty="0" smtClean="0"/>
              <a:t>as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</a:t>
            </a:r>
            <a:r>
              <a:rPr lang="en-GB" dirty="0" smtClean="0"/>
              <a:t>being in need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84984"/>
            <a:ext cx="19720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Requirements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3648" y="2132856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Donating only safe food and feed</a:t>
            </a:r>
          </a:p>
          <a:p>
            <a:r>
              <a:rPr lang="en-GB" dirty="0" smtClean="0"/>
              <a:t>Including </a:t>
            </a:r>
          </a:p>
          <a:p>
            <a:pPr marL="0" indent="0">
              <a:buNone/>
            </a:pPr>
            <a:r>
              <a:rPr lang="en-GB" dirty="0" smtClean="0"/>
              <a:t>         - food not appropriate for trading because </a:t>
            </a:r>
          </a:p>
          <a:p>
            <a:pPr marL="0" indent="0">
              <a:buNone/>
            </a:pPr>
            <a:r>
              <a:rPr lang="en-GB" dirty="0" smtClean="0"/>
              <a:t>            of nonconformities in quality, packaging, </a:t>
            </a:r>
          </a:p>
          <a:p>
            <a:pPr marL="0" indent="0">
              <a:buNone/>
            </a:pPr>
            <a:r>
              <a:rPr lang="en-GB" dirty="0" smtClean="0"/>
              <a:t>            labelling, weight – only if it has no </a:t>
            </a:r>
          </a:p>
          <a:p>
            <a:pPr marL="0" indent="0">
              <a:buNone/>
            </a:pPr>
            <a:r>
              <a:rPr lang="en-GB" dirty="0" smtClean="0"/>
              <a:t>            influence on safety of the product</a:t>
            </a:r>
          </a:p>
          <a:p>
            <a:pPr marL="0" indent="0">
              <a:buNone/>
            </a:pPr>
            <a:r>
              <a:rPr lang="en-GB" dirty="0" smtClean="0"/>
              <a:t>         - food produced/prepared in restaurants, </a:t>
            </a:r>
          </a:p>
          <a:p>
            <a:pPr marL="0" indent="0">
              <a:buNone/>
            </a:pPr>
            <a:r>
              <a:rPr lang="en-GB" dirty="0" smtClean="0"/>
              <a:t>           caterings… - if not already served</a:t>
            </a:r>
          </a:p>
          <a:p>
            <a:pPr marL="0" indent="0">
              <a:buNone/>
            </a:pPr>
            <a:r>
              <a:rPr lang="en-GB" dirty="0" smtClean="0"/>
              <a:t>         - food seized in misdemeanour proceedings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0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8960"/>
            <a:ext cx="2520280" cy="118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Requirements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1844824"/>
            <a:ext cx="6196405" cy="36038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Donated food – before expiring shelf life, starting from 3 months before expiring and ending in case:</a:t>
            </a:r>
          </a:p>
          <a:p>
            <a:pPr marL="0" indent="0">
              <a:buNone/>
            </a:pPr>
            <a:r>
              <a:rPr lang="en-GB" dirty="0" smtClean="0"/>
              <a:t>    - „use by date”- before expiring the date</a:t>
            </a:r>
          </a:p>
          <a:p>
            <a:pPr marL="0" indent="0">
              <a:buNone/>
            </a:pPr>
            <a:r>
              <a:rPr lang="en-GB" dirty="0" smtClean="0"/>
              <a:t>    - „best before” – seven days before expiring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                          </a:t>
            </a:r>
            <a:r>
              <a:rPr lang="hr-HR" sz="3600" b="1" dirty="0" smtClean="0">
                <a:solidFill>
                  <a:srgbClr val="FF0000"/>
                </a:solidFill>
              </a:rPr>
              <a:t>!!!</a:t>
            </a:r>
            <a:endParaRPr lang="hr-HR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Intermediary is allowed to offer „best before” labelled food to the final recipient after that date if recipient is aware of that fact and agrees to receive such food </a:t>
            </a:r>
          </a:p>
          <a:p>
            <a:pPr marL="0" indent="0">
              <a:buNone/>
            </a:pPr>
            <a:r>
              <a:rPr lang="en-GB" dirty="0" smtClean="0"/>
              <a:t>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06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Requirements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Evidences: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donors – type, name, date (of delivery), quantity, shelf-life, prime cost (without VAT), VAT amount, information on intermediary or on recipient 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intermediary – on receipt of donation, information on donor, date, type, name, quantity, shelf-life</a:t>
            </a:r>
          </a:p>
          <a:p>
            <a:pPr marL="0" indent="0">
              <a:buNone/>
            </a:pPr>
            <a:r>
              <a:rPr lang="en-GB" dirty="0" smtClean="0"/>
              <a:t>           - database o</a:t>
            </a:r>
            <a:r>
              <a:rPr lang="hr-HR" dirty="0" smtClean="0"/>
              <a:t>f</a:t>
            </a:r>
            <a:r>
              <a:rPr lang="en-GB" dirty="0" smtClean="0"/>
              <a:t> final recipients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- </a:t>
            </a:r>
            <a:r>
              <a:rPr lang="en-GB" dirty="0" smtClean="0"/>
              <a:t>value of accepted and not used food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449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1217</TotalTime>
  <Words>664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Brush Script MT</vt:lpstr>
      <vt:lpstr>Constantia</vt:lpstr>
      <vt:lpstr>Franklin Gothic Book</vt:lpstr>
      <vt:lpstr>Rage Italic</vt:lpstr>
      <vt:lpstr>Wingdings</vt:lpstr>
      <vt:lpstr>Pribadača</vt:lpstr>
      <vt:lpstr>Donation of food – legal framework</vt:lpstr>
      <vt:lpstr>Legal Basis</vt:lpstr>
      <vt:lpstr>Act on agriculture</vt:lpstr>
      <vt:lpstr>Commitee</vt:lpstr>
      <vt:lpstr>Mettings of the Commitee</vt:lpstr>
      <vt:lpstr>Definitions</vt:lpstr>
      <vt:lpstr>Requirements</vt:lpstr>
      <vt:lpstr>Requirements</vt:lpstr>
      <vt:lpstr>Requirements</vt:lpstr>
      <vt:lpstr>Register of intermediaries </vt:lpstr>
      <vt:lpstr>PowerPoint Presentation</vt:lpstr>
      <vt:lpstr>Next steps</vt:lpstr>
      <vt:lpstr>Thank you!</vt:lpstr>
    </vt:vector>
  </TitlesOfParts>
  <Company>MPRRR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 of food – legal framework</dc:title>
  <dc:creator>Natalija Knežević</dc:creator>
  <cp:lastModifiedBy>Windows User</cp:lastModifiedBy>
  <cp:revision>40</cp:revision>
  <dcterms:created xsi:type="dcterms:W3CDTF">2017-01-18T15:04:24Z</dcterms:created>
  <dcterms:modified xsi:type="dcterms:W3CDTF">2017-02-14T09:35:17Z</dcterms:modified>
</cp:coreProperties>
</file>