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87" r:id="rId1"/>
  </p:sldMasterIdLst>
  <p:notesMasterIdLst>
    <p:notesMasterId r:id="rId24"/>
  </p:notesMasterIdLst>
  <p:sldIdLst>
    <p:sldId id="257" r:id="rId2"/>
    <p:sldId id="287" r:id="rId3"/>
    <p:sldId id="309" r:id="rId4"/>
    <p:sldId id="321" r:id="rId5"/>
    <p:sldId id="324" r:id="rId6"/>
    <p:sldId id="310" r:id="rId7"/>
    <p:sldId id="313" r:id="rId8"/>
    <p:sldId id="314" r:id="rId9"/>
    <p:sldId id="316" r:id="rId10"/>
    <p:sldId id="325" r:id="rId11"/>
    <p:sldId id="327" r:id="rId12"/>
    <p:sldId id="317" r:id="rId13"/>
    <p:sldId id="318" r:id="rId14"/>
    <p:sldId id="319" r:id="rId15"/>
    <p:sldId id="320" r:id="rId16"/>
    <p:sldId id="322" r:id="rId17"/>
    <p:sldId id="328" r:id="rId18"/>
    <p:sldId id="329" r:id="rId19"/>
    <p:sldId id="330" r:id="rId20"/>
    <p:sldId id="323" r:id="rId21"/>
    <p:sldId id="304" r:id="rId22"/>
    <p:sldId id="307" r:id="rId23"/>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89C4"/>
    <a:srgbClr val="1855DE"/>
    <a:srgbClr val="ED3737"/>
    <a:srgbClr val="0DBBB7"/>
    <a:srgbClr val="EE8E00"/>
    <a:srgbClr val="F67B00"/>
    <a:srgbClr val="FA6050"/>
    <a:srgbClr val="5987ED"/>
    <a:srgbClr val="CC6600"/>
    <a:srgbClr val="E28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76" autoAdjust="0"/>
    <p:restoredTop sz="94737" autoAdjust="0"/>
  </p:normalViewPr>
  <p:slideViewPr>
    <p:cSldViewPr>
      <p:cViewPr varScale="1">
        <p:scale>
          <a:sx n="110" d="100"/>
          <a:sy n="110" d="100"/>
        </p:scale>
        <p:origin x="150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770081-F597-49AA-8371-23F7DBE0F24A}" type="datetimeFigureOut">
              <a:rPr lang="hr-HR" smtClean="0"/>
              <a:pPr/>
              <a:t>14.2.2017.</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76F441-525E-475B-9A2C-DEEB6EC47457}" type="slidenum">
              <a:rPr lang="hr-HR" smtClean="0"/>
              <a:pPr/>
              <a:t>‹#›</a:t>
            </a:fld>
            <a:endParaRPr lang="hr-HR"/>
          </a:p>
        </p:txBody>
      </p:sp>
    </p:spTree>
    <p:extLst>
      <p:ext uri="{BB962C8B-B14F-4D97-AF65-F5344CB8AC3E}">
        <p14:creationId xmlns:p14="http://schemas.microsoft.com/office/powerpoint/2010/main" val="2929504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8" name="Naslov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hr-HR"/>
              <a:t>Uredite stil naslova matrice</a:t>
            </a:r>
            <a:endParaRPr kumimoji="0" lang="en-US"/>
          </a:p>
        </p:txBody>
      </p:sp>
      <p:sp>
        <p:nvSpPr>
          <p:cNvPr id="9" name="Podnaslov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r-HR"/>
              <a:t>Uredite stil podnaslova matrice</a:t>
            </a:r>
            <a:endParaRPr kumimoji="0" lang="en-US"/>
          </a:p>
        </p:txBody>
      </p:sp>
      <p:sp>
        <p:nvSpPr>
          <p:cNvPr id="28" name="Rezervirano mjesto datuma 27"/>
          <p:cNvSpPr>
            <a:spLocks noGrp="1"/>
          </p:cNvSpPr>
          <p:nvPr>
            <p:ph type="dt" sz="half" idx="10"/>
          </p:nvPr>
        </p:nvSpPr>
        <p:spPr>
          <a:xfrm>
            <a:off x="6400800" y="6355080"/>
            <a:ext cx="2286000" cy="365760"/>
          </a:xfrm>
        </p:spPr>
        <p:txBody>
          <a:bodyPr/>
          <a:lstStyle>
            <a:lvl1pPr>
              <a:defRPr sz="1400"/>
            </a:lvl1pPr>
          </a:lstStyle>
          <a:p>
            <a:endParaRPr lang="hr-HR"/>
          </a:p>
        </p:txBody>
      </p:sp>
      <p:sp>
        <p:nvSpPr>
          <p:cNvPr id="17" name="Rezervirano mjesto podnožja 16"/>
          <p:cNvSpPr>
            <a:spLocks noGrp="1"/>
          </p:cNvSpPr>
          <p:nvPr>
            <p:ph type="ftr" sz="quarter" idx="11"/>
          </p:nvPr>
        </p:nvSpPr>
        <p:spPr>
          <a:xfrm>
            <a:off x="2898648" y="6355080"/>
            <a:ext cx="3474720" cy="365760"/>
          </a:xfrm>
        </p:spPr>
        <p:txBody>
          <a:bodyPr/>
          <a:lstStyle/>
          <a:p>
            <a:endParaRPr lang="hr-HR"/>
          </a:p>
        </p:txBody>
      </p:sp>
      <p:sp>
        <p:nvSpPr>
          <p:cNvPr id="29" name="Rezervirano mjesto broja slajda 28"/>
          <p:cNvSpPr>
            <a:spLocks noGrp="1"/>
          </p:cNvSpPr>
          <p:nvPr>
            <p:ph type="sldNum" sz="quarter" idx="12"/>
          </p:nvPr>
        </p:nvSpPr>
        <p:spPr>
          <a:xfrm>
            <a:off x="1216152" y="6355080"/>
            <a:ext cx="1219200" cy="365760"/>
          </a:xfrm>
        </p:spPr>
        <p:txBody>
          <a:bodyPr/>
          <a:lstStyle/>
          <a:p>
            <a:fld id="{63C03A18-1BE2-487D-92D8-585057AF460F}" type="slidenum">
              <a:rPr lang="hr-HR" smtClean="0"/>
              <a:pPr/>
              <a:t>‹#›</a:t>
            </a:fld>
            <a:endParaRPr lang="hr-HR"/>
          </a:p>
        </p:txBody>
      </p:sp>
      <p:sp>
        <p:nvSpPr>
          <p:cNvPr id="21" name="Pravokutni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Pravokutni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Pravokutni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Pravokutni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a:t>Uredite stil naslova matrice</a:t>
            </a:r>
            <a:endParaRPr kumimoji="0" lang="en-US"/>
          </a:p>
        </p:txBody>
      </p:sp>
      <p:sp>
        <p:nvSpPr>
          <p:cNvPr id="3" name="Rezervirano mjesto okomitog teksta 2"/>
          <p:cNvSpPr>
            <a:spLocks noGrp="1"/>
          </p:cNvSpPr>
          <p:nvPr>
            <p:ph type="body" orient="vert" idx="1"/>
          </p:nvPr>
        </p:nvSpPr>
        <p:spPr/>
        <p:txBody>
          <a:bodyPr vert="eaVer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p:txBody>
          <a:bodyPr/>
          <a:lstStyle/>
          <a:p>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kumimoji="0" lang="hr-HR"/>
              <a:t>Uredite stil naslova matrice</a:t>
            </a:r>
            <a:endParaRPr kumimoji="0" lang="en-US"/>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p:txBody>
          <a:bodyPr/>
          <a:lstStyle/>
          <a:p>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pPr/>
              <a:t>‹#›</a:t>
            </a:fld>
            <a:endParaRPr lang="hr-HR"/>
          </a:p>
        </p:txBody>
      </p:sp>
      <p:sp>
        <p:nvSpPr>
          <p:cNvPr id="7" name="Ravni poveznik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Jednakokračni trokut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avni poveznik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7" name="Shape 7"/>
          <p:cNvSpPr>
            <a:spLocks noGrp="1"/>
          </p:cNvSpPr>
          <p:nvPr>
            <p:ph type="title"/>
          </p:nvPr>
        </p:nvSpPr>
        <p:spPr>
          <a:xfrm>
            <a:off x="401836" y="928687"/>
            <a:ext cx="8340328" cy="2232422"/>
          </a:xfrm>
          <a:prstGeom prst="rect">
            <a:avLst/>
          </a:prstGeom>
        </p:spPr>
        <p:txBody>
          <a:bodyPr/>
          <a:lstStyle/>
          <a:p>
            <a:pPr lvl="0">
              <a:defRPr sz="1800"/>
            </a:pPr>
            <a:r>
              <a:rPr sz="3000"/>
              <a:t>Title Text</a:t>
            </a:r>
          </a:p>
        </p:txBody>
      </p:sp>
      <p:sp>
        <p:nvSpPr>
          <p:cNvPr id="8" name="Shape 8"/>
          <p:cNvSpPr>
            <a:spLocks noGrp="1"/>
          </p:cNvSpPr>
          <p:nvPr>
            <p:ph type="body" idx="1"/>
          </p:nvPr>
        </p:nvSpPr>
        <p:spPr>
          <a:xfrm>
            <a:off x="401836" y="3527227"/>
            <a:ext cx="8340328" cy="714375"/>
          </a:xfrm>
          <a:prstGeom prst="rect">
            <a:avLst/>
          </a:prstGeom>
        </p:spPr>
        <p:txBody>
          <a:bodyPr/>
          <a:lstStyle>
            <a:lvl1pPr marL="0" indent="0">
              <a:spcBef>
                <a:spcPts val="0"/>
              </a:spcBef>
              <a:buSzTx/>
              <a:buFontTx/>
              <a:buNone/>
              <a:defRPr sz="1800">
                <a:latin typeface="Helvetica Neue"/>
                <a:ea typeface="Helvetica Neue"/>
                <a:cs typeface="Helvetica Neue"/>
                <a:sym typeface="Helvetica Neue"/>
              </a:defRPr>
            </a:lvl1pPr>
            <a:lvl2pPr marL="0" indent="160729">
              <a:spcBef>
                <a:spcPts val="0"/>
              </a:spcBef>
              <a:buSzTx/>
              <a:buFontTx/>
              <a:buNone/>
              <a:defRPr sz="1800">
                <a:latin typeface="Helvetica Neue"/>
                <a:ea typeface="Helvetica Neue"/>
                <a:cs typeface="Helvetica Neue"/>
                <a:sym typeface="Helvetica Neue"/>
              </a:defRPr>
            </a:lvl2pPr>
            <a:lvl3pPr marL="0" indent="321457">
              <a:spcBef>
                <a:spcPts val="0"/>
              </a:spcBef>
              <a:buSzTx/>
              <a:buFontTx/>
              <a:buNone/>
              <a:defRPr sz="1800">
                <a:latin typeface="Helvetica Neue"/>
                <a:ea typeface="Helvetica Neue"/>
                <a:cs typeface="Helvetica Neue"/>
                <a:sym typeface="Helvetica Neue"/>
              </a:defRPr>
            </a:lvl3pPr>
            <a:lvl4pPr marL="0" indent="482186">
              <a:spcBef>
                <a:spcPts val="0"/>
              </a:spcBef>
              <a:buSzTx/>
              <a:buFontTx/>
              <a:buNone/>
              <a:defRPr sz="1800">
                <a:latin typeface="Helvetica Neue"/>
                <a:ea typeface="Helvetica Neue"/>
                <a:cs typeface="Helvetica Neue"/>
                <a:sym typeface="Helvetica Neue"/>
              </a:defRPr>
            </a:lvl4pPr>
            <a:lvl5pPr marL="0" indent="642915">
              <a:spcBef>
                <a:spcPts val="0"/>
              </a:spcBef>
              <a:buSzTx/>
              <a:buFontTx/>
              <a:buNone/>
              <a:defRPr sz="1800">
                <a:latin typeface="Helvetica Neue"/>
                <a:ea typeface="Helvetica Neue"/>
                <a:cs typeface="Helvetica Neue"/>
                <a:sym typeface="Helvetica Neue"/>
              </a:defRPr>
            </a:lvl5pPr>
          </a:lstStyle>
          <a:p>
            <a:pPr lvl="0">
              <a:defRPr sz="1800">
                <a:solidFill>
                  <a:srgbClr val="000000"/>
                </a:solidFill>
              </a:defRPr>
            </a:pPr>
            <a:r>
              <a:rPr sz="1800">
                <a:solidFill>
                  <a:srgbClr val="747474"/>
                </a:solidFill>
              </a:rPr>
              <a:t>Body Level One</a:t>
            </a:r>
          </a:p>
          <a:p>
            <a:pPr lvl="1">
              <a:defRPr sz="1800">
                <a:solidFill>
                  <a:srgbClr val="000000"/>
                </a:solidFill>
              </a:defRPr>
            </a:pPr>
            <a:r>
              <a:rPr sz="1800">
                <a:solidFill>
                  <a:srgbClr val="747474"/>
                </a:solidFill>
              </a:rPr>
              <a:t>Body Level Two</a:t>
            </a:r>
          </a:p>
          <a:p>
            <a:pPr lvl="2">
              <a:defRPr sz="1800">
                <a:solidFill>
                  <a:srgbClr val="000000"/>
                </a:solidFill>
              </a:defRPr>
            </a:pPr>
            <a:r>
              <a:rPr sz="1800">
                <a:solidFill>
                  <a:srgbClr val="747474"/>
                </a:solidFill>
              </a:rPr>
              <a:t>Body Level Three</a:t>
            </a:r>
          </a:p>
          <a:p>
            <a:pPr lvl="3">
              <a:defRPr sz="1800">
                <a:solidFill>
                  <a:srgbClr val="000000"/>
                </a:solidFill>
              </a:defRPr>
            </a:pPr>
            <a:r>
              <a:rPr sz="1800">
                <a:solidFill>
                  <a:srgbClr val="747474"/>
                </a:solidFill>
              </a:rPr>
              <a:t>Body Level Four</a:t>
            </a:r>
          </a:p>
          <a:p>
            <a:pPr lvl="4">
              <a:defRPr sz="1800">
                <a:solidFill>
                  <a:srgbClr val="000000"/>
                </a:solidFill>
              </a:defRPr>
            </a:pPr>
            <a:r>
              <a:rPr sz="1800">
                <a:solidFill>
                  <a:srgbClr val="747474"/>
                </a:solidFill>
              </a:rPr>
              <a:t>Body Level Five</a:t>
            </a:r>
          </a:p>
        </p:txBody>
      </p:sp>
    </p:spTree>
    <p:extLst>
      <p:ext uri="{BB962C8B-B14F-4D97-AF65-F5344CB8AC3E}">
        <p14:creationId xmlns:p14="http://schemas.microsoft.com/office/powerpoint/2010/main" val="184660962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a:t>Uredite stil naslova matrice</a:t>
            </a:r>
            <a:endParaRPr kumimoji="0" lang="en-US"/>
          </a:p>
        </p:txBody>
      </p:sp>
      <p:sp>
        <p:nvSpPr>
          <p:cNvPr id="4" name="Rezervirano mjesto datuma 3"/>
          <p:cNvSpPr>
            <a:spLocks noGrp="1"/>
          </p:cNvSpPr>
          <p:nvPr>
            <p:ph type="dt" sz="half" idx="10"/>
          </p:nvPr>
        </p:nvSpPr>
        <p:spPr/>
        <p:txBody>
          <a:bodyPr/>
          <a:lstStyle/>
          <a:p>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pPr/>
              <a:t>‹#›</a:t>
            </a:fld>
            <a:endParaRPr lang="hr-HR"/>
          </a:p>
        </p:txBody>
      </p:sp>
      <p:sp>
        <p:nvSpPr>
          <p:cNvPr id="8" name="Rezervirano mjesto sadržaja 7"/>
          <p:cNvSpPr>
            <a:spLocks noGrp="1"/>
          </p:cNvSpPr>
          <p:nvPr>
            <p:ph sz="quarter" idx="1"/>
          </p:nvPr>
        </p:nvSpPr>
        <p:spPr>
          <a:xfrm>
            <a:off x="457200" y="1219200"/>
            <a:ext cx="8229600" cy="493776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jeljka">
    <p:bg>
      <p:bgRef idx="1001">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hr-HR"/>
              <a:t>Uredite stil naslova matrice</a:t>
            </a:r>
            <a:endParaRPr kumimoji="0" lang="en-US"/>
          </a:p>
        </p:txBody>
      </p:sp>
      <p:sp>
        <p:nvSpPr>
          <p:cNvPr id="3" name="Rezervirano mjesto teksta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r-HR"/>
              <a:t>Uredite stilove teksta matrice</a:t>
            </a:r>
          </a:p>
        </p:txBody>
      </p:sp>
      <p:sp>
        <p:nvSpPr>
          <p:cNvPr id="4" name="Rezervirano mjesto datuma 3"/>
          <p:cNvSpPr>
            <a:spLocks noGrp="1"/>
          </p:cNvSpPr>
          <p:nvPr>
            <p:ph type="dt" sz="half" idx="10"/>
          </p:nvPr>
        </p:nvSpPr>
        <p:spPr>
          <a:xfrm>
            <a:off x="6400800" y="6355080"/>
            <a:ext cx="2286000" cy="365760"/>
          </a:xfrm>
        </p:spPr>
        <p:txBody>
          <a:bodyPr/>
          <a:lstStyle/>
          <a:p>
            <a:endParaRPr lang="hr-HR"/>
          </a:p>
        </p:txBody>
      </p:sp>
      <p:sp>
        <p:nvSpPr>
          <p:cNvPr id="5" name="Rezervirano mjesto podnožja 4"/>
          <p:cNvSpPr>
            <a:spLocks noGrp="1"/>
          </p:cNvSpPr>
          <p:nvPr>
            <p:ph type="ftr" sz="quarter" idx="11"/>
          </p:nvPr>
        </p:nvSpPr>
        <p:spPr>
          <a:xfrm>
            <a:off x="2898648" y="6355080"/>
            <a:ext cx="3474720" cy="365760"/>
          </a:xfrm>
        </p:spPr>
        <p:txBody>
          <a:bodyPr/>
          <a:lstStyle/>
          <a:p>
            <a:endParaRPr lang="hr-HR"/>
          </a:p>
        </p:txBody>
      </p:sp>
      <p:sp>
        <p:nvSpPr>
          <p:cNvPr id="6" name="Rezervirano mjesto broja slajda 5"/>
          <p:cNvSpPr>
            <a:spLocks noGrp="1"/>
          </p:cNvSpPr>
          <p:nvPr>
            <p:ph type="sldNum" sz="quarter" idx="12"/>
          </p:nvPr>
        </p:nvSpPr>
        <p:spPr>
          <a:xfrm>
            <a:off x="1069848" y="6355080"/>
            <a:ext cx="1520952" cy="365760"/>
          </a:xfrm>
        </p:spPr>
        <p:txBody>
          <a:bodyPr/>
          <a:lstStyle/>
          <a:p>
            <a:fld id="{63C03A18-1BE2-487D-92D8-585057AF460F}" type="slidenum">
              <a:rPr lang="hr-HR" smtClean="0"/>
              <a:pPr/>
              <a:t>‹#›</a:t>
            </a:fld>
            <a:endParaRPr lang="hr-HR"/>
          </a:p>
        </p:txBody>
      </p:sp>
      <p:sp>
        <p:nvSpPr>
          <p:cNvPr id="7" name="Pravokutni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avokutni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8229600" cy="914400"/>
          </a:xfrm>
        </p:spPr>
        <p:txBody>
          <a:bodyPr/>
          <a:lstStyle/>
          <a:p>
            <a:r>
              <a:rPr kumimoji="0" lang="hr-HR"/>
              <a:t>Uredite stil naslova matrice</a:t>
            </a:r>
            <a:endParaRPr kumimoji="0" lang="en-US"/>
          </a:p>
        </p:txBody>
      </p:sp>
      <p:sp>
        <p:nvSpPr>
          <p:cNvPr id="5" name="Rezervirano mjesto datuma 4"/>
          <p:cNvSpPr>
            <a:spLocks noGrp="1"/>
          </p:cNvSpPr>
          <p:nvPr>
            <p:ph type="dt" sz="half" idx="10"/>
          </p:nvPr>
        </p:nvSpPr>
        <p:spPr/>
        <p:txBody>
          <a:bodyPr/>
          <a:lstStyle/>
          <a:p>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pPr/>
              <a:t>‹#›</a:t>
            </a:fld>
            <a:endParaRPr lang="hr-HR"/>
          </a:p>
        </p:txBody>
      </p:sp>
      <p:sp>
        <p:nvSpPr>
          <p:cNvPr id="9" name="Rezervirano mjesto sadržaja 8"/>
          <p:cNvSpPr>
            <a:spLocks noGrp="1"/>
          </p:cNvSpPr>
          <p:nvPr>
            <p:ph sz="quarter" idx="1"/>
          </p:nvPr>
        </p:nvSpPr>
        <p:spPr>
          <a:xfrm>
            <a:off x="457200" y="1219200"/>
            <a:ext cx="4041648" cy="493776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11" name="Rezervirano mjesto sadržaja 10"/>
          <p:cNvSpPr>
            <a:spLocks noGrp="1"/>
          </p:cNvSpPr>
          <p:nvPr>
            <p:ph sz="quarter" idx="2"/>
          </p:nvPr>
        </p:nvSpPr>
        <p:spPr>
          <a:xfrm>
            <a:off x="4632198" y="1216152"/>
            <a:ext cx="4041648" cy="493776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8229600" cy="914400"/>
          </a:xfrm>
        </p:spPr>
        <p:txBody>
          <a:bodyPr anchor="ctr"/>
          <a:lstStyle>
            <a:lvl1pPr>
              <a:defRPr/>
            </a:lvl1pPr>
          </a:lstStyle>
          <a:p>
            <a:r>
              <a:rPr kumimoji="0" lang="hr-HR"/>
              <a:t>Uredite stil naslova matrice</a:t>
            </a:r>
            <a:endParaRPr kumimoji="0" lang="en-US"/>
          </a:p>
        </p:txBody>
      </p:sp>
      <p:sp>
        <p:nvSpPr>
          <p:cNvPr id="3" name="Rezervirano mjesto teksta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r-HR"/>
              <a:t>Uredite stilove teksta matrice</a:t>
            </a:r>
          </a:p>
        </p:txBody>
      </p:sp>
      <p:sp>
        <p:nvSpPr>
          <p:cNvPr id="4" name="Rezervirano mjesto teksta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r-HR"/>
              <a:t>Uredite stilove teksta matrice</a:t>
            </a:r>
          </a:p>
        </p:txBody>
      </p:sp>
      <p:sp>
        <p:nvSpPr>
          <p:cNvPr id="7" name="Rezervirano mjesto datuma 6"/>
          <p:cNvSpPr>
            <a:spLocks noGrp="1"/>
          </p:cNvSpPr>
          <p:nvPr>
            <p:ph type="dt" sz="half" idx="10"/>
          </p:nvPr>
        </p:nvSpPr>
        <p:spPr/>
        <p:txBody>
          <a:bodyPr/>
          <a:lstStyle/>
          <a:p>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63C03A18-1BE2-487D-92D8-585057AF460F}" type="slidenum">
              <a:rPr lang="hr-HR" smtClean="0"/>
              <a:pPr/>
              <a:t>‹#›</a:t>
            </a:fld>
            <a:endParaRPr lang="hr-HR"/>
          </a:p>
        </p:txBody>
      </p:sp>
      <p:sp>
        <p:nvSpPr>
          <p:cNvPr id="11" name="Rezervirano mjesto sadržaja 10"/>
          <p:cNvSpPr>
            <a:spLocks noGrp="1"/>
          </p:cNvSpPr>
          <p:nvPr>
            <p:ph sz="quarter" idx="2"/>
          </p:nvPr>
        </p:nvSpPr>
        <p:spPr>
          <a:xfrm>
            <a:off x="457200" y="2133600"/>
            <a:ext cx="4038600" cy="403860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13" name="Rezervirano mjesto sadržaja 12"/>
          <p:cNvSpPr>
            <a:spLocks noGrp="1"/>
          </p:cNvSpPr>
          <p:nvPr>
            <p:ph sz="quarter" idx="4"/>
          </p:nvPr>
        </p:nvSpPr>
        <p:spPr>
          <a:xfrm>
            <a:off x="4648200" y="2133600"/>
            <a:ext cx="4038600" cy="403860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8229600" cy="914400"/>
          </a:xfrm>
        </p:spPr>
        <p:txBody>
          <a:bodyPr/>
          <a:lstStyle/>
          <a:p>
            <a:r>
              <a:rPr kumimoji="0" lang="hr-HR"/>
              <a:t>Uredite stil naslova matrice</a:t>
            </a:r>
            <a:endParaRPr kumimoji="0" lang="en-US"/>
          </a:p>
        </p:txBody>
      </p:sp>
      <p:sp>
        <p:nvSpPr>
          <p:cNvPr id="3" name="Rezervirano mjesto datuma 2"/>
          <p:cNvSpPr>
            <a:spLocks noGrp="1"/>
          </p:cNvSpPr>
          <p:nvPr>
            <p:ph type="dt" sz="half" idx="10"/>
          </p:nvPr>
        </p:nvSpPr>
        <p:spPr/>
        <p:txBody>
          <a:bodyPr/>
          <a:lstStyle/>
          <a:p>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63C03A18-1BE2-487D-92D8-585057AF460F}" type="slidenum">
              <a:rPr lang="hr-HR" smtClean="0"/>
              <a:pPr/>
              <a:t>‹#›</a:t>
            </a:fld>
            <a:endParaRPr lang="hr-HR"/>
          </a:p>
        </p:txBody>
      </p:sp>
      <p:sp>
        <p:nvSpPr>
          <p:cNvPr id="6" name="Jednakokračni trokut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63C03A18-1BE2-487D-92D8-585057AF460F}" type="slidenum">
              <a:rPr lang="hr-HR" smtClean="0"/>
              <a:pPr/>
              <a:t>‹#›</a:t>
            </a:fld>
            <a:endParaRPr lang="hr-HR"/>
          </a:p>
        </p:txBody>
      </p:sp>
      <p:sp>
        <p:nvSpPr>
          <p:cNvPr id="5" name="Ravni poveznik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Jednakokračni trokut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hr-HR"/>
              <a:t>Uredite stil naslova matrice</a:t>
            </a:r>
            <a:endParaRPr kumimoji="0" lang="en-US"/>
          </a:p>
        </p:txBody>
      </p:sp>
      <p:sp>
        <p:nvSpPr>
          <p:cNvPr id="3" name="Rezervirano mjesto teksta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hr-HR"/>
              <a:t>Uredite stilove teksta matrice</a:t>
            </a:r>
          </a:p>
        </p:txBody>
      </p:sp>
      <p:sp>
        <p:nvSpPr>
          <p:cNvPr id="5" name="Rezervirano mjesto datuma 4"/>
          <p:cNvSpPr>
            <a:spLocks noGrp="1"/>
          </p:cNvSpPr>
          <p:nvPr>
            <p:ph type="dt" sz="half" idx="10"/>
          </p:nvPr>
        </p:nvSpPr>
        <p:spPr/>
        <p:txBody>
          <a:bodyPr/>
          <a:lstStyle/>
          <a:p>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pPr/>
              <a:t>‹#›</a:t>
            </a:fld>
            <a:endParaRPr lang="hr-HR"/>
          </a:p>
        </p:txBody>
      </p:sp>
      <p:sp>
        <p:nvSpPr>
          <p:cNvPr id="8" name="Ravni poveznik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Ravni poveznik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Jednakokračni trokut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zervirano mjesto sadržaja 11"/>
          <p:cNvSpPr>
            <a:spLocks noGrp="1"/>
          </p:cNvSpPr>
          <p:nvPr>
            <p:ph sz="quarter" idx="1"/>
          </p:nvPr>
        </p:nvSpPr>
        <p:spPr>
          <a:xfrm>
            <a:off x="304800" y="304800"/>
            <a:ext cx="5715000" cy="571500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bg>
      <p:bgRef idx="1001">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hr-HR"/>
              <a:t>Uredite stil naslova matrice</a:t>
            </a:r>
            <a:endParaRPr kumimoji="0" lang="en-US"/>
          </a:p>
        </p:txBody>
      </p:sp>
      <p:sp>
        <p:nvSpPr>
          <p:cNvPr id="3" name="Rezervirano mjesto slik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hr-HR"/>
              <a:t>Kliknite ikonu da biste dodali  sliku</a:t>
            </a:r>
            <a:endParaRPr kumimoji="0" lang="en-US" dirty="0"/>
          </a:p>
        </p:txBody>
      </p:sp>
      <p:sp>
        <p:nvSpPr>
          <p:cNvPr id="4" name="Rezervirano mjesto teksta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hr-HR"/>
              <a:t>Uredite stilove teksta matrice</a:t>
            </a:r>
          </a:p>
        </p:txBody>
      </p:sp>
      <p:sp>
        <p:nvSpPr>
          <p:cNvPr id="5" name="Rezervirano mjesto datuma 4"/>
          <p:cNvSpPr>
            <a:spLocks noGrp="1"/>
          </p:cNvSpPr>
          <p:nvPr>
            <p:ph type="dt" sz="half" idx="10"/>
          </p:nvPr>
        </p:nvSpPr>
        <p:spPr/>
        <p:txBody>
          <a:bodyPr/>
          <a:lstStyle/>
          <a:p>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pPr/>
              <a:t>‹#›</a:t>
            </a:fld>
            <a:endParaRPr lang="hr-HR"/>
          </a:p>
        </p:txBody>
      </p:sp>
      <p:sp>
        <p:nvSpPr>
          <p:cNvPr id="8" name="Ravni poveznik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Jednakokračni trokut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avokutni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zervirano mjesto naslova 21"/>
          <p:cNvSpPr>
            <a:spLocks noGrp="1"/>
          </p:cNvSpPr>
          <p:nvPr>
            <p:ph type="title"/>
          </p:nvPr>
        </p:nvSpPr>
        <p:spPr>
          <a:xfrm>
            <a:off x="457200" y="152400"/>
            <a:ext cx="8229600" cy="990600"/>
          </a:xfrm>
          <a:prstGeom prst="rect">
            <a:avLst/>
          </a:prstGeom>
        </p:spPr>
        <p:txBody>
          <a:bodyPr vert="horz" anchor="b" anchorCtr="0">
            <a:normAutofit/>
          </a:bodyPr>
          <a:lstStyle/>
          <a:p>
            <a:r>
              <a:rPr kumimoji="0" lang="hr-HR"/>
              <a:t>Uredite stil naslova matrice</a:t>
            </a:r>
            <a:endParaRPr kumimoji="0" lang="en-US"/>
          </a:p>
        </p:txBody>
      </p:sp>
      <p:sp>
        <p:nvSpPr>
          <p:cNvPr id="13" name="Rezervirano mjesto teksta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hr-HR"/>
              <a:t>Uredite stilove teksta matrice</a:t>
            </a:r>
          </a:p>
          <a:p>
            <a:pPr lvl="1" eaLnBrk="1" latinLnBrk="0" hangingPunct="1"/>
            <a:r>
              <a:rPr kumimoji="0" lang="hr-HR"/>
              <a:t>Druga razina</a:t>
            </a:r>
          </a:p>
          <a:p>
            <a:pPr lvl="2" eaLnBrk="1" latinLnBrk="0" hangingPunct="1"/>
            <a:r>
              <a:rPr kumimoji="0" lang="hr-HR"/>
              <a:t>Treća razina</a:t>
            </a:r>
          </a:p>
          <a:p>
            <a:pPr lvl="3" eaLnBrk="1" latinLnBrk="0" hangingPunct="1"/>
            <a:r>
              <a:rPr kumimoji="0" lang="hr-HR"/>
              <a:t>Četvrta razina</a:t>
            </a:r>
          </a:p>
          <a:p>
            <a:pPr lvl="4" eaLnBrk="1" latinLnBrk="0" hangingPunct="1"/>
            <a:r>
              <a:rPr kumimoji="0" lang="hr-HR"/>
              <a:t>Peta razina</a:t>
            </a:r>
            <a:endParaRPr kumimoji="0" lang="en-US"/>
          </a:p>
        </p:txBody>
      </p:sp>
      <p:sp>
        <p:nvSpPr>
          <p:cNvPr id="14" name="Rezervirano mjesto datuma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lang="hr-HR"/>
          </a:p>
        </p:txBody>
      </p:sp>
      <p:sp>
        <p:nvSpPr>
          <p:cNvPr id="3" name="Rezervirano mjesto podnožja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hr-HR"/>
          </a:p>
        </p:txBody>
      </p:sp>
      <p:sp>
        <p:nvSpPr>
          <p:cNvPr id="23" name="Rezervirano mjesto broja slajda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3C03A18-1BE2-487D-92D8-585057AF460F}" type="slidenum">
              <a:rPr lang="hr-HR" smtClean="0"/>
              <a:pPr/>
              <a:t>‹#›</a:t>
            </a:fld>
            <a:endParaRPr lang="hr-HR"/>
          </a:p>
        </p:txBody>
      </p:sp>
      <p:sp>
        <p:nvSpPr>
          <p:cNvPr id="28" name="Ravni poveznik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Ravni poveznik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Jednakokračni trokut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tatiana.caplova@pontisfoundation.sk"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hyperlink" Target="http://www.svps.sk/legislativa/default.asp" TargetMode="External"/><Relationship Id="rId4" Type="http://schemas.openxmlformats.org/officeDocument/2006/relationships/hyperlink" Target="http://www.haccp-org.eu/food_safety/pics_pdf/Slovak_legislation.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hyperlink" Target="https://www.weforum.org/agenda/2015/08/which-countries-waste-the-most-food/" TargetMode="External"/><Relationship Id="rId4" Type="http://schemas.openxmlformats.org/officeDocument/2006/relationships/hyperlink" Target="http://www.haccp-org.eu/food_safety/pics_pdf/Slovak_legislation.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http://roadmap2015.schoenherr.eu/slovakia-beware-non-compliance-food-law/"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hyperlink" Target="http://roadmap2015.schoenherr.eu/slovakia-beware-non-compliance-food-law/" TargetMode="Externa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http://roadmap2015.schoenherr.eu/slovakia-beware-non-compliance-food-law/"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http://roadmap2015.schoenherr.eu/slovakia-beware-non-compliance-food-law/"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hyperlink" Target="https://www.weforum.org/agenda/2015/08/which-countries-waste-the-most-foo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hyperlink" Target="https://www.weforum.org/agenda/2015/08/which-countries-waste-the-most-foo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hyperlink" Target="http://instoreslovakia.sk/2016/11/kaufland-36-ton-darovanych-potravin-ludi-nudz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Tatiana.caplova@pontisfoundation.sk" TargetMode="Externa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hyperlink" Target="http://bit.ly/2fOU79G" TargetMode="External"/><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bit.ly/2jRxFgs" TargetMode="External"/><Relationship Id="rId4" Type="http://schemas.openxmlformats.org/officeDocument/2006/relationships/hyperlink" Target="http://bit.ly/2e1ktEs" TargetMode="External"/><Relationship Id="rId9" Type="http://schemas.openxmlformats.org/officeDocument/2006/relationships/hyperlink" Target="http://bit.ly/2kRisJW"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http://bit.ly/2kRisJ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http://bit.ly/2ks3mh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hyperlink" Target="http://feedbackglobal.org/food-waste-scanda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hyperlink" Target="https://www.weforum.org/agenda/2015/08/which-countries-waste-the-most-foo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hyperlink" Target="https://www.weforum.org/agenda/2015/08/which-countries-waste-the-most-foo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hyperlink" Target="https://www.weforum.org/agenda/2015/08/which-countries-waste-the-most-foo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p:cNvSpPr>
          <p:nvPr>
            <p:ph type="title"/>
          </p:nvPr>
        </p:nvSpPr>
        <p:spPr>
          <a:xfrm>
            <a:off x="346701" y="2492896"/>
            <a:ext cx="8340328" cy="1145413"/>
          </a:xfrm>
          <a:prstGeom prst="rect">
            <a:avLst/>
          </a:prstGeom>
        </p:spPr>
        <p:txBody>
          <a:bodyPr>
            <a:normAutofit fontScale="90000"/>
          </a:bodyPr>
          <a:lstStyle/>
          <a:p>
            <a:pPr defTabSz="336816">
              <a:defRPr sz="1800"/>
            </a:pPr>
            <a:endParaRPr sz="2100" dirty="0"/>
          </a:p>
          <a:p>
            <a:pPr algn="ctr" defTabSz="336816">
              <a:defRPr sz="1800"/>
            </a:pPr>
            <a:r>
              <a:rPr lang="sk-SK" sz="4400" b="1" dirty="0" err="1" smtClean="0">
                <a:solidFill>
                  <a:srgbClr val="1289C4"/>
                </a:solidFill>
              </a:rPr>
              <a:t>Let´s</a:t>
            </a:r>
            <a:r>
              <a:rPr lang="sk-SK" sz="4400" b="1" dirty="0" smtClean="0">
                <a:solidFill>
                  <a:srgbClr val="1289C4"/>
                </a:solidFill>
              </a:rPr>
              <a:t> </a:t>
            </a:r>
            <a:r>
              <a:rPr lang="sk-SK" sz="4400" b="1" dirty="0" err="1" smtClean="0">
                <a:solidFill>
                  <a:srgbClr val="1289C4"/>
                </a:solidFill>
              </a:rPr>
              <a:t>talk</a:t>
            </a:r>
            <a:r>
              <a:rPr lang="sk-SK" sz="4400" b="1" dirty="0" smtClean="0">
                <a:solidFill>
                  <a:srgbClr val="1289C4"/>
                </a:solidFill>
              </a:rPr>
              <a:t> </a:t>
            </a:r>
            <a:r>
              <a:rPr lang="sk-SK" sz="4400" b="1" dirty="0" err="1" smtClean="0">
                <a:solidFill>
                  <a:srgbClr val="1289C4"/>
                </a:solidFill>
              </a:rPr>
              <a:t>about</a:t>
            </a:r>
            <a:r>
              <a:rPr lang="sk-SK" sz="4400" b="1" dirty="0" smtClean="0">
                <a:solidFill>
                  <a:srgbClr val="1289C4"/>
                </a:solidFill>
              </a:rPr>
              <a:t> </a:t>
            </a:r>
            <a:r>
              <a:rPr lang="sk-SK" sz="4400" b="1" dirty="0" err="1" smtClean="0">
                <a:solidFill>
                  <a:srgbClr val="1289C4"/>
                </a:solidFill>
              </a:rPr>
              <a:t>food</a:t>
            </a:r>
            <a:r>
              <a:rPr lang="sk-SK" sz="4400" b="1" dirty="0" smtClean="0">
                <a:solidFill>
                  <a:srgbClr val="1289C4"/>
                </a:solidFill>
              </a:rPr>
              <a:t>:</a:t>
            </a:r>
            <a:r>
              <a:rPr lang="sk-SK" b="1" dirty="0" smtClean="0">
                <a:solidFill>
                  <a:srgbClr val="1289C4"/>
                </a:solidFill>
              </a:rPr>
              <a:t/>
            </a:r>
            <a:br>
              <a:rPr lang="sk-SK" b="1" dirty="0" smtClean="0">
                <a:solidFill>
                  <a:srgbClr val="1289C4"/>
                </a:solidFill>
              </a:rPr>
            </a:br>
            <a:r>
              <a:rPr lang="sk-SK" sz="3200" b="1" dirty="0" err="1" smtClean="0"/>
              <a:t>Food</a:t>
            </a:r>
            <a:r>
              <a:rPr lang="sk-SK" sz="3200" b="1" dirty="0" smtClean="0"/>
              <a:t> </a:t>
            </a:r>
            <a:r>
              <a:rPr lang="sk-SK" sz="3200" b="1" dirty="0" err="1" smtClean="0"/>
              <a:t>Law</a:t>
            </a:r>
            <a:r>
              <a:rPr lang="sk-SK" sz="3200" b="1" dirty="0" smtClean="0"/>
              <a:t> &amp; </a:t>
            </a:r>
            <a:r>
              <a:rPr lang="sk-SK" sz="3200" b="1" dirty="0" err="1" smtClean="0"/>
              <a:t>Food</a:t>
            </a:r>
            <a:r>
              <a:rPr lang="sk-SK" sz="3200" b="1" dirty="0" smtClean="0"/>
              <a:t> Hygiene </a:t>
            </a:r>
            <a:r>
              <a:rPr lang="sk-SK" sz="3200" b="1" dirty="0" err="1" smtClean="0"/>
              <a:t>Legislation</a:t>
            </a:r>
            <a:r>
              <a:rPr lang="sk-SK" sz="3200" b="1" dirty="0" smtClean="0"/>
              <a:t/>
            </a:r>
            <a:br>
              <a:rPr lang="sk-SK" sz="3200" b="1" dirty="0" smtClean="0"/>
            </a:br>
            <a:r>
              <a:rPr lang="sk-SK" sz="2700" b="1" dirty="0" smtClean="0">
                <a:solidFill>
                  <a:srgbClr val="ED3737"/>
                </a:solidFill>
              </a:rPr>
              <a:t>SLOVAKIA</a:t>
            </a:r>
            <a:endParaRPr sz="4400" b="1" dirty="0">
              <a:solidFill>
                <a:srgbClr val="ED3737"/>
              </a:solidFill>
            </a:endParaRPr>
          </a:p>
        </p:txBody>
      </p:sp>
      <p:sp>
        <p:nvSpPr>
          <p:cNvPr id="45" name="Shape 45"/>
          <p:cNvSpPr>
            <a:spLocks noGrp="1"/>
          </p:cNvSpPr>
          <p:nvPr>
            <p:ph type="body" idx="1"/>
          </p:nvPr>
        </p:nvSpPr>
        <p:spPr>
          <a:xfrm>
            <a:off x="324106" y="3717032"/>
            <a:ext cx="8058596" cy="1494789"/>
          </a:xfrm>
          <a:prstGeom prst="rect">
            <a:avLst/>
          </a:prstGeom>
        </p:spPr>
        <p:txBody>
          <a:bodyPr>
            <a:normAutofit/>
          </a:bodyPr>
          <a:lstStyle>
            <a:lvl1pPr algn="ctr"/>
          </a:lstStyle>
          <a:p>
            <a:pPr lvl="0">
              <a:defRPr sz="1800">
                <a:solidFill>
                  <a:srgbClr val="000000"/>
                </a:solidFill>
              </a:defRPr>
            </a:pPr>
            <a:r>
              <a:rPr lang="hr-HR" sz="2000" dirty="0" smtClean="0">
                <a:solidFill>
                  <a:srgbClr val="747474"/>
                </a:solidFill>
              </a:rPr>
              <a:t>Tatiana Čaplová / Pontis Foundation</a:t>
            </a:r>
          </a:p>
          <a:p>
            <a:pPr lvl="0">
              <a:defRPr sz="1800">
                <a:solidFill>
                  <a:srgbClr val="000000"/>
                </a:solidFill>
              </a:defRPr>
            </a:pPr>
            <a:r>
              <a:rPr lang="hr-HR" sz="1400" dirty="0" smtClean="0">
                <a:solidFill>
                  <a:srgbClr val="747474"/>
                </a:solidFill>
                <a:hlinkClick r:id="rId2"/>
              </a:rPr>
              <a:t>tatiana.caplova@pontisfoundation.sk</a:t>
            </a:r>
            <a:endParaRPr lang="hr-HR" sz="1400" dirty="0" smtClean="0">
              <a:solidFill>
                <a:srgbClr val="747474"/>
              </a:solidFill>
            </a:endParaRPr>
          </a:p>
          <a:p>
            <a:pPr lvl="0">
              <a:defRPr sz="1800">
                <a:solidFill>
                  <a:srgbClr val="000000"/>
                </a:solidFill>
              </a:defRPr>
            </a:pPr>
            <a:endParaRPr lang="hr-HR" sz="1300" dirty="0" smtClean="0">
              <a:solidFill>
                <a:srgbClr val="747474"/>
              </a:solidFill>
            </a:endParaRPr>
          </a:p>
          <a:p>
            <a:pPr lvl="0" algn="r">
              <a:defRPr sz="1800">
                <a:solidFill>
                  <a:srgbClr val="000000"/>
                </a:solidFill>
              </a:defRPr>
            </a:pPr>
            <a:endParaRPr lang="hr-HR" sz="1300" dirty="0">
              <a:solidFill>
                <a:srgbClr val="747474"/>
              </a:solidFill>
            </a:endParaRPr>
          </a:p>
          <a:p>
            <a:pPr lvl="0" algn="r">
              <a:defRPr sz="1800">
                <a:solidFill>
                  <a:srgbClr val="000000"/>
                </a:solidFill>
              </a:defRPr>
            </a:pPr>
            <a:r>
              <a:rPr lang="hr-HR" dirty="0" smtClean="0">
                <a:solidFill>
                  <a:srgbClr val="747474"/>
                </a:solidFill>
              </a:rPr>
              <a:t>FEBRUARY 2 / 2017 / Zagreb </a:t>
            </a:r>
            <a:endParaRPr dirty="0">
              <a:solidFill>
                <a:srgbClr val="747474"/>
              </a:solidFill>
            </a:endParaRPr>
          </a:p>
        </p:txBody>
      </p:sp>
      <p:sp>
        <p:nvSpPr>
          <p:cNvPr id="46" name="Shape 46"/>
          <p:cNvSpPr/>
          <p:nvPr/>
        </p:nvSpPr>
        <p:spPr>
          <a:xfrm>
            <a:off x="324106" y="4676969"/>
            <a:ext cx="8340329" cy="442020"/>
          </a:xfrm>
          <a:prstGeom prst="rect">
            <a:avLst/>
          </a:prstGeom>
          <a:ln w="12700">
            <a:miter lim="400000"/>
          </a:ln>
        </p:spPr>
        <p:txBody>
          <a:bodyPr lIns="0" tIns="0" rIns="0" bIns="0"/>
          <a:lstStyle/>
          <a:p>
            <a:pPr lvl="0">
              <a:defRPr sz="2600">
                <a:solidFill>
                  <a:srgbClr val="747474"/>
                </a:solidFill>
                <a:latin typeface="Helvetica Neue"/>
                <a:ea typeface="Helvetica Neue"/>
                <a:cs typeface="Helvetica Neue"/>
                <a:sym typeface="Helvetica Neue"/>
              </a:defRPr>
            </a:pPr>
            <a:endParaRPr/>
          </a:p>
        </p:txBody>
      </p:sp>
      <p:pic>
        <p:nvPicPr>
          <p:cNvPr id="6" name="Picture 5"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b="43300"/>
          <a:stretch/>
        </p:blipFill>
        <p:spPr>
          <a:xfrm>
            <a:off x="2220377" y="182455"/>
            <a:ext cx="4521778" cy="1833241"/>
          </a:xfrm>
          <a:prstGeom prst="rect">
            <a:avLst/>
          </a:prstGeom>
        </p:spPr>
      </p:pic>
      <p:pic>
        <p:nvPicPr>
          <p:cNvPr id="7" name="Picture 6"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t="64692"/>
          <a:stretch/>
        </p:blipFill>
        <p:spPr>
          <a:xfrm>
            <a:off x="1403648" y="5118989"/>
            <a:ext cx="6264696" cy="1336451"/>
          </a:xfrm>
          <a:prstGeom prst="rect">
            <a:avLst/>
          </a:prstGeom>
        </p:spPr>
      </p:pic>
    </p:spTree>
    <p:extLst>
      <p:ext uri="{BB962C8B-B14F-4D97-AF65-F5344CB8AC3E}">
        <p14:creationId xmlns:p14="http://schemas.microsoft.com/office/powerpoint/2010/main" val="223290026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SLOVAK LEGISLATION</a:t>
            </a:r>
            <a:endParaRPr lang="en-US" sz="2400" b="1" dirty="0">
              <a:solidFill>
                <a:srgbClr val="1289C4"/>
              </a:solidFill>
              <a:latin typeface="Helvetica Neue"/>
            </a:endParaRPr>
          </a:p>
        </p:txBody>
      </p:sp>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8" y="1152065"/>
            <a:ext cx="8633157" cy="800219"/>
          </a:xfrm>
          <a:prstGeom prst="rect">
            <a:avLst/>
          </a:prstGeom>
          <a:noFill/>
        </p:spPr>
        <p:txBody>
          <a:bodyPr wrap="square" rtlCol="0">
            <a:spAutoFit/>
          </a:bodyPr>
          <a:lstStyle/>
          <a:p>
            <a:pPr lvl="0"/>
            <a:r>
              <a:rPr lang="sk-SK" sz="2800" b="1" dirty="0" smtClean="0">
                <a:solidFill>
                  <a:srgbClr val="1289C4"/>
                </a:solidFill>
                <a:latin typeface="Helvetica Neue"/>
              </a:rPr>
              <a:t>Slovak </a:t>
            </a:r>
            <a:r>
              <a:rPr lang="sk-SK" sz="2800" b="1" dirty="0" err="1" smtClean="0">
                <a:solidFill>
                  <a:srgbClr val="1289C4"/>
                </a:solidFill>
                <a:latin typeface="Helvetica Neue"/>
              </a:rPr>
              <a:t>Legislation</a:t>
            </a:r>
            <a:r>
              <a:rPr lang="sk-SK" sz="2800" b="1" dirty="0" smtClean="0">
                <a:solidFill>
                  <a:srgbClr val="1289C4"/>
                </a:solidFill>
                <a:latin typeface="Helvetica Neue"/>
              </a:rPr>
              <a:t> on </a:t>
            </a:r>
            <a:r>
              <a:rPr lang="sk-SK" sz="2800" b="1" dirty="0" err="1" smtClean="0">
                <a:solidFill>
                  <a:srgbClr val="1289C4"/>
                </a:solidFill>
                <a:latin typeface="Helvetica Neue"/>
              </a:rPr>
              <a:t>Food</a:t>
            </a:r>
            <a:r>
              <a:rPr lang="sk-SK" sz="2800" b="1" dirty="0" smtClean="0">
                <a:solidFill>
                  <a:srgbClr val="1289C4"/>
                </a:solidFill>
                <a:latin typeface="Helvetica Neue"/>
              </a:rPr>
              <a:t> </a:t>
            </a:r>
            <a:r>
              <a:rPr lang="sk-SK" sz="2800" b="1" dirty="0" err="1" smtClean="0">
                <a:solidFill>
                  <a:srgbClr val="1289C4"/>
                </a:solidFill>
                <a:latin typeface="Helvetica Neue"/>
              </a:rPr>
              <a:t>Safety</a:t>
            </a:r>
            <a:r>
              <a:rPr lang="sk-SK" sz="2800" b="1" dirty="0" smtClean="0">
                <a:solidFill>
                  <a:srgbClr val="1289C4"/>
                </a:solidFill>
                <a:latin typeface="Helvetica Neue"/>
              </a:rPr>
              <a:t> &amp; Hygiene  </a:t>
            </a:r>
            <a:endParaRPr lang="sk-SK" b="1" dirty="0" smtClean="0">
              <a:latin typeface="Helvetica Neue"/>
            </a:endParaRPr>
          </a:p>
          <a:p>
            <a:endParaRPr lang="sk-SK" dirty="0"/>
          </a:p>
        </p:txBody>
      </p:sp>
      <p:sp>
        <p:nvSpPr>
          <p:cNvPr id="14" name="BlokTextu 13"/>
          <p:cNvSpPr txBox="1"/>
          <p:nvPr/>
        </p:nvSpPr>
        <p:spPr>
          <a:xfrm>
            <a:off x="282969" y="1772816"/>
            <a:ext cx="8496944" cy="6801862"/>
          </a:xfrm>
          <a:prstGeom prst="rect">
            <a:avLst/>
          </a:prstGeom>
          <a:noFill/>
        </p:spPr>
        <p:txBody>
          <a:bodyPr wrap="square" rtlCol="0">
            <a:spAutoFit/>
          </a:bodyPr>
          <a:lstStyle/>
          <a:p>
            <a:r>
              <a:rPr lang="sk-SK" sz="1600" b="1" dirty="0" err="1" smtClean="0"/>
              <a:t>Basic</a:t>
            </a:r>
            <a:r>
              <a:rPr lang="sk-SK" sz="1600" b="1" dirty="0" smtClean="0"/>
              <a:t> </a:t>
            </a:r>
            <a:r>
              <a:rPr lang="sk-SK" sz="1600" b="1" dirty="0" err="1" smtClean="0"/>
              <a:t>Legislation</a:t>
            </a:r>
            <a:endParaRPr lang="sk-SK" sz="1600" b="1" dirty="0" smtClean="0"/>
          </a:p>
          <a:p>
            <a:pPr marL="285750" indent="-285750">
              <a:buFont typeface="Arial" panose="020B0604020202020204" pitchFamily="34" charset="0"/>
              <a:buChar char="•"/>
            </a:pPr>
            <a:r>
              <a:rPr lang="en-US" sz="1400" dirty="0" smtClean="0"/>
              <a:t>Act</a:t>
            </a:r>
            <a:r>
              <a:rPr lang="sk-SK" sz="1400" dirty="0" smtClean="0"/>
              <a:t> </a:t>
            </a:r>
            <a:r>
              <a:rPr lang="en-US" sz="1400" dirty="0" smtClean="0"/>
              <a:t>of </a:t>
            </a:r>
            <a:r>
              <a:rPr lang="en-US" sz="1400" dirty="0"/>
              <a:t>the National Council of the Slovak Republic No. 152/1995 Coll. </a:t>
            </a:r>
            <a:r>
              <a:rPr lang="en-US" sz="1400" dirty="0" smtClean="0"/>
              <a:t>on Foodstuffs</a:t>
            </a:r>
            <a:r>
              <a:rPr lang="sk-SK" sz="1400" dirty="0" smtClean="0"/>
              <a:t> </a:t>
            </a:r>
            <a:r>
              <a:rPr lang="en-US" sz="1400" dirty="0" smtClean="0"/>
              <a:t>as amended</a:t>
            </a:r>
            <a:endParaRPr lang="sk-SK" sz="1400" dirty="0"/>
          </a:p>
          <a:p>
            <a:pPr marL="285750" indent="-285750">
              <a:buFont typeface="Arial" panose="020B0604020202020204" pitchFamily="34" charset="0"/>
              <a:buChar char="•"/>
            </a:pPr>
            <a:r>
              <a:rPr lang="en-US" sz="1400" dirty="0" smtClean="0"/>
              <a:t>Act</a:t>
            </a:r>
            <a:r>
              <a:rPr lang="sk-SK" sz="1400" dirty="0" smtClean="0"/>
              <a:t> </a:t>
            </a:r>
            <a:r>
              <a:rPr lang="en-US" sz="1400" dirty="0" smtClean="0"/>
              <a:t>of </a:t>
            </a:r>
            <a:r>
              <a:rPr lang="en-US" sz="1400" dirty="0"/>
              <a:t>the National Council of the Slovak </a:t>
            </a:r>
            <a:r>
              <a:rPr lang="en-US" sz="1400" dirty="0" smtClean="0"/>
              <a:t>Republic</a:t>
            </a:r>
            <a:r>
              <a:rPr lang="sk-SK" sz="1400" dirty="0" smtClean="0"/>
              <a:t> </a:t>
            </a:r>
            <a:r>
              <a:rPr lang="en-US" sz="1400" dirty="0" smtClean="0"/>
              <a:t>No</a:t>
            </a:r>
            <a:r>
              <a:rPr lang="en-US" sz="1400" dirty="0"/>
              <a:t>. 39/2007 </a:t>
            </a:r>
            <a:r>
              <a:rPr lang="en-US" sz="1400" dirty="0" smtClean="0"/>
              <a:t>on </a:t>
            </a:r>
            <a:r>
              <a:rPr lang="en-US" sz="1400" dirty="0"/>
              <a:t>Veterinary </a:t>
            </a:r>
            <a:r>
              <a:rPr lang="en-US" sz="1400" dirty="0" smtClean="0"/>
              <a:t>Care</a:t>
            </a:r>
            <a:r>
              <a:rPr lang="sk-SK" sz="1400" dirty="0" smtClean="0"/>
              <a:t> </a:t>
            </a:r>
            <a:r>
              <a:rPr lang="en-US" sz="1400" dirty="0" smtClean="0"/>
              <a:t>as amended </a:t>
            </a:r>
            <a:endParaRPr lang="sk-SK" sz="1400" dirty="0" smtClean="0"/>
          </a:p>
          <a:p>
            <a:pPr marL="285750" indent="-285750">
              <a:buFont typeface="Arial" panose="020B0604020202020204" pitchFamily="34" charset="0"/>
              <a:buChar char="•"/>
            </a:pPr>
            <a:r>
              <a:rPr lang="sk-SK" sz="1600" dirty="0" smtClean="0"/>
              <a:t>....</a:t>
            </a:r>
            <a:endParaRPr lang="en-US" sz="1600" dirty="0"/>
          </a:p>
          <a:p>
            <a:endParaRPr lang="sk-SK" sz="1600" b="1" dirty="0" smtClean="0"/>
          </a:p>
          <a:p>
            <a:r>
              <a:rPr lang="sk-SK" sz="1600" b="1" dirty="0" err="1" smtClean="0"/>
              <a:t>Food</a:t>
            </a:r>
            <a:r>
              <a:rPr lang="sk-SK" sz="1600" b="1" dirty="0" smtClean="0"/>
              <a:t> Hygiene</a:t>
            </a:r>
          </a:p>
          <a:p>
            <a:pPr marL="285750" indent="-285750">
              <a:buFont typeface="Arial" panose="020B0604020202020204" pitchFamily="34" charset="0"/>
              <a:buChar char="•"/>
            </a:pPr>
            <a:r>
              <a:rPr lang="en-US" sz="1400" dirty="0" smtClean="0"/>
              <a:t>Regulation </a:t>
            </a:r>
            <a:r>
              <a:rPr lang="en-US" sz="1400" dirty="0"/>
              <a:t>of the Government of the Slovak Republic No. 352/2009 Coll. laying </a:t>
            </a:r>
            <a:r>
              <a:rPr lang="en-US" sz="1400" dirty="0" smtClean="0"/>
              <a:t>down</a:t>
            </a:r>
            <a:r>
              <a:rPr lang="sk-SK" sz="1400" dirty="0" smtClean="0"/>
              <a:t> </a:t>
            </a:r>
            <a:r>
              <a:rPr lang="en-US" sz="1400" dirty="0" smtClean="0"/>
              <a:t>the </a:t>
            </a:r>
            <a:r>
              <a:rPr lang="en-US" sz="1400" dirty="0"/>
              <a:t>hygienic requirements on the direct sale and supply of small amounts of </a:t>
            </a:r>
            <a:r>
              <a:rPr lang="en-US" sz="1400" dirty="0" smtClean="0"/>
              <a:t>primary</a:t>
            </a:r>
            <a:r>
              <a:rPr lang="sk-SK" sz="1400" dirty="0" smtClean="0"/>
              <a:t> </a:t>
            </a:r>
            <a:r>
              <a:rPr lang="en-US" sz="1400" dirty="0" smtClean="0"/>
              <a:t>agricultural </a:t>
            </a:r>
            <a:r>
              <a:rPr lang="en-US" sz="1400" dirty="0"/>
              <a:t>production of animal origin, poultry and </a:t>
            </a:r>
            <a:r>
              <a:rPr lang="en-US" sz="1400" dirty="0" smtClean="0"/>
              <a:t>rabbit</a:t>
            </a:r>
            <a:r>
              <a:rPr lang="sk-SK" sz="1400" dirty="0" smtClean="0"/>
              <a:t> </a:t>
            </a:r>
            <a:r>
              <a:rPr lang="en-US" sz="1400" dirty="0" smtClean="0"/>
              <a:t>meat </a:t>
            </a:r>
            <a:r>
              <a:rPr lang="en-US" sz="1400" dirty="0"/>
              <a:t>and wild game </a:t>
            </a:r>
            <a:r>
              <a:rPr lang="en-US" sz="1400" dirty="0" smtClean="0"/>
              <a:t>and</a:t>
            </a:r>
            <a:r>
              <a:rPr lang="sk-SK" sz="1400" dirty="0" smtClean="0"/>
              <a:t> </a:t>
            </a:r>
            <a:r>
              <a:rPr lang="en-US" sz="1400" dirty="0" smtClean="0"/>
              <a:t>meat there</a:t>
            </a:r>
            <a:r>
              <a:rPr lang="sk-SK" sz="1400" dirty="0" smtClean="0"/>
              <a:t> </a:t>
            </a:r>
            <a:r>
              <a:rPr lang="en-US" sz="1400" dirty="0" smtClean="0"/>
              <a:t>of </a:t>
            </a:r>
            <a:endParaRPr lang="sk-SK" sz="1400" dirty="0" smtClean="0"/>
          </a:p>
          <a:p>
            <a:pPr marL="285750" indent="-285750">
              <a:buFont typeface="Arial" panose="020B0604020202020204" pitchFamily="34" charset="0"/>
              <a:buChar char="•"/>
            </a:pPr>
            <a:r>
              <a:rPr lang="en-US" sz="1400" dirty="0"/>
              <a:t>Commission Regulation (EC) No 2073/2005 of 15 November 2005 on </a:t>
            </a:r>
            <a:r>
              <a:rPr lang="en-US" sz="1400" dirty="0" smtClean="0"/>
              <a:t>microbiological</a:t>
            </a:r>
            <a:r>
              <a:rPr lang="sk-SK" sz="1400" dirty="0" smtClean="0"/>
              <a:t> </a:t>
            </a:r>
            <a:r>
              <a:rPr lang="en-US" sz="1400" dirty="0" smtClean="0"/>
              <a:t>criteria </a:t>
            </a:r>
            <a:r>
              <a:rPr lang="en-US" sz="1400" dirty="0"/>
              <a:t>for foodstuffs* </a:t>
            </a:r>
            <a:endParaRPr lang="sk-SK" sz="1400" dirty="0" smtClean="0"/>
          </a:p>
          <a:p>
            <a:pPr marL="285750" indent="-285750">
              <a:buFont typeface="Arial" panose="020B0604020202020204" pitchFamily="34" charset="0"/>
              <a:buChar char="•"/>
            </a:pPr>
            <a:r>
              <a:rPr lang="sk-SK" sz="1200" dirty="0" smtClean="0"/>
              <a:t>....</a:t>
            </a:r>
            <a:endParaRPr lang="en-US" sz="1200" dirty="0"/>
          </a:p>
          <a:p>
            <a:endParaRPr lang="sk-SK" sz="1600" dirty="0"/>
          </a:p>
          <a:p>
            <a:r>
              <a:rPr lang="sk-SK" sz="1600" b="1" dirty="0" err="1" smtClean="0"/>
              <a:t>Food</a:t>
            </a:r>
            <a:r>
              <a:rPr lang="sk-SK" sz="1600" b="1" dirty="0" smtClean="0"/>
              <a:t> </a:t>
            </a:r>
            <a:r>
              <a:rPr lang="sk-SK" sz="1600" b="1" dirty="0" err="1" smtClean="0"/>
              <a:t>inspection</a:t>
            </a:r>
            <a:endParaRPr lang="sk-SK" sz="1600" b="1" dirty="0" smtClean="0"/>
          </a:p>
          <a:p>
            <a:pPr marL="285750" indent="-285750">
              <a:buFont typeface="Arial" panose="020B0604020202020204" pitchFamily="34" charset="0"/>
              <a:buChar char="•"/>
            </a:pPr>
            <a:r>
              <a:rPr lang="en-US" sz="1400" dirty="0"/>
              <a:t>Act of the National Council of the Slovak Republic No. 128/2002 Coll. on state </a:t>
            </a:r>
            <a:r>
              <a:rPr lang="sk-SK" sz="1400" dirty="0"/>
              <a:t> </a:t>
            </a:r>
            <a:r>
              <a:rPr lang="en-US" sz="1400" dirty="0"/>
              <a:t>supervision of inner market relating consumer ́s protection and on amendments of</a:t>
            </a:r>
            <a:r>
              <a:rPr lang="sk-SK" sz="1400" dirty="0"/>
              <a:t> </a:t>
            </a:r>
            <a:r>
              <a:rPr lang="en-US" sz="1400" dirty="0"/>
              <a:t>certain acts </a:t>
            </a:r>
            <a:endParaRPr lang="sk-SK" sz="1400" dirty="0" smtClean="0"/>
          </a:p>
          <a:p>
            <a:pPr marL="285750" indent="-285750">
              <a:buFont typeface="Arial" panose="020B0604020202020204" pitchFamily="34" charset="0"/>
              <a:buChar char="•"/>
            </a:pPr>
            <a:r>
              <a:rPr lang="sk-SK" sz="1400" dirty="0" smtClean="0"/>
              <a:t>....</a:t>
            </a:r>
          </a:p>
          <a:p>
            <a:pPr marL="285750" indent="-285750">
              <a:buFont typeface="Arial" panose="020B0604020202020204" pitchFamily="34" charset="0"/>
              <a:buChar char="•"/>
            </a:pPr>
            <a:endParaRPr lang="sk-SK" sz="1400" dirty="0"/>
          </a:p>
          <a:p>
            <a:r>
              <a:rPr lang="sk-SK" b="1" dirty="0" smtClean="0"/>
              <a:t>ALL THE SLOVAK LEGISLATION ON FOOD YOU CAN FIND HERE:</a:t>
            </a:r>
          </a:p>
          <a:p>
            <a:r>
              <a:rPr lang="sk-SK" b="1" dirty="0">
                <a:hlinkClick r:id="rId4"/>
              </a:rPr>
              <a:t>http://</a:t>
            </a:r>
            <a:r>
              <a:rPr lang="sk-SK" b="1" dirty="0" smtClean="0">
                <a:hlinkClick r:id="rId4"/>
              </a:rPr>
              <a:t>www.haccp-org.eu/food_safety/pics_pdf/Slovak_legislation.pdf</a:t>
            </a:r>
            <a:endParaRPr lang="sk-SK" b="1" dirty="0" smtClean="0"/>
          </a:p>
          <a:p>
            <a:r>
              <a:rPr lang="sk-SK" b="1" dirty="0">
                <a:hlinkClick r:id="rId5"/>
              </a:rPr>
              <a:t>http://</a:t>
            </a:r>
            <a:r>
              <a:rPr lang="sk-SK" b="1" dirty="0" smtClean="0">
                <a:hlinkClick r:id="rId5"/>
              </a:rPr>
              <a:t>www.svps.sk/legislativa/default.asp</a:t>
            </a:r>
            <a:r>
              <a:rPr lang="sk-SK" b="1" dirty="0" smtClean="0"/>
              <a:t> </a:t>
            </a:r>
          </a:p>
          <a:p>
            <a:endParaRPr lang="en-US" sz="1400" dirty="0"/>
          </a:p>
          <a:p>
            <a:pPr marL="342900" indent="-342900">
              <a:buFont typeface="Arial" panose="020B0604020202020204" pitchFamily="34" charset="0"/>
              <a:buChar char="•"/>
            </a:pPr>
            <a:endParaRPr lang="sk-SK" sz="2400" b="1" dirty="0" smtClean="0"/>
          </a:p>
          <a:p>
            <a:r>
              <a:rPr lang="en-US" sz="2800" dirty="0" smtClean="0"/>
              <a:t> </a:t>
            </a: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sk-SK" sz="2800" dirty="0"/>
          </a:p>
        </p:txBody>
      </p:sp>
    </p:spTree>
    <p:extLst>
      <p:ext uri="{BB962C8B-B14F-4D97-AF65-F5344CB8AC3E}">
        <p14:creationId xmlns:p14="http://schemas.microsoft.com/office/powerpoint/2010/main" val="60926441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SLOVAK LEGISLATION</a:t>
            </a:r>
            <a:endParaRPr lang="en-US" sz="2400" b="1" dirty="0">
              <a:solidFill>
                <a:srgbClr val="1289C4"/>
              </a:solidFill>
              <a:latin typeface="Helvetica Neue"/>
            </a:endParaRPr>
          </a:p>
        </p:txBody>
      </p:sp>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8" y="1152065"/>
            <a:ext cx="8633157" cy="800219"/>
          </a:xfrm>
          <a:prstGeom prst="rect">
            <a:avLst/>
          </a:prstGeom>
          <a:noFill/>
        </p:spPr>
        <p:txBody>
          <a:bodyPr wrap="square" rtlCol="0">
            <a:spAutoFit/>
          </a:bodyPr>
          <a:lstStyle/>
          <a:p>
            <a:pPr lvl="0"/>
            <a:r>
              <a:rPr lang="sk-SK" sz="2800" b="1" dirty="0" err="1" smtClean="0">
                <a:solidFill>
                  <a:srgbClr val="1289C4"/>
                </a:solidFill>
                <a:latin typeface="Helvetica Neue"/>
              </a:rPr>
              <a:t>Food</a:t>
            </a:r>
            <a:r>
              <a:rPr lang="sk-SK" sz="2800" b="1" dirty="0" smtClean="0">
                <a:solidFill>
                  <a:srgbClr val="1289C4"/>
                </a:solidFill>
                <a:latin typeface="Helvetica Neue"/>
              </a:rPr>
              <a:t> </a:t>
            </a:r>
            <a:r>
              <a:rPr lang="sk-SK" sz="2800" b="1" dirty="0" err="1" smtClean="0">
                <a:solidFill>
                  <a:srgbClr val="1289C4"/>
                </a:solidFill>
                <a:latin typeface="Helvetica Neue"/>
              </a:rPr>
              <a:t>Code</a:t>
            </a:r>
            <a:r>
              <a:rPr lang="sk-SK" sz="2800" b="1" dirty="0" smtClean="0">
                <a:solidFill>
                  <a:srgbClr val="1289C4"/>
                </a:solidFill>
                <a:latin typeface="Helvetica Neue"/>
              </a:rPr>
              <a:t> of </a:t>
            </a:r>
            <a:r>
              <a:rPr lang="sk-SK" sz="2800" b="1" dirty="0" err="1" smtClean="0">
                <a:solidFill>
                  <a:srgbClr val="1289C4"/>
                </a:solidFill>
                <a:latin typeface="Helvetica Neue"/>
              </a:rPr>
              <a:t>the</a:t>
            </a:r>
            <a:r>
              <a:rPr lang="sk-SK" sz="2800" b="1" dirty="0" smtClean="0">
                <a:solidFill>
                  <a:srgbClr val="1289C4"/>
                </a:solidFill>
                <a:latin typeface="Helvetica Neue"/>
              </a:rPr>
              <a:t> Slovak </a:t>
            </a:r>
            <a:r>
              <a:rPr lang="sk-SK" sz="2800" b="1" dirty="0" err="1" smtClean="0">
                <a:solidFill>
                  <a:srgbClr val="1289C4"/>
                </a:solidFill>
                <a:latin typeface="Helvetica Neue"/>
              </a:rPr>
              <a:t>Republic</a:t>
            </a:r>
            <a:endParaRPr lang="sk-SK" b="1" dirty="0" smtClean="0">
              <a:latin typeface="Helvetica Neue"/>
            </a:endParaRPr>
          </a:p>
          <a:p>
            <a:endParaRPr lang="sk-SK" dirty="0"/>
          </a:p>
        </p:txBody>
      </p:sp>
      <p:sp>
        <p:nvSpPr>
          <p:cNvPr id="11" name="BlokTextu 10"/>
          <p:cNvSpPr txBox="1"/>
          <p:nvPr/>
        </p:nvSpPr>
        <p:spPr>
          <a:xfrm>
            <a:off x="251518" y="6459906"/>
            <a:ext cx="8640962" cy="261610"/>
          </a:xfrm>
          <a:prstGeom prst="rect">
            <a:avLst/>
          </a:prstGeom>
          <a:noFill/>
        </p:spPr>
        <p:txBody>
          <a:bodyPr wrap="square" rtlCol="0">
            <a:spAutoFit/>
          </a:bodyPr>
          <a:lstStyle/>
          <a:p>
            <a:r>
              <a:rPr lang="sk-SK" sz="1100" i="1" dirty="0" err="1" smtClean="0">
                <a:latin typeface="Helvetica Neue"/>
              </a:rPr>
              <a:t>Source</a:t>
            </a:r>
            <a:r>
              <a:rPr lang="sk-SK" sz="1100" i="1" dirty="0" smtClean="0">
                <a:latin typeface="Helvetica Neue"/>
              </a:rPr>
              <a:t>: </a:t>
            </a:r>
            <a:r>
              <a:rPr lang="sk-SK" sz="1100" i="1" dirty="0" err="1" smtClean="0">
                <a:latin typeface="Helvetica Neue"/>
              </a:rPr>
              <a:t>Food</a:t>
            </a:r>
            <a:r>
              <a:rPr lang="sk-SK" sz="1100" i="1" dirty="0" smtClean="0">
                <a:latin typeface="Helvetica Neue"/>
              </a:rPr>
              <a:t> </a:t>
            </a:r>
            <a:r>
              <a:rPr lang="sk-SK" sz="1100" i="1" dirty="0" err="1" smtClean="0">
                <a:latin typeface="Helvetica Neue"/>
              </a:rPr>
              <a:t>Legislation</a:t>
            </a:r>
            <a:r>
              <a:rPr lang="sk-SK" sz="1100" i="1" dirty="0" smtClean="0">
                <a:latin typeface="Helvetica Neue"/>
              </a:rPr>
              <a:t> in Slovak </a:t>
            </a:r>
            <a:r>
              <a:rPr lang="sk-SK" sz="1100" i="1" dirty="0" err="1" smtClean="0">
                <a:latin typeface="Helvetica Neue"/>
              </a:rPr>
              <a:t>Republic</a:t>
            </a:r>
            <a:r>
              <a:rPr lang="sk-SK" sz="1100" i="1" dirty="0">
                <a:latin typeface="Helvetica Neue"/>
              </a:rPr>
              <a:t>. </a:t>
            </a:r>
            <a:r>
              <a:rPr lang="sk-SK" sz="1100" i="1" dirty="0">
                <a:latin typeface="Helvetica Neue"/>
                <a:hlinkClick r:id="rId4"/>
              </a:rPr>
              <a:t>http://</a:t>
            </a:r>
            <a:r>
              <a:rPr lang="sk-SK" sz="1100" i="1" dirty="0" smtClean="0">
                <a:latin typeface="Helvetica Neue"/>
                <a:hlinkClick r:id="rId4"/>
              </a:rPr>
              <a:t>www.haccp-org.eu/food_safety/pics_pdf/Slovak_legislation.pdf</a:t>
            </a:r>
            <a:r>
              <a:rPr lang="sk-SK" sz="1100" i="1" dirty="0" smtClean="0">
                <a:latin typeface="Helvetica Neue"/>
              </a:rPr>
              <a:t> </a:t>
            </a:r>
            <a:r>
              <a:rPr lang="sk-SK" sz="1100" i="1" dirty="0" smtClean="0">
                <a:latin typeface="Helvetica Neue"/>
                <a:hlinkClick r:id="rId5"/>
              </a:rPr>
              <a:t>/</a:t>
            </a:r>
            <a:r>
              <a:rPr lang="sk-SK" sz="1100" i="1" dirty="0" smtClean="0">
                <a:latin typeface="Helvetica Neue"/>
              </a:rPr>
              <a:t> </a:t>
            </a:r>
            <a:endParaRPr lang="sk-SK" sz="1100" i="1" dirty="0">
              <a:latin typeface="Helvetica Neue"/>
            </a:endParaRPr>
          </a:p>
        </p:txBody>
      </p:sp>
      <p:sp>
        <p:nvSpPr>
          <p:cNvPr id="14" name="BlokTextu 13"/>
          <p:cNvSpPr txBox="1"/>
          <p:nvPr/>
        </p:nvSpPr>
        <p:spPr>
          <a:xfrm>
            <a:off x="251520" y="1910986"/>
            <a:ext cx="8496944" cy="4339650"/>
          </a:xfrm>
          <a:prstGeom prst="rect">
            <a:avLst/>
          </a:prstGeom>
          <a:noFill/>
        </p:spPr>
        <p:txBody>
          <a:bodyPr wrap="square" rtlCol="0">
            <a:spAutoFit/>
          </a:bodyPr>
          <a:lstStyle/>
          <a:p>
            <a:pPr marL="342900" indent="-342900">
              <a:buFont typeface="Arial" panose="020B0604020202020204" pitchFamily="34" charset="0"/>
              <a:buChar char="•"/>
            </a:pPr>
            <a:r>
              <a:rPr lang="sk-SK" sz="2000" dirty="0" smtClean="0"/>
              <a:t>...</a:t>
            </a:r>
            <a:r>
              <a:rPr lang="en-US" sz="2000" dirty="0" smtClean="0"/>
              <a:t>is </a:t>
            </a:r>
            <a:r>
              <a:rPr lang="en-US" sz="2000" dirty="0"/>
              <a:t>an implementing rule relating to </a:t>
            </a:r>
            <a:r>
              <a:rPr lang="en-US" sz="2000" dirty="0" smtClean="0"/>
              <a:t>Act </a:t>
            </a:r>
            <a:r>
              <a:rPr lang="en-US" sz="2000" dirty="0"/>
              <a:t>on Foodstuffs, based from decrees of the Ministry of Agriculture of the Slovak Republic </a:t>
            </a:r>
            <a:r>
              <a:rPr lang="en-US" sz="2000" dirty="0" smtClean="0"/>
              <a:t>and </a:t>
            </a:r>
            <a:r>
              <a:rPr lang="en-US" sz="2000" dirty="0"/>
              <a:t>the Ministry of Health of </a:t>
            </a:r>
            <a:r>
              <a:rPr lang="en-US" sz="2000" dirty="0" smtClean="0"/>
              <a:t>the </a:t>
            </a:r>
            <a:r>
              <a:rPr lang="en-US" sz="2000" dirty="0"/>
              <a:t>Slovak </a:t>
            </a:r>
            <a:r>
              <a:rPr lang="en-US" sz="2000" dirty="0" smtClean="0"/>
              <a:t>Republic</a:t>
            </a:r>
            <a:endParaRPr lang="sk-SK" sz="2000" dirty="0" smtClean="0"/>
          </a:p>
          <a:p>
            <a:endParaRPr lang="sk-SK" sz="2000" dirty="0" smtClean="0"/>
          </a:p>
          <a:p>
            <a:pPr marL="342900" indent="-342900">
              <a:buFont typeface="Arial" panose="020B0604020202020204" pitchFamily="34" charset="0"/>
              <a:buChar char="•"/>
            </a:pPr>
            <a:r>
              <a:rPr lang="sk-SK" sz="2000" dirty="0" smtClean="0"/>
              <a:t>...</a:t>
            </a:r>
            <a:r>
              <a:rPr lang="en-GB" sz="2000" dirty="0" smtClean="0"/>
              <a:t>regulates </a:t>
            </a:r>
            <a:r>
              <a:rPr lang="en-GB" sz="2000" dirty="0"/>
              <a:t>health safety of food, hygiene rules, quality and contents of food, ingredients, technological production processes, packaging of food products, in categories as well as all food products. It also regulates the range and the ways of food products labelling, storage, transportation, manipulation and circulation, sampling and inquiry standards. These obligations concern each legal subject that produces, manipulates or markets food products. </a:t>
            </a:r>
            <a:endParaRPr lang="sk-SK" sz="20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sk-SK" sz="2800" dirty="0"/>
          </a:p>
        </p:txBody>
      </p:sp>
    </p:spTree>
    <p:extLst>
      <p:ext uri="{BB962C8B-B14F-4D97-AF65-F5344CB8AC3E}">
        <p14:creationId xmlns:p14="http://schemas.microsoft.com/office/powerpoint/2010/main" val="1593202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SLOVAK LEGISLATION</a:t>
            </a:r>
            <a:endParaRPr lang="en-US" sz="2400" b="1" dirty="0">
              <a:solidFill>
                <a:srgbClr val="1289C4"/>
              </a:solidFill>
              <a:latin typeface="Helvetica Neue"/>
            </a:endParaRPr>
          </a:p>
        </p:txBody>
      </p:sp>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8" y="1152065"/>
            <a:ext cx="8633157" cy="800219"/>
          </a:xfrm>
          <a:prstGeom prst="rect">
            <a:avLst/>
          </a:prstGeom>
          <a:noFill/>
        </p:spPr>
        <p:txBody>
          <a:bodyPr wrap="square" rtlCol="0">
            <a:spAutoFit/>
          </a:bodyPr>
          <a:lstStyle/>
          <a:p>
            <a:pPr lvl="0"/>
            <a:r>
              <a:rPr lang="sk-SK" sz="2800" b="1" dirty="0" err="1" smtClean="0">
                <a:solidFill>
                  <a:srgbClr val="1289C4"/>
                </a:solidFill>
                <a:latin typeface="Helvetica Neue"/>
              </a:rPr>
              <a:t>What</a:t>
            </a:r>
            <a:r>
              <a:rPr lang="sk-SK" sz="2800" b="1" dirty="0" smtClean="0">
                <a:solidFill>
                  <a:srgbClr val="1289C4"/>
                </a:solidFill>
                <a:latin typeface="Helvetica Neue"/>
              </a:rPr>
              <a:t> </a:t>
            </a:r>
            <a:r>
              <a:rPr lang="sk-SK" sz="2800" b="1" dirty="0" err="1" smtClean="0">
                <a:solidFill>
                  <a:srgbClr val="1289C4"/>
                </a:solidFill>
                <a:latin typeface="Helvetica Neue"/>
              </a:rPr>
              <a:t>is</a:t>
            </a:r>
            <a:r>
              <a:rPr lang="sk-SK" sz="2800" b="1" dirty="0" smtClean="0">
                <a:solidFill>
                  <a:srgbClr val="1289C4"/>
                </a:solidFill>
                <a:latin typeface="Helvetica Neue"/>
              </a:rPr>
              <a:t> </a:t>
            </a:r>
            <a:r>
              <a:rPr lang="sk-SK" sz="2800" b="1" dirty="0" err="1" smtClean="0">
                <a:solidFill>
                  <a:srgbClr val="1289C4"/>
                </a:solidFill>
                <a:latin typeface="Helvetica Neue"/>
              </a:rPr>
              <a:t>special</a:t>
            </a:r>
            <a:r>
              <a:rPr lang="sk-SK" sz="2800" b="1" dirty="0" smtClean="0">
                <a:solidFill>
                  <a:srgbClr val="1289C4"/>
                </a:solidFill>
                <a:latin typeface="Helvetica Neue"/>
              </a:rPr>
              <a:t> </a:t>
            </a:r>
            <a:r>
              <a:rPr lang="sk-SK" sz="2800" b="1" dirty="0" err="1" smtClean="0">
                <a:solidFill>
                  <a:srgbClr val="1289C4"/>
                </a:solidFill>
                <a:latin typeface="Helvetica Neue"/>
              </a:rPr>
              <a:t>about</a:t>
            </a:r>
            <a:r>
              <a:rPr lang="sk-SK" sz="2800" b="1" dirty="0" smtClean="0">
                <a:solidFill>
                  <a:srgbClr val="1289C4"/>
                </a:solidFill>
                <a:latin typeface="Helvetica Neue"/>
              </a:rPr>
              <a:t> Slovak </a:t>
            </a:r>
            <a:r>
              <a:rPr lang="sk-SK" sz="2800" b="1" dirty="0" err="1" smtClean="0">
                <a:solidFill>
                  <a:srgbClr val="1289C4"/>
                </a:solidFill>
                <a:latin typeface="Helvetica Neue"/>
              </a:rPr>
              <a:t>food</a:t>
            </a:r>
            <a:r>
              <a:rPr lang="sk-SK" sz="2800" b="1" dirty="0" smtClean="0">
                <a:solidFill>
                  <a:srgbClr val="1289C4"/>
                </a:solidFill>
                <a:latin typeface="Helvetica Neue"/>
              </a:rPr>
              <a:t> </a:t>
            </a:r>
            <a:r>
              <a:rPr lang="sk-SK" sz="2800" b="1" dirty="0" err="1" smtClean="0">
                <a:solidFill>
                  <a:srgbClr val="1289C4"/>
                </a:solidFill>
                <a:latin typeface="Helvetica Neue"/>
              </a:rPr>
              <a:t>law</a:t>
            </a:r>
            <a:endParaRPr lang="sk-SK" b="1" dirty="0" smtClean="0">
              <a:latin typeface="Helvetica Neue"/>
            </a:endParaRPr>
          </a:p>
          <a:p>
            <a:endParaRPr lang="sk-SK" dirty="0"/>
          </a:p>
        </p:txBody>
      </p:sp>
      <p:sp>
        <p:nvSpPr>
          <p:cNvPr id="14" name="BlokTextu 13"/>
          <p:cNvSpPr txBox="1"/>
          <p:nvPr/>
        </p:nvSpPr>
        <p:spPr>
          <a:xfrm>
            <a:off x="251520" y="1910986"/>
            <a:ext cx="8496944" cy="2246769"/>
          </a:xfrm>
          <a:prstGeom prst="rect">
            <a:avLst/>
          </a:prstGeom>
          <a:noFill/>
        </p:spPr>
        <p:txBody>
          <a:bodyPr wrap="square" rtlCol="0">
            <a:spAutoFit/>
          </a:bodyPr>
          <a:lstStyle/>
          <a:p>
            <a:r>
              <a:rPr lang="en-US" sz="2000" b="1" dirty="0"/>
              <a:t>A regulation on the labelling of foodstuffs claiming Slovak </a:t>
            </a:r>
            <a:r>
              <a:rPr lang="en-US" sz="2000" b="1" dirty="0" smtClean="0"/>
              <a:t>origin</a:t>
            </a:r>
            <a:endParaRPr lang="sk-SK" sz="2000" b="1" dirty="0" smtClean="0"/>
          </a:p>
          <a:p>
            <a:endParaRPr lang="sk-SK" sz="2000" dirty="0"/>
          </a:p>
          <a:p>
            <a:pPr marL="342900" indent="-342900">
              <a:buFont typeface="Arial" panose="020B0604020202020204" pitchFamily="34" charset="0"/>
              <a:buChar char="•"/>
            </a:pPr>
            <a:r>
              <a:rPr lang="en-US" sz="2000" dirty="0"/>
              <a:t>For example, foodstuffs can be labelled with the marketing tool “Made in Slovakia” only if all production phases took place in Slovakia. In addition, foodstuffs made in Slovakia may be considered “Slovak foodstuffs” if at least 75% of the ingredients used in its production come from Slovakia.</a:t>
            </a:r>
            <a:endParaRPr lang="sk-SK" sz="2000" dirty="0"/>
          </a:p>
        </p:txBody>
      </p:sp>
      <p:sp>
        <p:nvSpPr>
          <p:cNvPr id="10" name="BlokTextu 9"/>
          <p:cNvSpPr txBox="1"/>
          <p:nvPr/>
        </p:nvSpPr>
        <p:spPr>
          <a:xfrm>
            <a:off x="251518" y="6459906"/>
            <a:ext cx="8640962" cy="261610"/>
          </a:xfrm>
          <a:prstGeom prst="rect">
            <a:avLst/>
          </a:prstGeom>
          <a:noFill/>
        </p:spPr>
        <p:txBody>
          <a:bodyPr wrap="square" rtlCol="0">
            <a:spAutoFit/>
          </a:bodyPr>
          <a:lstStyle/>
          <a:p>
            <a:r>
              <a:rPr lang="sk-SK" sz="1100" i="1" dirty="0" err="1" smtClean="0">
                <a:latin typeface="Helvetica Neue"/>
              </a:rPr>
              <a:t>Source</a:t>
            </a:r>
            <a:r>
              <a:rPr lang="sk-SK" sz="1100" i="1" dirty="0">
                <a:latin typeface="Helvetica Neue"/>
              </a:rPr>
              <a:t>: </a:t>
            </a:r>
            <a:r>
              <a:rPr lang="sk-SK" sz="1100" i="1" dirty="0">
                <a:latin typeface="Helvetica Neue"/>
                <a:hlinkClick r:id="rId4"/>
              </a:rPr>
              <a:t>http://roadmap2015.schoenherr.eu/slovakia-beware-non-compliance-food-law</a:t>
            </a:r>
            <a:r>
              <a:rPr lang="sk-SK" sz="1100" i="1" dirty="0" smtClean="0">
                <a:latin typeface="Helvetica Neue"/>
                <a:hlinkClick r:id="rId4"/>
              </a:rPr>
              <a:t>/</a:t>
            </a:r>
            <a:r>
              <a:rPr lang="sk-SK" sz="1100" i="1" dirty="0" smtClean="0">
                <a:latin typeface="Helvetica Neue"/>
              </a:rPr>
              <a:t>  </a:t>
            </a:r>
            <a:endParaRPr lang="sk-SK" sz="1100" i="1" dirty="0">
              <a:latin typeface="Helvetica Neue"/>
            </a:endParaRPr>
          </a:p>
        </p:txBody>
      </p:sp>
    </p:spTree>
    <p:extLst>
      <p:ext uri="{BB962C8B-B14F-4D97-AF65-F5344CB8AC3E}">
        <p14:creationId xmlns:p14="http://schemas.microsoft.com/office/powerpoint/2010/main" val="21950562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CONTEXT</a:t>
            </a:r>
            <a:endParaRPr lang="en-US" sz="2400" b="1" dirty="0">
              <a:solidFill>
                <a:srgbClr val="1289C4"/>
              </a:solidFill>
              <a:latin typeface="Helvetica Neue"/>
            </a:endParaRPr>
          </a:p>
        </p:txBody>
      </p:sp>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8" y="1152065"/>
            <a:ext cx="8633157" cy="800219"/>
          </a:xfrm>
          <a:prstGeom prst="rect">
            <a:avLst/>
          </a:prstGeom>
          <a:noFill/>
        </p:spPr>
        <p:txBody>
          <a:bodyPr wrap="square" rtlCol="0">
            <a:spAutoFit/>
          </a:bodyPr>
          <a:lstStyle/>
          <a:p>
            <a:pPr lvl="0"/>
            <a:r>
              <a:rPr lang="sk-SK" sz="2800" b="1" dirty="0" err="1" smtClean="0">
                <a:solidFill>
                  <a:srgbClr val="1289C4"/>
                </a:solidFill>
                <a:latin typeface="Helvetica Neue"/>
              </a:rPr>
              <a:t>What</a:t>
            </a:r>
            <a:r>
              <a:rPr lang="sk-SK" sz="2800" b="1" dirty="0" smtClean="0">
                <a:solidFill>
                  <a:srgbClr val="1289C4"/>
                </a:solidFill>
                <a:latin typeface="Helvetica Neue"/>
              </a:rPr>
              <a:t> </a:t>
            </a:r>
            <a:r>
              <a:rPr lang="sk-SK" sz="2800" b="1" dirty="0" err="1" smtClean="0">
                <a:solidFill>
                  <a:srgbClr val="1289C4"/>
                </a:solidFill>
                <a:latin typeface="Helvetica Neue"/>
              </a:rPr>
              <a:t>is</a:t>
            </a:r>
            <a:r>
              <a:rPr lang="sk-SK" sz="2800" b="1" dirty="0" smtClean="0">
                <a:solidFill>
                  <a:srgbClr val="1289C4"/>
                </a:solidFill>
                <a:latin typeface="Helvetica Neue"/>
              </a:rPr>
              <a:t> </a:t>
            </a:r>
            <a:r>
              <a:rPr lang="sk-SK" sz="2800" b="1" dirty="0" err="1" smtClean="0">
                <a:solidFill>
                  <a:srgbClr val="1289C4"/>
                </a:solidFill>
                <a:latin typeface="Helvetica Neue"/>
              </a:rPr>
              <a:t>special</a:t>
            </a:r>
            <a:r>
              <a:rPr lang="sk-SK" sz="2800" b="1" dirty="0" smtClean="0">
                <a:solidFill>
                  <a:srgbClr val="1289C4"/>
                </a:solidFill>
                <a:latin typeface="Helvetica Neue"/>
              </a:rPr>
              <a:t> </a:t>
            </a:r>
            <a:r>
              <a:rPr lang="sk-SK" sz="2800" b="1" dirty="0" err="1" smtClean="0">
                <a:solidFill>
                  <a:srgbClr val="1289C4"/>
                </a:solidFill>
                <a:latin typeface="Helvetica Neue"/>
              </a:rPr>
              <a:t>about</a:t>
            </a:r>
            <a:r>
              <a:rPr lang="sk-SK" sz="2800" b="1" dirty="0" smtClean="0">
                <a:solidFill>
                  <a:srgbClr val="1289C4"/>
                </a:solidFill>
                <a:latin typeface="Helvetica Neue"/>
              </a:rPr>
              <a:t> Slovak </a:t>
            </a:r>
            <a:r>
              <a:rPr lang="sk-SK" sz="2800" b="1" dirty="0" err="1" smtClean="0">
                <a:solidFill>
                  <a:srgbClr val="1289C4"/>
                </a:solidFill>
                <a:latin typeface="Helvetica Neue"/>
              </a:rPr>
              <a:t>food</a:t>
            </a:r>
            <a:r>
              <a:rPr lang="sk-SK" sz="2800" b="1" dirty="0" smtClean="0">
                <a:solidFill>
                  <a:srgbClr val="1289C4"/>
                </a:solidFill>
                <a:latin typeface="Helvetica Neue"/>
              </a:rPr>
              <a:t> </a:t>
            </a:r>
            <a:r>
              <a:rPr lang="sk-SK" sz="2800" b="1" dirty="0" err="1" smtClean="0">
                <a:solidFill>
                  <a:srgbClr val="1289C4"/>
                </a:solidFill>
                <a:latin typeface="Helvetica Neue"/>
              </a:rPr>
              <a:t>law</a:t>
            </a:r>
            <a:endParaRPr lang="sk-SK" b="1" dirty="0" smtClean="0">
              <a:latin typeface="Helvetica Neue"/>
            </a:endParaRPr>
          </a:p>
          <a:p>
            <a:endParaRPr lang="sk-SK" dirty="0"/>
          </a:p>
        </p:txBody>
      </p:sp>
      <p:sp>
        <p:nvSpPr>
          <p:cNvPr id="14" name="BlokTextu 13"/>
          <p:cNvSpPr txBox="1"/>
          <p:nvPr/>
        </p:nvSpPr>
        <p:spPr>
          <a:xfrm>
            <a:off x="251520" y="1910986"/>
            <a:ext cx="8496944" cy="2246769"/>
          </a:xfrm>
          <a:prstGeom prst="rect">
            <a:avLst/>
          </a:prstGeom>
          <a:noFill/>
        </p:spPr>
        <p:txBody>
          <a:bodyPr wrap="square" rtlCol="0">
            <a:spAutoFit/>
          </a:bodyPr>
          <a:lstStyle/>
          <a:p>
            <a:r>
              <a:rPr lang="en-US" sz="2000" b="1" dirty="0"/>
              <a:t>An obligation of retail </a:t>
            </a:r>
            <a:r>
              <a:rPr lang="en-US" sz="2000" b="1" dirty="0" smtClean="0"/>
              <a:t>undertakings</a:t>
            </a:r>
            <a:endParaRPr lang="sk-SK" sz="2000" b="1" dirty="0" smtClean="0"/>
          </a:p>
          <a:p>
            <a:endParaRPr lang="sk-SK" sz="2000" dirty="0"/>
          </a:p>
          <a:p>
            <a:pPr marL="342900" indent="-342900">
              <a:buFont typeface="Arial" panose="020B0604020202020204" pitchFamily="34" charset="0"/>
              <a:buChar char="•"/>
            </a:pPr>
            <a:r>
              <a:rPr lang="en-US" sz="2000" dirty="0"/>
              <a:t>An obligation of retail undertakings with turnover from retail sale of foodstuffs of at least EUR 10 </a:t>
            </a:r>
            <a:r>
              <a:rPr lang="en-US" sz="2000" dirty="0" err="1"/>
              <a:t>mln</a:t>
            </a:r>
            <a:r>
              <a:rPr lang="en-US" sz="2000" dirty="0"/>
              <a:t> in the last calendar year to report biannually to the authority the share of its turnover formed by the sale of Slovak foodstuffs. The undertaking must also publish the data on its website and in its stores</a:t>
            </a:r>
            <a:endParaRPr lang="sk-SK" sz="2000" dirty="0"/>
          </a:p>
        </p:txBody>
      </p:sp>
      <p:pic>
        <p:nvPicPr>
          <p:cNvPr id="4098" name="Picture 2" descr="C:\Users\tatiana.caplova\Desktop\food-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2015" y="4014648"/>
            <a:ext cx="3518297" cy="2352745"/>
          </a:xfrm>
          <a:prstGeom prst="rect">
            <a:avLst/>
          </a:prstGeom>
          <a:noFill/>
          <a:extLst>
            <a:ext uri="{909E8E84-426E-40DD-AFC4-6F175D3DCCD1}">
              <a14:hiddenFill xmlns:a14="http://schemas.microsoft.com/office/drawing/2010/main">
                <a:solidFill>
                  <a:srgbClr val="FFFFFF"/>
                </a:solidFill>
              </a14:hiddenFill>
            </a:ext>
          </a:extLst>
        </p:spPr>
      </p:pic>
      <p:sp>
        <p:nvSpPr>
          <p:cNvPr id="12" name="BlokTextu 11"/>
          <p:cNvSpPr txBox="1"/>
          <p:nvPr/>
        </p:nvSpPr>
        <p:spPr>
          <a:xfrm>
            <a:off x="251518" y="6459906"/>
            <a:ext cx="8640962" cy="261610"/>
          </a:xfrm>
          <a:prstGeom prst="rect">
            <a:avLst/>
          </a:prstGeom>
          <a:noFill/>
        </p:spPr>
        <p:txBody>
          <a:bodyPr wrap="square" rtlCol="0">
            <a:spAutoFit/>
          </a:bodyPr>
          <a:lstStyle/>
          <a:p>
            <a:r>
              <a:rPr lang="sk-SK" sz="1100" i="1" dirty="0" err="1" smtClean="0">
                <a:latin typeface="Helvetica Neue"/>
              </a:rPr>
              <a:t>Source</a:t>
            </a:r>
            <a:r>
              <a:rPr lang="sk-SK" sz="1100" i="1" dirty="0">
                <a:latin typeface="Helvetica Neue"/>
              </a:rPr>
              <a:t>: </a:t>
            </a:r>
            <a:r>
              <a:rPr lang="sk-SK" sz="1100" i="1" dirty="0">
                <a:latin typeface="Helvetica Neue"/>
                <a:hlinkClick r:id="rId5"/>
              </a:rPr>
              <a:t>http://roadmap2015.schoenherr.eu/slovakia-beware-non-compliance-food-law</a:t>
            </a:r>
            <a:r>
              <a:rPr lang="sk-SK" sz="1100" i="1" dirty="0" smtClean="0">
                <a:latin typeface="Helvetica Neue"/>
                <a:hlinkClick r:id="rId5"/>
              </a:rPr>
              <a:t>/</a:t>
            </a:r>
            <a:r>
              <a:rPr lang="sk-SK" sz="1100" i="1" dirty="0" smtClean="0">
                <a:latin typeface="Helvetica Neue"/>
              </a:rPr>
              <a:t>  </a:t>
            </a:r>
            <a:endParaRPr lang="sk-SK" sz="1100" i="1" dirty="0">
              <a:latin typeface="Helvetica Neue"/>
            </a:endParaRPr>
          </a:p>
        </p:txBody>
      </p:sp>
    </p:spTree>
    <p:extLst>
      <p:ext uri="{BB962C8B-B14F-4D97-AF65-F5344CB8AC3E}">
        <p14:creationId xmlns:p14="http://schemas.microsoft.com/office/powerpoint/2010/main" val="276627401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SLOVAK LEGISLATION</a:t>
            </a:r>
            <a:endParaRPr lang="en-US" sz="2400" b="1" dirty="0">
              <a:solidFill>
                <a:srgbClr val="1289C4"/>
              </a:solidFill>
              <a:latin typeface="Helvetica Neue"/>
            </a:endParaRPr>
          </a:p>
        </p:txBody>
      </p:sp>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8" y="1152065"/>
            <a:ext cx="8633157" cy="800219"/>
          </a:xfrm>
          <a:prstGeom prst="rect">
            <a:avLst/>
          </a:prstGeom>
          <a:noFill/>
        </p:spPr>
        <p:txBody>
          <a:bodyPr wrap="square" rtlCol="0">
            <a:spAutoFit/>
          </a:bodyPr>
          <a:lstStyle/>
          <a:p>
            <a:pPr lvl="0"/>
            <a:r>
              <a:rPr lang="sk-SK" sz="2800" b="1" dirty="0" err="1" smtClean="0">
                <a:solidFill>
                  <a:srgbClr val="1289C4"/>
                </a:solidFill>
                <a:latin typeface="Helvetica Neue"/>
              </a:rPr>
              <a:t>What</a:t>
            </a:r>
            <a:r>
              <a:rPr lang="sk-SK" sz="2800" b="1" dirty="0" smtClean="0">
                <a:solidFill>
                  <a:srgbClr val="1289C4"/>
                </a:solidFill>
                <a:latin typeface="Helvetica Neue"/>
              </a:rPr>
              <a:t> </a:t>
            </a:r>
            <a:r>
              <a:rPr lang="sk-SK" sz="2800" b="1" dirty="0" err="1" smtClean="0">
                <a:solidFill>
                  <a:srgbClr val="1289C4"/>
                </a:solidFill>
                <a:latin typeface="Helvetica Neue"/>
              </a:rPr>
              <a:t>is</a:t>
            </a:r>
            <a:r>
              <a:rPr lang="sk-SK" sz="2800" b="1" dirty="0" smtClean="0">
                <a:solidFill>
                  <a:srgbClr val="1289C4"/>
                </a:solidFill>
                <a:latin typeface="Helvetica Neue"/>
              </a:rPr>
              <a:t> </a:t>
            </a:r>
            <a:r>
              <a:rPr lang="sk-SK" sz="2800" b="1" dirty="0" err="1" smtClean="0">
                <a:solidFill>
                  <a:srgbClr val="1289C4"/>
                </a:solidFill>
                <a:latin typeface="Helvetica Neue"/>
              </a:rPr>
              <a:t>special</a:t>
            </a:r>
            <a:r>
              <a:rPr lang="sk-SK" sz="2800" b="1" dirty="0" smtClean="0">
                <a:solidFill>
                  <a:srgbClr val="1289C4"/>
                </a:solidFill>
                <a:latin typeface="Helvetica Neue"/>
              </a:rPr>
              <a:t> </a:t>
            </a:r>
            <a:r>
              <a:rPr lang="sk-SK" sz="2800" b="1" dirty="0" err="1" smtClean="0">
                <a:solidFill>
                  <a:srgbClr val="1289C4"/>
                </a:solidFill>
                <a:latin typeface="Helvetica Neue"/>
              </a:rPr>
              <a:t>about</a:t>
            </a:r>
            <a:r>
              <a:rPr lang="sk-SK" sz="2800" b="1" dirty="0" smtClean="0">
                <a:solidFill>
                  <a:srgbClr val="1289C4"/>
                </a:solidFill>
                <a:latin typeface="Helvetica Neue"/>
              </a:rPr>
              <a:t> Slovak </a:t>
            </a:r>
            <a:r>
              <a:rPr lang="sk-SK" sz="2800" b="1" dirty="0" err="1" smtClean="0">
                <a:solidFill>
                  <a:srgbClr val="1289C4"/>
                </a:solidFill>
                <a:latin typeface="Helvetica Neue"/>
              </a:rPr>
              <a:t>food</a:t>
            </a:r>
            <a:r>
              <a:rPr lang="sk-SK" sz="2800" b="1" dirty="0" smtClean="0">
                <a:solidFill>
                  <a:srgbClr val="1289C4"/>
                </a:solidFill>
                <a:latin typeface="Helvetica Neue"/>
              </a:rPr>
              <a:t> </a:t>
            </a:r>
            <a:r>
              <a:rPr lang="sk-SK" sz="2800" b="1" dirty="0" err="1" smtClean="0">
                <a:solidFill>
                  <a:srgbClr val="1289C4"/>
                </a:solidFill>
                <a:latin typeface="Helvetica Neue"/>
              </a:rPr>
              <a:t>law</a:t>
            </a:r>
            <a:endParaRPr lang="sk-SK" b="1" dirty="0" smtClean="0">
              <a:latin typeface="Helvetica Neue"/>
            </a:endParaRPr>
          </a:p>
          <a:p>
            <a:endParaRPr lang="sk-SK" dirty="0"/>
          </a:p>
        </p:txBody>
      </p:sp>
      <p:sp>
        <p:nvSpPr>
          <p:cNvPr id="14" name="BlokTextu 13"/>
          <p:cNvSpPr txBox="1"/>
          <p:nvPr/>
        </p:nvSpPr>
        <p:spPr>
          <a:xfrm>
            <a:off x="251520" y="1910986"/>
            <a:ext cx="8496944" cy="4093428"/>
          </a:xfrm>
          <a:prstGeom prst="rect">
            <a:avLst/>
          </a:prstGeom>
          <a:noFill/>
        </p:spPr>
        <p:txBody>
          <a:bodyPr wrap="square" rtlCol="0">
            <a:spAutoFit/>
          </a:bodyPr>
          <a:lstStyle/>
          <a:p>
            <a:r>
              <a:rPr lang="en-US" sz="2000" b="1" dirty="0"/>
              <a:t>The Act on unfair terms in commercial relations, the subject matter of which is </a:t>
            </a:r>
            <a:r>
              <a:rPr lang="en-US" sz="2000" b="1" dirty="0" smtClean="0"/>
              <a:t>foodstuffs</a:t>
            </a:r>
            <a:endParaRPr lang="sk-SK" sz="2000" b="1" dirty="0" smtClean="0"/>
          </a:p>
          <a:p>
            <a:endParaRPr lang="sk-SK" sz="2000" dirty="0" smtClean="0"/>
          </a:p>
          <a:p>
            <a:pPr marL="342900" indent="-342900">
              <a:buFont typeface="Arial" panose="020B0604020202020204" pitchFamily="34" charset="0"/>
              <a:buChar char="•"/>
            </a:pPr>
            <a:r>
              <a:rPr lang="en-US" sz="2000" dirty="0" smtClean="0"/>
              <a:t>. </a:t>
            </a:r>
            <a:r>
              <a:rPr lang="en-US" sz="2000" dirty="0"/>
              <a:t>The idea behind this is claimed to be to help suppliers resist the pressure of retail chains with a stronger bargaining position in contractual relations. The act enumerates not only provisions that may not be omitted in such agreements, but also prohibited clauses, including: (</a:t>
            </a:r>
            <a:r>
              <a:rPr lang="en-US" sz="2000" dirty="0" err="1"/>
              <a:t>i</a:t>
            </a:r>
            <a:r>
              <a:rPr lang="en-US" sz="2000" dirty="0"/>
              <a:t>) making the sale of supplier’s foodstuffs conditional on the production of foodstuffs under the reseller’s own trademark (except if the reseller helps develop the foodstuffs); (ii) an obligation of the supplier to reimburse profit or margin of the retail chain operator that is lower than expected; and (iii) promotional activities of the retail chain operator without adequate consideration in </a:t>
            </a:r>
            <a:r>
              <a:rPr lang="en-US" sz="2000" dirty="0" err="1"/>
              <a:t>favour</a:t>
            </a:r>
            <a:r>
              <a:rPr lang="en-US" sz="2000" dirty="0"/>
              <a:t> of the supplier.</a:t>
            </a:r>
            <a:endParaRPr lang="sk-SK" sz="2000" dirty="0"/>
          </a:p>
        </p:txBody>
      </p:sp>
      <p:sp>
        <p:nvSpPr>
          <p:cNvPr id="10" name="BlokTextu 9"/>
          <p:cNvSpPr txBox="1"/>
          <p:nvPr/>
        </p:nvSpPr>
        <p:spPr>
          <a:xfrm>
            <a:off x="251518" y="6459906"/>
            <a:ext cx="8640962" cy="261610"/>
          </a:xfrm>
          <a:prstGeom prst="rect">
            <a:avLst/>
          </a:prstGeom>
          <a:noFill/>
        </p:spPr>
        <p:txBody>
          <a:bodyPr wrap="square" rtlCol="0">
            <a:spAutoFit/>
          </a:bodyPr>
          <a:lstStyle/>
          <a:p>
            <a:r>
              <a:rPr lang="sk-SK" sz="1100" i="1" dirty="0" err="1" smtClean="0">
                <a:latin typeface="Helvetica Neue"/>
              </a:rPr>
              <a:t>Source</a:t>
            </a:r>
            <a:r>
              <a:rPr lang="sk-SK" sz="1100" i="1" dirty="0">
                <a:latin typeface="Helvetica Neue"/>
              </a:rPr>
              <a:t>: </a:t>
            </a:r>
            <a:r>
              <a:rPr lang="sk-SK" sz="1100" i="1" dirty="0">
                <a:latin typeface="Helvetica Neue"/>
                <a:hlinkClick r:id="rId4"/>
              </a:rPr>
              <a:t>http://roadmap2015.schoenherr.eu/slovakia-beware-non-compliance-food-law</a:t>
            </a:r>
            <a:r>
              <a:rPr lang="sk-SK" sz="1100" i="1" dirty="0" smtClean="0">
                <a:latin typeface="Helvetica Neue"/>
                <a:hlinkClick r:id="rId4"/>
              </a:rPr>
              <a:t>/</a:t>
            </a:r>
            <a:r>
              <a:rPr lang="sk-SK" sz="1100" i="1" dirty="0" smtClean="0">
                <a:latin typeface="Helvetica Neue"/>
              </a:rPr>
              <a:t>  </a:t>
            </a:r>
            <a:endParaRPr lang="sk-SK" sz="1100" i="1" dirty="0">
              <a:latin typeface="Helvetica Neue"/>
            </a:endParaRPr>
          </a:p>
        </p:txBody>
      </p:sp>
    </p:spTree>
    <p:extLst>
      <p:ext uri="{BB962C8B-B14F-4D97-AF65-F5344CB8AC3E}">
        <p14:creationId xmlns:p14="http://schemas.microsoft.com/office/powerpoint/2010/main" val="102268604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SLOVAK LEGISLATION</a:t>
            </a:r>
            <a:endParaRPr lang="en-US" sz="2400" b="1" dirty="0">
              <a:solidFill>
                <a:srgbClr val="1289C4"/>
              </a:solidFill>
              <a:latin typeface="Helvetica Neue"/>
            </a:endParaRPr>
          </a:p>
        </p:txBody>
      </p:sp>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8" y="1152065"/>
            <a:ext cx="8633157" cy="800219"/>
          </a:xfrm>
          <a:prstGeom prst="rect">
            <a:avLst/>
          </a:prstGeom>
          <a:noFill/>
        </p:spPr>
        <p:txBody>
          <a:bodyPr wrap="square" rtlCol="0">
            <a:spAutoFit/>
          </a:bodyPr>
          <a:lstStyle/>
          <a:p>
            <a:r>
              <a:rPr lang="sk-SK" sz="2800" b="1" dirty="0" err="1">
                <a:solidFill>
                  <a:srgbClr val="1289C4"/>
                </a:solidFill>
              </a:rPr>
              <a:t>Tightening</a:t>
            </a:r>
            <a:r>
              <a:rPr lang="sk-SK" sz="2800" b="1" dirty="0">
                <a:solidFill>
                  <a:srgbClr val="1289C4"/>
                </a:solidFill>
              </a:rPr>
              <a:t> </a:t>
            </a:r>
            <a:r>
              <a:rPr lang="sk-SK" sz="2800" b="1" dirty="0" err="1" smtClean="0">
                <a:solidFill>
                  <a:srgbClr val="1289C4"/>
                </a:solidFill>
              </a:rPr>
              <a:t>supervision</a:t>
            </a:r>
            <a:r>
              <a:rPr lang="sk-SK" sz="2800" b="1" dirty="0" smtClean="0">
                <a:solidFill>
                  <a:srgbClr val="1289C4"/>
                </a:solidFill>
              </a:rPr>
              <a:t> in Slovakia</a:t>
            </a:r>
            <a:endParaRPr lang="sk-SK" sz="2800" b="1" dirty="0">
              <a:solidFill>
                <a:srgbClr val="1289C4"/>
              </a:solidFill>
            </a:endParaRPr>
          </a:p>
          <a:p>
            <a:endParaRPr lang="sk-SK" dirty="0"/>
          </a:p>
        </p:txBody>
      </p:sp>
      <p:sp>
        <p:nvSpPr>
          <p:cNvPr id="11" name="BlokTextu 10"/>
          <p:cNvSpPr txBox="1"/>
          <p:nvPr/>
        </p:nvSpPr>
        <p:spPr>
          <a:xfrm>
            <a:off x="251518" y="6459906"/>
            <a:ext cx="8640962" cy="261610"/>
          </a:xfrm>
          <a:prstGeom prst="rect">
            <a:avLst/>
          </a:prstGeom>
          <a:noFill/>
        </p:spPr>
        <p:txBody>
          <a:bodyPr wrap="square" rtlCol="0">
            <a:spAutoFit/>
          </a:bodyPr>
          <a:lstStyle/>
          <a:p>
            <a:r>
              <a:rPr lang="sk-SK" sz="1100" i="1" dirty="0" err="1" smtClean="0">
                <a:latin typeface="Helvetica Neue"/>
              </a:rPr>
              <a:t>Source</a:t>
            </a:r>
            <a:r>
              <a:rPr lang="sk-SK" sz="1100" i="1" dirty="0">
                <a:latin typeface="Helvetica Neue"/>
              </a:rPr>
              <a:t>: </a:t>
            </a:r>
            <a:r>
              <a:rPr lang="sk-SK" sz="1100" i="1" dirty="0">
                <a:latin typeface="Helvetica Neue"/>
                <a:hlinkClick r:id="rId4"/>
              </a:rPr>
              <a:t>http://roadmap2015.schoenherr.eu/slovakia-beware-non-compliance-food-law</a:t>
            </a:r>
            <a:r>
              <a:rPr lang="sk-SK" sz="1100" i="1" dirty="0" smtClean="0">
                <a:latin typeface="Helvetica Neue"/>
                <a:hlinkClick r:id="rId4"/>
              </a:rPr>
              <a:t>/</a:t>
            </a:r>
            <a:r>
              <a:rPr lang="sk-SK" sz="1100" i="1" dirty="0" smtClean="0">
                <a:latin typeface="Helvetica Neue"/>
              </a:rPr>
              <a:t>  </a:t>
            </a:r>
            <a:endParaRPr lang="sk-SK" sz="1100" i="1" dirty="0">
              <a:latin typeface="Helvetica Neue"/>
            </a:endParaRPr>
          </a:p>
        </p:txBody>
      </p:sp>
      <p:sp>
        <p:nvSpPr>
          <p:cNvPr id="14" name="BlokTextu 13"/>
          <p:cNvSpPr txBox="1"/>
          <p:nvPr/>
        </p:nvSpPr>
        <p:spPr>
          <a:xfrm>
            <a:off x="251520" y="1910986"/>
            <a:ext cx="8496944"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t>Recent amendments have also affected sanction mechanisms. The amounts of allowable fines have been doubled; a new inspection body (the “food cobra squad”) has been established; and new competences of the supervisory authorities have been added</a:t>
            </a:r>
            <a:r>
              <a:rPr lang="en-US" sz="2000" dirty="0" smtClean="0"/>
              <a:t>.</a:t>
            </a:r>
            <a:endParaRPr lang="sk-SK" sz="2000" dirty="0" smtClean="0"/>
          </a:p>
          <a:p>
            <a:pPr marL="342900" indent="-342900">
              <a:buFont typeface="Arial" panose="020B0604020202020204" pitchFamily="34" charset="0"/>
              <a:buChar char="•"/>
            </a:pPr>
            <a:r>
              <a:rPr lang="sk-SK" sz="2000" dirty="0" smtClean="0"/>
              <a:t>T</a:t>
            </a:r>
            <a:r>
              <a:rPr lang="en-US" sz="2000" dirty="0" smtClean="0"/>
              <a:t>he </a:t>
            </a:r>
            <a:r>
              <a:rPr lang="en-US" sz="2000" dirty="0"/>
              <a:t>number of inspections has risen over 2014, exceeding 35,700 by the end of August. So far, the highest fine reached EUR 50,000. The sanctioned non-compliance included goods missing labelling in the state language and date of consumption, missing laboratory tests of drinking water, laboratory identification of an ingredient not mentioned in the ingredients’ list and storage of incompatible goods..</a:t>
            </a:r>
            <a:endParaRPr lang="sk-SK" sz="2000" dirty="0"/>
          </a:p>
        </p:txBody>
      </p:sp>
    </p:spTree>
    <p:extLst>
      <p:ext uri="{BB962C8B-B14F-4D97-AF65-F5344CB8AC3E}">
        <p14:creationId xmlns:p14="http://schemas.microsoft.com/office/powerpoint/2010/main" val="1835139596"/>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NEWS</a:t>
            </a:r>
            <a:endParaRPr lang="en-US" sz="2400" b="1" dirty="0">
              <a:solidFill>
                <a:srgbClr val="1289C4"/>
              </a:solidFill>
              <a:latin typeface="Helvetica Neue"/>
            </a:endParaRPr>
          </a:p>
        </p:txBody>
      </p:sp>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8" y="1152065"/>
            <a:ext cx="8633157" cy="1446550"/>
          </a:xfrm>
          <a:prstGeom prst="rect">
            <a:avLst/>
          </a:prstGeom>
          <a:noFill/>
        </p:spPr>
        <p:txBody>
          <a:bodyPr wrap="square" rtlCol="0">
            <a:spAutoFit/>
          </a:bodyPr>
          <a:lstStyle/>
          <a:p>
            <a:r>
              <a:rPr lang="sk-SK" sz="2800" b="1" dirty="0" err="1" smtClean="0">
                <a:solidFill>
                  <a:srgbClr val="1289C4"/>
                </a:solidFill>
              </a:rPr>
              <a:t>What´s</a:t>
            </a:r>
            <a:r>
              <a:rPr lang="sk-SK" sz="2800" b="1" dirty="0" smtClean="0">
                <a:solidFill>
                  <a:srgbClr val="1289C4"/>
                </a:solidFill>
              </a:rPr>
              <a:t> new?</a:t>
            </a:r>
          </a:p>
          <a:p>
            <a:endParaRPr lang="sk-SK" b="1" dirty="0"/>
          </a:p>
          <a:p>
            <a:r>
              <a:rPr lang="en-US" sz="2400" b="1" dirty="0" smtClean="0"/>
              <a:t>Slovakia cut </a:t>
            </a:r>
            <a:r>
              <a:rPr lang="en-US" sz="2400" b="1" dirty="0"/>
              <a:t>VAT from 20% to 10% on food products</a:t>
            </a:r>
          </a:p>
          <a:p>
            <a:endParaRPr lang="sk-SK" dirty="0"/>
          </a:p>
        </p:txBody>
      </p:sp>
      <p:sp>
        <p:nvSpPr>
          <p:cNvPr id="11" name="BlokTextu 10"/>
          <p:cNvSpPr txBox="1"/>
          <p:nvPr/>
        </p:nvSpPr>
        <p:spPr>
          <a:xfrm>
            <a:off x="251518" y="6459906"/>
            <a:ext cx="8640962" cy="261610"/>
          </a:xfrm>
          <a:prstGeom prst="rect">
            <a:avLst/>
          </a:prstGeom>
          <a:noFill/>
        </p:spPr>
        <p:txBody>
          <a:bodyPr wrap="square" rtlCol="0">
            <a:spAutoFit/>
          </a:bodyPr>
          <a:lstStyle/>
          <a:p>
            <a:r>
              <a:rPr lang="sk-SK" sz="1100" i="1" dirty="0" err="1" smtClean="0">
                <a:latin typeface="Helvetica Neue"/>
              </a:rPr>
              <a:t>Source</a:t>
            </a:r>
            <a:r>
              <a:rPr lang="sk-SK" sz="1100" i="1" dirty="0">
                <a:latin typeface="Helvetica Neue"/>
              </a:rPr>
              <a:t>: </a:t>
            </a:r>
            <a:r>
              <a:rPr lang="sk-SK" sz="1100" i="1" dirty="0">
                <a:latin typeface="Helvetica Neue"/>
                <a:hlinkClick r:id="rId4"/>
              </a:rPr>
              <a:t>https://www.weforum.org/agenda/2015/08/which-countries-waste-the-most-food</a:t>
            </a:r>
            <a:r>
              <a:rPr lang="sk-SK" sz="1100" i="1" dirty="0" smtClean="0">
                <a:latin typeface="Helvetica Neue"/>
                <a:hlinkClick r:id="rId4"/>
              </a:rPr>
              <a:t>/</a:t>
            </a:r>
            <a:r>
              <a:rPr lang="sk-SK" sz="1100" i="1" dirty="0" smtClean="0">
                <a:latin typeface="Helvetica Neue"/>
              </a:rPr>
              <a:t> </a:t>
            </a:r>
            <a:endParaRPr lang="sk-SK" sz="1100" i="1" dirty="0">
              <a:latin typeface="Helvetica Neue"/>
            </a:endParaRPr>
          </a:p>
        </p:txBody>
      </p:sp>
      <p:sp>
        <p:nvSpPr>
          <p:cNvPr id="14" name="BlokTextu 13"/>
          <p:cNvSpPr txBox="1"/>
          <p:nvPr/>
        </p:nvSpPr>
        <p:spPr>
          <a:xfrm>
            <a:off x="251520" y="2506282"/>
            <a:ext cx="8496944"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t>The Slovak </a:t>
            </a:r>
            <a:r>
              <a:rPr lang="en-US" sz="2000" dirty="0" smtClean="0"/>
              <a:t>government</a:t>
            </a:r>
            <a:r>
              <a:rPr lang="sk-SK" sz="2000" dirty="0" smtClean="0"/>
              <a:t> </a:t>
            </a:r>
            <a:r>
              <a:rPr lang="en-US" sz="2000" dirty="0" smtClean="0"/>
              <a:t>decided </a:t>
            </a:r>
            <a:r>
              <a:rPr lang="en-US" sz="2000" dirty="0"/>
              <a:t>to reduce the value-added tax (VAT) on a number of food </a:t>
            </a:r>
            <a:r>
              <a:rPr lang="en-US" sz="2000" dirty="0" smtClean="0"/>
              <a:t>products</a:t>
            </a:r>
            <a:r>
              <a:rPr lang="sk-SK" sz="2000" dirty="0" smtClean="0"/>
              <a:t> (</a:t>
            </a:r>
            <a:r>
              <a:rPr lang="en-US" sz="2000" dirty="0"/>
              <a:t>fresh bread, butter, freshwater fish, meat and </a:t>
            </a:r>
            <a:r>
              <a:rPr lang="en-US" sz="2000" dirty="0" smtClean="0"/>
              <a:t>milk</a:t>
            </a:r>
            <a:r>
              <a:rPr lang="sk-SK" sz="2000" dirty="0" smtClean="0"/>
              <a:t>) </a:t>
            </a:r>
            <a:r>
              <a:rPr lang="en-US" sz="2000" dirty="0" smtClean="0"/>
              <a:t> </a:t>
            </a:r>
            <a:r>
              <a:rPr lang="en-US" sz="2000" dirty="0"/>
              <a:t>from </a:t>
            </a:r>
            <a:r>
              <a:rPr lang="sk-SK" sz="2000" dirty="0" err="1" smtClean="0"/>
              <a:t>the</a:t>
            </a:r>
            <a:r>
              <a:rPr lang="sk-SK" sz="2000" dirty="0" smtClean="0"/>
              <a:t> </a:t>
            </a:r>
            <a:r>
              <a:rPr lang="en-US" sz="2000" dirty="0" smtClean="0"/>
              <a:t>rate </a:t>
            </a:r>
            <a:r>
              <a:rPr lang="en-US" sz="2000" dirty="0"/>
              <a:t>of </a:t>
            </a:r>
            <a:r>
              <a:rPr lang="sk-SK" sz="2000" dirty="0" smtClean="0"/>
              <a:t> </a:t>
            </a:r>
            <a:r>
              <a:rPr lang="en-US" sz="2000" dirty="0" smtClean="0"/>
              <a:t>20</a:t>
            </a:r>
            <a:r>
              <a:rPr lang="en-US" sz="2000" dirty="0"/>
              <a:t>% to </a:t>
            </a:r>
            <a:r>
              <a:rPr lang="en-US" sz="2000" dirty="0" smtClean="0"/>
              <a:t>10</a:t>
            </a:r>
            <a:r>
              <a:rPr lang="sk-SK" sz="2000" dirty="0" smtClean="0"/>
              <a:t> %. </a:t>
            </a:r>
            <a:r>
              <a:rPr lang="sk-SK" sz="2000" dirty="0"/>
              <a:t>T</a:t>
            </a:r>
            <a:r>
              <a:rPr lang="en-US" sz="2000" dirty="0" smtClean="0"/>
              <a:t>he </a:t>
            </a:r>
            <a:r>
              <a:rPr lang="en-US" sz="2000" dirty="0"/>
              <a:t>reduction </a:t>
            </a:r>
            <a:r>
              <a:rPr lang="sk-SK" sz="2000" dirty="0" err="1" smtClean="0"/>
              <a:t>became</a:t>
            </a:r>
            <a:r>
              <a:rPr lang="sk-SK" sz="2000" dirty="0" smtClean="0"/>
              <a:t> </a:t>
            </a:r>
            <a:r>
              <a:rPr lang="en-US" sz="2000" dirty="0" smtClean="0"/>
              <a:t>effective </a:t>
            </a:r>
            <a:r>
              <a:rPr lang="en-US" sz="2000" dirty="0"/>
              <a:t>on January 1, 2016.</a:t>
            </a:r>
            <a:endParaRPr lang="sk-SK" sz="2000" dirty="0"/>
          </a:p>
        </p:txBody>
      </p:sp>
      <p:pic>
        <p:nvPicPr>
          <p:cNvPr id="3074" name="Picture 2" descr="C:\Users\tatiana.caplova\Desktop\healthy-habit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7825" y="3829721"/>
            <a:ext cx="3672408" cy="262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23617"/>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NEWS</a:t>
            </a:r>
            <a:endParaRPr lang="en-US" sz="2400" b="1" dirty="0">
              <a:solidFill>
                <a:srgbClr val="1289C4"/>
              </a:solidFill>
              <a:latin typeface="Helvetica Neue"/>
            </a:endParaRPr>
          </a:p>
        </p:txBody>
      </p:sp>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8" y="1152065"/>
            <a:ext cx="8633157" cy="4678204"/>
          </a:xfrm>
          <a:prstGeom prst="rect">
            <a:avLst/>
          </a:prstGeom>
          <a:noFill/>
        </p:spPr>
        <p:txBody>
          <a:bodyPr wrap="square" rtlCol="0">
            <a:spAutoFit/>
          </a:bodyPr>
          <a:lstStyle/>
          <a:p>
            <a:r>
              <a:rPr lang="sk-SK" sz="2800" b="1" dirty="0" err="1" smtClean="0">
                <a:solidFill>
                  <a:srgbClr val="1289C4"/>
                </a:solidFill>
              </a:rPr>
              <a:t>What´s</a:t>
            </a:r>
            <a:r>
              <a:rPr lang="sk-SK" sz="2800" b="1" dirty="0" smtClean="0">
                <a:solidFill>
                  <a:srgbClr val="1289C4"/>
                </a:solidFill>
              </a:rPr>
              <a:t> new?</a:t>
            </a:r>
          </a:p>
          <a:p>
            <a:endParaRPr lang="sk-SK" sz="1400" b="1" dirty="0"/>
          </a:p>
          <a:p>
            <a:r>
              <a:rPr lang="sk-SK" sz="2400" b="1" dirty="0" err="1" smtClean="0"/>
              <a:t>Giving</a:t>
            </a:r>
            <a:r>
              <a:rPr lang="sk-SK" sz="2400" b="1" dirty="0" smtClean="0"/>
              <a:t> </a:t>
            </a:r>
            <a:r>
              <a:rPr lang="sk-SK" sz="2400" b="1" dirty="0" err="1" smtClean="0"/>
              <a:t>away</a:t>
            </a:r>
            <a:r>
              <a:rPr lang="sk-SK" sz="2400" b="1" dirty="0" smtClean="0"/>
              <a:t> </a:t>
            </a:r>
            <a:r>
              <a:rPr lang="en-GB" sz="2400" b="1" dirty="0" smtClean="0"/>
              <a:t>food </a:t>
            </a:r>
            <a:r>
              <a:rPr lang="en-GB" sz="2400" b="1" dirty="0"/>
              <a:t>after its best-before date</a:t>
            </a:r>
            <a:endParaRPr lang="sk-SK" sz="2400" dirty="0"/>
          </a:p>
          <a:p>
            <a:pPr marL="342900" indent="-342900">
              <a:buFont typeface="Arial" panose="020B0604020202020204" pitchFamily="34" charset="0"/>
              <a:buChar char="•"/>
            </a:pPr>
            <a:endParaRPr lang="sk-SK" sz="2000" dirty="0" smtClean="0"/>
          </a:p>
          <a:p>
            <a:pPr marL="342900" indent="-342900">
              <a:buFont typeface="Arial" panose="020B0604020202020204" pitchFamily="34" charset="0"/>
              <a:buChar char="•"/>
            </a:pPr>
            <a:r>
              <a:rPr lang="en-GB" dirty="0" smtClean="0"/>
              <a:t>According </a:t>
            </a:r>
            <a:r>
              <a:rPr lang="en-GB" dirty="0"/>
              <a:t>to the Food Amendment Act of 29 November 2016 adopted by the National Council of the Slovak Republic, foodstuff after best-before dates can be given to charity</a:t>
            </a:r>
            <a:r>
              <a:rPr lang="en-GB" dirty="0" smtClean="0"/>
              <a:t>.</a:t>
            </a:r>
            <a:endParaRPr lang="sk-SK" dirty="0" smtClean="0"/>
          </a:p>
          <a:p>
            <a:pPr marL="342900" indent="-342900">
              <a:buFont typeface="Arial" panose="020B0604020202020204" pitchFamily="34" charset="0"/>
              <a:buChar char="•"/>
            </a:pPr>
            <a:r>
              <a:rPr lang="en-GB" dirty="0"/>
              <a:t>In 2015, only grocery retail chains of the Slovak Alliance of Modern Commerce (SAMO) - </a:t>
            </a:r>
            <a:r>
              <a:rPr lang="en-GB" dirty="0" err="1"/>
              <a:t>Billa</a:t>
            </a:r>
            <a:r>
              <a:rPr lang="en-GB" dirty="0"/>
              <a:t>, </a:t>
            </a:r>
            <a:r>
              <a:rPr lang="en-GB" dirty="0" err="1"/>
              <a:t>Kaufland</a:t>
            </a:r>
            <a:r>
              <a:rPr lang="en-GB" dirty="0"/>
              <a:t>, Lidl, Metro and Tesco - had to dispose of nearly 15.000 tons of food of 12,5 million euro value. The leftovers include namely non-perishable goods such as flour, pasta, sweets or health safety beverages</a:t>
            </a:r>
            <a:r>
              <a:rPr lang="en-GB" dirty="0" smtClean="0"/>
              <a:t>.</a:t>
            </a:r>
            <a:endParaRPr lang="sk-SK" dirty="0" smtClean="0"/>
          </a:p>
          <a:p>
            <a:pPr marL="342900" indent="-342900">
              <a:buFont typeface="Arial" panose="020B0604020202020204" pitchFamily="34" charset="0"/>
              <a:buChar char="•"/>
            </a:pPr>
            <a:r>
              <a:rPr lang="en-US" dirty="0"/>
              <a:t>The aim of </a:t>
            </a:r>
            <a:r>
              <a:rPr lang="en-US" dirty="0" smtClean="0"/>
              <a:t>t</a:t>
            </a:r>
            <a:r>
              <a:rPr lang="sk-SK" dirty="0" err="1" smtClean="0"/>
              <a:t>his</a:t>
            </a:r>
            <a:r>
              <a:rPr lang="en-US" dirty="0" smtClean="0"/>
              <a:t> </a:t>
            </a:r>
            <a:r>
              <a:rPr lang="en-US" dirty="0"/>
              <a:t>amendment </a:t>
            </a:r>
            <a:r>
              <a:rPr lang="sk-SK" dirty="0" err="1" smtClean="0"/>
              <a:t>is</a:t>
            </a:r>
            <a:r>
              <a:rPr lang="en-US" dirty="0" smtClean="0"/>
              <a:t> </a:t>
            </a:r>
            <a:r>
              <a:rPr lang="en-US" dirty="0"/>
              <a:t>to contribute to reducing </a:t>
            </a:r>
            <a:r>
              <a:rPr lang="sk-SK" dirty="0" smtClean="0"/>
              <a:t>of </a:t>
            </a:r>
            <a:r>
              <a:rPr lang="sk-SK" dirty="0" err="1" smtClean="0"/>
              <a:t>food</a:t>
            </a:r>
            <a:r>
              <a:rPr lang="sk-SK" dirty="0" smtClean="0"/>
              <a:t> </a:t>
            </a:r>
            <a:r>
              <a:rPr lang="sk-SK" dirty="0" err="1" smtClean="0"/>
              <a:t>waste</a:t>
            </a:r>
            <a:r>
              <a:rPr lang="sk-SK" dirty="0" smtClean="0"/>
              <a:t>. </a:t>
            </a:r>
            <a:endParaRPr lang="sk-SK" dirty="0"/>
          </a:p>
          <a:p>
            <a:pPr marL="342900" indent="-342900">
              <a:buFont typeface="Arial" panose="020B0604020202020204" pitchFamily="34" charset="0"/>
              <a:buChar char="•"/>
            </a:pPr>
            <a:endParaRPr lang="sk-SK" sz="2000" dirty="0" smtClean="0"/>
          </a:p>
          <a:p>
            <a:pPr marL="342900" indent="-342900">
              <a:buFont typeface="Arial" panose="020B0604020202020204" pitchFamily="34" charset="0"/>
              <a:buChar char="•"/>
            </a:pPr>
            <a:endParaRPr lang="sk-SK" sz="2000" dirty="0"/>
          </a:p>
          <a:p>
            <a:endParaRPr lang="sk-SK" dirty="0"/>
          </a:p>
        </p:txBody>
      </p:sp>
      <p:sp>
        <p:nvSpPr>
          <p:cNvPr id="11" name="BlokTextu 10"/>
          <p:cNvSpPr txBox="1"/>
          <p:nvPr/>
        </p:nvSpPr>
        <p:spPr>
          <a:xfrm>
            <a:off x="251518" y="6459906"/>
            <a:ext cx="8640962" cy="261610"/>
          </a:xfrm>
          <a:prstGeom prst="rect">
            <a:avLst/>
          </a:prstGeom>
          <a:noFill/>
        </p:spPr>
        <p:txBody>
          <a:bodyPr wrap="square" rtlCol="0">
            <a:spAutoFit/>
          </a:bodyPr>
          <a:lstStyle/>
          <a:p>
            <a:r>
              <a:rPr lang="sk-SK" sz="1100" i="1" dirty="0" err="1" smtClean="0">
                <a:latin typeface="Helvetica Neue"/>
              </a:rPr>
              <a:t>Source</a:t>
            </a:r>
            <a:r>
              <a:rPr lang="sk-SK" sz="1100" i="1" dirty="0">
                <a:latin typeface="Helvetica Neue"/>
              </a:rPr>
              <a:t>: </a:t>
            </a:r>
            <a:r>
              <a:rPr lang="sk-SK" sz="1100" i="1" dirty="0">
                <a:latin typeface="Helvetica Neue"/>
                <a:hlinkClick r:id="rId4"/>
              </a:rPr>
              <a:t>https://www.weforum.org/agenda/2015/08/which-countries-waste-the-most-food</a:t>
            </a:r>
            <a:r>
              <a:rPr lang="sk-SK" sz="1100" i="1" dirty="0" smtClean="0">
                <a:latin typeface="Helvetica Neue"/>
                <a:hlinkClick r:id="rId4"/>
              </a:rPr>
              <a:t>/</a:t>
            </a:r>
            <a:r>
              <a:rPr lang="sk-SK" sz="1100" i="1" dirty="0" smtClean="0">
                <a:latin typeface="Helvetica Neue"/>
              </a:rPr>
              <a:t> </a:t>
            </a:r>
            <a:endParaRPr lang="sk-SK" sz="1100" i="1" dirty="0">
              <a:latin typeface="Helvetica Neue"/>
            </a:endParaRPr>
          </a:p>
        </p:txBody>
      </p:sp>
      <p:pic>
        <p:nvPicPr>
          <p:cNvPr id="5122" name="Picture 2" descr="C:\Users\tatiana.caplova\Desktop\donate_foo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3336" y="4911500"/>
            <a:ext cx="3525203" cy="1548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34156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251518" y="4437112"/>
            <a:ext cx="8633157" cy="2016224"/>
          </a:xfrm>
          <a:prstGeom prst="rect">
            <a:avLst/>
          </a:prstGeom>
          <a:solidFill>
            <a:srgbClr val="1855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NEWS</a:t>
            </a:r>
            <a:endParaRPr lang="en-US" sz="2400" b="1" dirty="0">
              <a:solidFill>
                <a:srgbClr val="1289C4"/>
              </a:solidFill>
              <a:latin typeface="Helvetica Neue"/>
            </a:endParaRPr>
          </a:p>
        </p:txBody>
      </p:sp>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8" y="1152065"/>
            <a:ext cx="8633157" cy="5940088"/>
          </a:xfrm>
          <a:prstGeom prst="rect">
            <a:avLst/>
          </a:prstGeom>
          <a:noFill/>
        </p:spPr>
        <p:txBody>
          <a:bodyPr wrap="square" rtlCol="0">
            <a:spAutoFit/>
          </a:bodyPr>
          <a:lstStyle/>
          <a:p>
            <a:r>
              <a:rPr lang="en-US" sz="2600" b="1" dirty="0">
                <a:solidFill>
                  <a:srgbClr val="1289C4"/>
                </a:solidFill>
              </a:rPr>
              <a:t>Free of charge supply </a:t>
            </a:r>
            <a:r>
              <a:rPr lang="en-US" sz="2600" b="1" dirty="0" smtClean="0">
                <a:solidFill>
                  <a:srgbClr val="1289C4"/>
                </a:solidFill>
              </a:rPr>
              <a:t>of </a:t>
            </a:r>
            <a:r>
              <a:rPr lang="en-US" sz="2600" b="1" dirty="0">
                <a:solidFill>
                  <a:srgbClr val="1289C4"/>
                </a:solidFill>
              </a:rPr>
              <a:t>food to </a:t>
            </a:r>
            <a:r>
              <a:rPr lang="en-US" sz="2600" b="1" dirty="0" smtClean="0">
                <a:solidFill>
                  <a:srgbClr val="1289C4"/>
                </a:solidFill>
              </a:rPr>
              <a:t>the Slovak Food </a:t>
            </a:r>
            <a:r>
              <a:rPr lang="en-US" sz="2600" b="1" dirty="0">
                <a:solidFill>
                  <a:srgbClr val="1289C4"/>
                </a:solidFill>
              </a:rPr>
              <a:t>Bank </a:t>
            </a:r>
            <a:r>
              <a:rPr lang="en-US" sz="2600" b="1" dirty="0" smtClean="0">
                <a:solidFill>
                  <a:srgbClr val="1289C4"/>
                </a:solidFill>
              </a:rPr>
              <a:t>–no obligation </a:t>
            </a:r>
            <a:r>
              <a:rPr lang="en-US" sz="2600" b="1" dirty="0">
                <a:solidFill>
                  <a:srgbClr val="1289C4"/>
                </a:solidFill>
              </a:rPr>
              <a:t>to pay VAT </a:t>
            </a:r>
            <a:r>
              <a:rPr lang="en-US" sz="2600" b="1" dirty="0" smtClean="0">
                <a:solidFill>
                  <a:srgbClr val="1289C4"/>
                </a:solidFill>
              </a:rPr>
              <a:t>to </a:t>
            </a:r>
            <a:r>
              <a:rPr lang="en-US" sz="2600" b="1" dirty="0">
                <a:solidFill>
                  <a:srgbClr val="1289C4"/>
                </a:solidFill>
              </a:rPr>
              <a:t>the </a:t>
            </a:r>
            <a:r>
              <a:rPr lang="en-US" sz="2600" b="1" dirty="0" smtClean="0">
                <a:solidFill>
                  <a:srgbClr val="1289C4"/>
                </a:solidFill>
              </a:rPr>
              <a:t>state </a:t>
            </a:r>
            <a:r>
              <a:rPr lang="en-US" sz="2600" b="1" dirty="0">
                <a:solidFill>
                  <a:srgbClr val="1289C4"/>
                </a:solidFill>
              </a:rPr>
              <a:t>budget </a:t>
            </a:r>
          </a:p>
          <a:p>
            <a:endParaRPr lang="sk-SK" sz="2400" b="1" dirty="0"/>
          </a:p>
          <a:p>
            <a:pPr marL="342900" indent="-342900">
              <a:buFont typeface="Arial" panose="020B0604020202020204" pitchFamily="34" charset="0"/>
              <a:buChar char="•"/>
            </a:pPr>
            <a:r>
              <a:rPr lang="en-US" sz="2000" dirty="0" smtClean="0"/>
              <a:t>According to </a:t>
            </a:r>
            <a:r>
              <a:rPr lang="en-US" sz="2000" dirty="0"/>
              <a:t>the guideline </a:t>
            </a:r>
            <a:r>
              <a:rPr lang="en-US" sz="2000" dirty="0" smtClean="0"/>
              <a:t>issued</a:t>
            </a:r>
            <a:r>
              <a:rPr lang="sk-SK" sz="2000" dirty="0"/>
              <a:t> </a:t>
            </a:r>
            <a:r>
              <a:rPr lang="en-US" sz="2000" dirty="0" smtClean="0"/>
              <a:t>by the </a:t>
            </a:r>
            <a:r>
              <a:rPr lang="en-US" sz="2000" dirty="0"/>
              <a:t>Slovak </a:t>
            </a:r>
            <a:r>
              <a:rPr lang="en-US" sz="2000" dirty="0" smtClean="0"/>
              <a:t>Financial Directorate, a </a:t>
            </a:r>
            <a:r>
              <a:rPr lang="en-US" sz="2000" dirty="0"/>
              <a:t>VAT </a:t>
            </a:r>
            <a:r>
              <a:rPr lang="en-US" sz="2000" dirty="0" err="1" smtClean="0"/>
              <a:t>payeris</a:t>
            </a:r>
            <a:r>
              <a:rPr lang="en-US" sz="2000" dirty="0" smtClean="0"/>
              <a:t> </a:t>
            </a:r>
            <a:r>
              <a:rPr lang="en-US" sz="2000" dirty="0"/>
              <a:t>not </a:t>
            </a:r>
            <a:r>
              <a:rPr lang="en-US" sz="2000" dirty="0" smtClean="0"/>
              <a:t>obliged </a:t>
            </a:r>
            <a:r>
              <a:rPr lang="en-US" sz="2000" dirty="0"/>
              <a:t>to pay VAT when </a:t>
            </a:r>
            <a:r>
              <a:rPr lang="en-US" sz="2000" dirty="0" smtClean="0"/>
              <a:t>donating </a:t>
            </a:r>
            <a:r>
              <a:rPr lang="en-US" sz="2000" dirty="0"/>
              <a:t>food to the Slovak </a:t>
            </a:r>
            <a:r>
              <a:rPr lang="sk-SK" sz="2000" dirty="0" smtClean="0"/>
              <a:t> </a:t>
            </a:r>
            <a:r>
              <a:rPr lang="en-US" sz="2000" dirty="0" smtClean="0"/>
              <a:t>Food </a:t>
            </a:r>
            <a:r>
              <a:rPr lang="en-US" sz="2000" dirty="0"/>
              <a:t>Bank, provided they meet </a:t>
            </a:r>
            <a:r>
              <a:rPr lang="en-US" sz="2000" dirty="0" smtClean="0"/>
              <a:t>certain </a:t>
            </a:r>
            <a:r>
              <a:rPr lang="en-US" sz="2000" dirty="0"/>
              <a:t>conditions. The </a:t>
            </a:r>
            <a:r>
              <a:rPr lang="en-US" sz="2000" dirty="0" smtClean="0"/>
              <a:t>conditions </a:t>
            </a:r>
            <a:r>
              <a:rPr lang="en-US" sz="2000" dirty="0"/>
              <a:t>are that the VAT </a:t>
            </a:r>
            <a:r>
              <a:rPr lang="en-US" sz="2000" dirty="0" smtClean="0"/>
              <a:t>payer </a:t>
            </a:r>
            <a:r>
              <a:rPr lang="en-US" sz="2000" dirty="0"/>
              <a:t>must have claimed input </a:t>
            </a:r>
            <a:r>
              <a:rPr lang="en-US" sz="2000" dirty="0" smtClean="0"/>
              <a:t>VAT </a:t>
            </a:r>
            <a:r>
              <a:rPr lang="en-US" sz="2000" dirty="0"/>
              <a:t>during the purchase of the </a:t>
            </a:r>
            <a:r>
              <a:rPr lang="en-US" sz="2000" dirty="0" smtClean="0"/>
              <a:t>donated </a:t>
            </a:r>
            <a:r>
              <a:rPr lang="en-US" sz="2000" dirty="0"/>
              <a:t>items and </a:t>
            </a:r>
            <a:r>
              <a:rPr lang="en-US" sz="2000" dirty="0" smtClean="0"/>
              <a:t>the statutory </a:t>
            </a:r>
            <a:r>
              <a:rPr lang="en-US" sz="2000" dirty="0"/>
              <a:t>threshold of </a:t>
            </a:r>
            <a:r>
              <a:rPr lang="en-US" sz="2000" dirty="0" smtClean="0"/>
              <a:t>EUR </a:t>
            </a:r>
            <a:r>
              <a:rPr lang="en-US" sz="2000" dirty="0"/>
              <a:t>17 </a:t>
            </a:r>
            <a:r>
              <a:rPr lang="en-US" sz="2000" dirty="0" smtClean="0"/>
              <a:t>for </a:t>
            </a:r>
            <a:r>
              <a:rPr lang="en-US" sz="2000" dirty="0"/>
              <a:t>one donated </a:t>
            </a:r>
            <a:r>
              <a:rPr lang="en-US" sz="2000" dirty="0" smtClean="0"/>
              <a:t>item </a:t>
            </a:r>
            <a:r>
              <a:rPr lang="en-US" sz="2000" dirty="0"/>
              <a:t>without </a:t>
            </a:r>
            <a:r>
              <a:rPr lang="en-US" sz="2000" dirty="0" smtClean="0"/>
              <a:t>VAT </a:t>
            </a:r>
            <a:r>
              <a:rPr lang="en-US" sz="2000" dirty="0"/>
              <a:t>is not exceeded.</a:t>
            </a:r>
          </a:p>
          <a:p>
            <a:pPr marL="342900" indent="-342900">
              <a:buFont typeface="Arial" panose="020B0604020202020204" pitchFamily="34" charset="0"/>
              <a:buChar char="•"/>
            </a:pPr>
            <a:endParaRPr lang="sk-SK" sz="2000" b="1" dirty="0" smtClean="0">
              <a:solidFill>
                <a:schemeClr val="bg1"/>
              </a:solidFill>
            </a:endParaRPr>
          </a:p>
          <a:p>
            <a:r>
              <a:rPr lang="en-US" b="1" dirty="0">
                <a:solidFill>
                  <a:schemeClr val="bg1"/>
                </a:solidFill>
              </a:rPr>
              <a:t>The first Food Banks, which were created to stop food going to waste, emerged in the United States in 1967. After 20 years the Canadian and the US model crossed the ocean and also started in </a:t>
            </a:r>
            <a:r>
              <a:rPr lang="en-US" b="1" dirty="0" smtClean="0">
                <a:solidFill>
                  <a:schemeClr val="bg1"/>
                </a:solidFill>
              </a:rPr>
              <a:t>Europe</a:t>
            </a:r>
            <a:r>
              <a:rPr lang="sk-SK" b="1" dirty="0" smtClean="0">
                <a:solidFill>
                  <a:schemeClr val="bg1"/>
                </a:solidFill>
              </a:rPr>
              <a:t>. </a:t>
            </a:r>
            <a:r>
              <a:rPr lang="sk-SK" b="1" dirty="0" err="1" smtClean="0">
                <a:solidFill>
                  <a:schemeClr val="bg1"/>
                </a:solidFill>
              </a:rPr>
              <a:t>The</a:t>
            </a:r>
            <a:r>
              <a:rPr lang="sk-SK" b="1" dirty="0" smtClean="0">
                <a:solidFill>
                  <a:schemeClr val="bg1"/>
                </a:solidFill>
              </a:rPr>
              <a:t> Slovak </a:t>
            </a:r>
            <a:r>
              <a:rPr lang="sk-SK" b="1" dirty="0" err="1" smtClean="0">
                <a:solidFill>
                  <a:schemeClr val="bg1"/>
                </a:solidFill>
              </a:rPr>
              <a:t>Food</a:t>
            </a:r>
            <a:r>
              <a:rPr lang="sk-SK" b="1" dirty="0" smtClean="0">
                <a:solidFill>
                  <a:schemeClr val="bg1"/>
                </a:solidFill>
              </a:rPr>
              <a:t> Bank </a:t>
            </a:r>
            <a:r>
              <a:rPr lang="en-US" b="1" dirty="0" smtClean="0">
                <a:solidFill>
                  <a:schemeClr val="bg1"/>
                </a:solidFill>
              </a:rPr>
              <a:t>with </a:t>
            </a:r>
            <a:r>
              <a:rPr lang="en-US" b="1" dirty="0">
                <a:solidFill>
                  <a:schemeClr val="bg1"/>
                </a:solidFill>
              </a:rPr>
              <a:t>its headquarters in </a:t>
            </a:r>
            <a:r>
              <a:rPr lang="sk-SK" b="1" dirty="0" smtClean="0">
                <a:solidFill>
                  <a:schemeClr val="bg1"/>
                </a:solidFill>
              </a:rPr>
              <a:t>Košice </a:t>
            </a:r>
            <a:r>
              <a:rPr lang="sk-SK" b="1" dirty="0" err="1" smtClean="0">
                <a:solidFill>
                  <a:schemeClr val="bg1"/>
                </a:solidFill>
              </a:rPr>
              <a:t>is</a:t>
            </a:r>
            <a:r>
              <a:rPr lang="sk-SK" b="1" dirty="0" smtClean="0">
                <a:solidFill>
                  <a:schemeClr val="bg1"/>
                </a:solidFill>
              </a:rPr>
              <a:t> </a:t>
            </a:r>
            <a:r>
              <a:rPr lang="en-US" b="1" dirty="0" smtClean="0">
                <a:solidFill>
                  <a:schemeClr val="bg1"/>
                </a:solidFill>
              </a:rPr>
              <a:t>helping </a:t>
            </a:r>
            <a:r>
              <a:rPr lang="en-US" b="1" dirty="0">
                <a:solidFill>
                  <a:schemeClr val="bg1"/>
                </a:solidFill>
              </a:rPr>
              <a:t>the needy all over </a:t>
            </a:r>
            <a:r>
              <a:rPr lang="en-US" b="1" dirty="0" smtClean="0">
                <a:solidFill>
                  <a:schemeClr val="bg1"/>
                </a:solidFill>
              </a:rPr>
              <a:t>Slovakia</a:t>
            </a:r>
            <a:r>
              <a:rPr lang="sk-SK" b="1" dirty="0" smtClean="0">
                <a:solidFill>
                  <a:schemeClr val="bg1"/>
                </a:solidFill>
              </a:rPr>
              <a:t>. </a:t>
            </a:r>
            <a:r>
              <a:rPr lang="en-US" b="1" dirty="0">
                <a:solidFill>
                  <a:schemeClr val="bg1"/>
                </a:solidFill>
              </a:rPr>
              <a:t>The bank </a:t>
            </a:r>
            <a:r>
              <a:rPr lang="en-US" b="1" dirty="0" smtClean="0">
                <a:solidFill>
                  <a:schemeClr val="bg1"/>
                </a:solidFill>
              </a:rPr>
              <a:t>collect</a:t>
            </a:r>
            <a:r>
              <a:rPr lang="sk-SK" b="1" dirty="0" smtClean="0">
                <a:solidFill>
                  <a:schemeClr val="bg1"/>
                </a:solidFill>
              </a:rPr>
              <a:t>s</a:t>
            </a:r>
            <a:r>
              <a:rPr lang="en-US" b="1" dirty="0" smtClean="0">
                <a:solidFill>
                  <a:schemeClr val="bg1"/>
                </a:solidFill>
              </a:rPr>
              <a:t> </a:t>
            </a:r>
            <a:r>
              <a:rPr lang="en-US" b="1" dirty="0">
                <a:solidFill>
                  <a:schemeClr val="bg1"/>
                </a:solidFill>
              </a:rPr>
              <a:t>food that retail chains and food producers are unable to sell, but which is still of merchantable quality</a:t>
            </a:r>
            <a:r>
              <a:rPr lang="en-US" b="1" dirty="0" smtClean="0">
                <a:solidFill>
                  <a:schemeClr val="bg1"/>
                </a:solidFill>
              </a:rPr>
              <a:t>.</a:t>
            </a:r>
            <a:r>
              <a:rPr lang="sk-SK" b="1" dirty="0" smtClean="0">
                <a:solidFill>
                  <a:schemeClr val="bg1"/>
                </a:solidFill>
              </a:rPr>
              <a:t> </a:t>
            </a:r>
            <a:r>
              <a:rPr lang="sk-SK" b="1" dirty="0" err="1" smtClean="0">
                <a:solidFill>
                  <a:schemeClr val="bg1"/>
                </a:solidFill>
              </a:rPr>
              <a:t>This</a:t>
            </a:r>
            <a:r>
              <a:rPr lang="sk-SK" b="1" dirty="0" smtClean="0">
                <a:solidFill>
                  <a:schemeClr val="bg1"/>
                </a:solidFill>
              </a:rPr>
              <a:t> </a:t>
            </a:r>
            <a:r>
              <a:rPr lang="sk-SK" b="1" dirty="0" err="1" smtClean="0">
                <a:solidFill>
                  <a:schemeClr val="bg1"/>
                </a:solidFill>
              </a:rPr>
              <a:t>food</a:t>
            </a:r>
            <a:r>
              <a:rPr lang="sk-SK" b="1" dirty="0" smtClean="0">
                <a:solidFill>
                  <a:schemeClr val="bg1"/>
                </a:solidFill>
              </a:rPr>
              <a:t> </a:t>
            </a:r>
            <a:r>
              <a:rPr lang="sk-SK" b="1" dirty="0" err="1" smtClean="0">
                <a:solidFill>
                  <a:schemeClr val="bg1"/>
                </a:solidFill>
              </a:rPr>
              <a:t>is</a:t>
            </a:r>
            <a:r>
              <a:rPr lang="sk-SK" b="1" dirty="0" smtClean="0">
                <a:solidFill>
                  <a:schemeClr val="bg1"/>
                </a:solidFill>
              </a:rPr>
              <a:t> </a:t>
            </a:r>
            <a:r>
              <a:rPr lang="sk-SK" b="1" dirty="0" err="1" smtClean="0">
                <a:solidFill>
                  <a:schemeClr val="bg1"/>
                </a:solidFill>
              </a:rPr>
              <a:t>distributed</a:t>
            </a:r>
            <a:r>
              <a:rPr lang="sk-SK" b="1" dirty="0" smtClean="0">
                <a:solidFill>
                  <a:schemeClr val="bg1"/>
                </a:solidFill>
              </a:rPr>
              <a:t> t</a:t>
            </a:r>
            <a:r>
              <a:rPr lang="en-US" b="1" dirty="0" smtClean="0">
                <a:solidFill>
                  <a:schemeClr val="bg1"/>
                </a:solidFill>
              </a:rPr>
              <a:t>o </a:t>
            </a:r>
            <a:r>
              <a:rPr lang="en-US" b="1" dirty="0">
                <a:solidFill>
                  <a:schemeClr val="bg1"/>
                </a:solidFill>
              </a:rPr>
              <a:t>charitable </a:t>
            </a:r>
            <a:r>
              <a:rPr lang="en-US" b="1" dirty="0" smtClean="0">
                <a:solidFill>
                  <a:schemeClr val="bg1"/>
                </a:solidFill>
              </a:rPr>
              <a:t>organizations</a:t>
            </a:r>
            <a:r>
              <a:rPr lang="sk-SK" b="1" dirty="0" smtClean="0">
                <a:solidFill>
                  <a:schemeClr val="bg1"/>
                </a:solidFill>
              </a:rPr>
              <a:t>.</a:t>
            </a:r>
          </a:p>
          <a:p>
            <a:pPr marL="342900" indent="-342900">
              <a:buFont typeface="Arial" panose="020B0604020202020204" pitchFamily="34" charset="0"/>
              <a:buChar char="•"/>
            </a:pPr>
            <a:endParaRPr lang="sk-SK" sz="2000" dirty="0"/>
          </a:p>
          <a:p>
            <a:endParaRPr lang="sk-SK" dirty="0"/>
          </a:p>
        </p:txBody>
      </p:sp>
      <p:sp>
        <p:nvSpPr>
          <p:cNvPr id="11" name="BlokTextu 10"/>
          <p:cNvSpPr txBox="1"/>
          <p:nvPr/>
        </p:nvSpPr>
        <p:spPr>
          <a:xfrm>
            <a:off x="269922" y="6596390"/>
            <a:ext cx="8640962" cy="261610"/>
          </a:xfrm>
          <a:prstGeom prst="rect">
            <a:avLst/>
          </a:prstGeom>
          <a:noFill/>
        </p:spPr>
        <p:txBody>
          <a:bodyPr wrap="square" rtlCol="0">
            <a:spAutoFit/>
          </a:bodyPr>
          <a:lstStyle/>
          <a:p>
            <a:r>
              <a:rPr lang="sk-SK" sz="1100" i="1" dirty="0" err="1">
                <a:latin typeface="Helvetica Neue"/>
              </a:rPr>
              <a:t>Source:http</a:t>
            </a:r>
            <a:r>
              <a:rPr lang="sk-SK" sz="1100" i="1" dirty="0">
                <a:latin typeface="Helvetica Neue"/>
              </a:rPr>
              <a:t>://</a:t>
            </a:r>
            <a:r>
              <a:rPr lang="sk-SK" sz="1100" i="1" dirty="0" err="1" smtClean="0">
                <a:latin typeface="Helvetica Neue"/>
              </a:rPr>
              <a:t>www.pbs.sk</a:t>
            </a:r>
            <a:r>
              <a:rPr lang="sk-SK" sz="1100" i="1" dirty="0" smtClean="0">
                <a:latin typeface="Helvetica Neue"/>
              </a:rPr>
              <a:t>/</a:t>
            </a:r>
            <a:r>
              <a:rPr lang="sk-SK" sz="1100" i="1" dirty="0" err="1" smtClean="0">
                <a:latin typeface="Helvetica Neue"/>
              </a:rPr>
              <a:t>onas.php</a:t>
            </a:r>
            <a:r>
              <a:rPr lang="sk-SK" sz="1100" i="1" dirty="0">
                <a:latin typeface="Helvetica Neue"/>
              </a:rPr>
              <a:t> </a:t>
            </a:r>
          </a:p>
        </p:txBody>
      </p:sp>
    </p:spTree>
    <p:extLst>
      <p:ext uri="{BB962C8B-B14F-4D97-AF65-F5344CB8AC3E}">
        <p14:creationId xmlns:p14="http://schemas.microsoft.com/office/powerpoint/2010/main" val="999570885"/>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GOOD PRACTICES FROM SLOVAKIA</a:t>
            </a:r>
            <a:endParaRPr lang="en-US" sz="2400" b="1" dirty="0">
              <a:solidFill>
                <a:srgbClr val="1289C4"/>
              </a:solidFill>
              <a:latin typeface="Helvetica Neue"/>
            </a:endParaRPr>
          </a:p>
        </p:txBody>
      </p:sp>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8" y="1152065"/>
            <a:ext cx="8633157" cy="5324535"/>
          </a:xfrm>
          <a:prstGeom prst="rect">
            <a:avLst/>
          </a:prstGeom>
          <a:noFill/>
        </p:spPr>
        <p:txBody>
          <a:bodyPr wrap="square" rtlCol="0">
            <a:spAutoFit/>
          </a:bodyPr>
          <a:lstStyle/>
          <a:p>
            <a:r>
              <a:rPr lang="sk-SK" sz="2600" b="1" dirty="0" err="1" smtClean="0">
                <a:solidFill>
                  <a:srgbClr val="1289C4"/>
                </a:solidFill>
              </a:rPr>
              <a:t>Kaufland</a:t>
            </a:r>
            <a:r>
              <a:rPr lang="sk-SK" sz="2600" b="1" dirty="0" smtClean="0">
                <a:solidFill>
                  <a:srgbClr val="1289C4"/>
                </a:solidFill>
              </a:rPr>
              <a:t> Slovakia</a:t>
            </a:r>
            <a:endParaRPr lang="en-US" sz="2600" b="1" dirty="0">
              <a:solidFill>
                <a:srgbClr val="1289C4"/>
              </a:solidFill>
            </a:endParaRPr>
          </a:p>
          <a:p>
            <a:endParaRPr lang="sk-SK" sz="2400" b="1" dirty="0" smtClean="0"/>
          </a:p>
          <a:p>
            <a:r>
              <a:rPr lang="sk-SK" b="1" dirty="0" smtClean="0"/>
              <a:t>Charity </a:t>
            </a:r>
            <a:r>
              <a:rPr lang="sk-SK" b="1" dirty="0" err="1" smtClean="0"/>
              <a:t>food</a:t>
            </a:r>
            <a:r>
              <a:rPr lang="sk-SK" b="1" dirty="0" smtClean="0"/>
              <a:t> </a:t>
            </a:r>
            <a:r>
              <a:rPr lang="sk-SK" b="1" dirty="0" err="1" smtClean="0"/>
              <a:t>collection</a:t>
            </a:r>
            <a:r>
              <a:rPr lang="sk-SK" b="1" dirty="0" smtClean="0"/>
              <a:t> 2016</a:t>
            </a:r>
          </a:p>
          <a:p>
            <a:pPr marL="342900" indent="-342900">
              <a:buFont typeface="Arial" panose="020B0604020202020204" pitchFamily="34" charset="0"/>
              <a:buChar char="•"/>
            </a:pPr>
            <a:r>
              <a:rPr lang="sk-SK" dirty="0" smtClean="0"/>
              <a:t>Partner: Slovak </a:t>
            </a:r>
            <a:r>
              <a:rPr lang="sk-SK" dirty="0" err="1" smtClean="0"/>
              <a:t>Red</a:t>
            </a:r>
            <a:r>
              <a:rPr lang="sk-SK" dirty="0" smtClean="0"/>
              <a:t> </a:t>
            </a:r>
            <a:r>
              <a:rPr lang="sk-SK" dirty="0" err="1" smtClean="0"/>
              <a:t>Cross</a:t>
            </a:r>
            <a:endParaRPr lang="sk-SK" dirty="0" smtClean="0"/>
          </a:p>
          <a:p>
            <a:pPr marL="342900" indent="-342900">
              <a:buFont typeface="Arial" panose="020B0604020202020204" pitchFamily="34" charset="0"/>
              <a:buChar char="•"/>
            </a:pPr>
            <a:r>
              <a:rPr lang="sk-SK" dirty="0" smtClean="0"/>
              <a:t>3-years </a:t>
            </a:r>
            <a:r>
              <a:rPr lang="sk-SK" dirty="0" err="1" smtClean="0"/>
              <a:t>history</a:t>
            </a:r>
            <a:r>
              <a:rPr lang="sk-SK" dirty="0" smtClean="0"/>
              <a:t> of </a:t>
            </a:r>
            <a:r>
              <a:rPr lang="sk-SK" dirty="0" err="1" smtClean="0"/>
              <a:t>this</a:t>
            </a:r>
            <a:r>
              <a:rPr lang="sk-SK" dirty="0" smtClean="0"/>
              <a:t> </a:t>
            </a:r>
            <a:r>
              <a:rPr lang="sk-SK" dirty="0" err="1" smtClean="0"/>
              <a:t>collection</a:t>
            </a:r>
            <a:endParaRPr lang="sk-SK" dirty="0" smtClean="0"/>
          </a:p>
          <a:p>
            <a:pPr marL="342900" indent="-342900">
              <a:buFont typeface="Arial" panose="020B0604020202020204" pitchFamily="34" charset="0"/>
              <a:buChar char="•"/>
            </a:pPr>
            <a:r>
              <a:rPr lang="en-US" dirty="0"/>
              <a:t>From </a:t>
            </a:r>
            <a:r>
              <a:rPr lang="en-US" dirty="0" smtClean="0"/>
              <a:t>more </a:t>
            </a:r>
            <a:r>
              <a:rPr lang="en-US" dirty="0"/>
              <a:t>than 26 </a:t>
            </a:r>
            <a:r>
              <a:rPr lang="en-US" dirty="0" smtClean="0"/>
              <a:t>tons</a:t>
            </a:r>
            <a:r>
              <a:rPr lang="sk-SK" dirty="0" smtClean="0"/>
              <a:t> of </a:t>
            </a:r>
            <a:r>
              <a:rPr lang="sk-SK" dirty="0" err="1" smtClean="0"/>
              <a:t>food</a:t>
            </a:r>
            <a:r>
              <a:rPr lang="sk-SK" dirty="0" smtClean="0"/>
              <a:t> </a:t>
            </a:r>
            <a:r>
              <a:rPr lang="sk-SK" dirty="0" err="1" smtClean="0"/>
              <a:t>collected</a:t>
            </a:r>
            <a:r>
              <a:rPr lang="en-US" dirty="0" smtClean="0"/>
              <a:t>, </a:t>
            </a:r>
            <a:r>
              <a:rPr lang="sk-SK" dirty="0" err="1" smtClean="0"/>
              <a:t>Kaufland</a:t>
            </a:r>
            <a:r>
              <a:rPr lang="sk-SK" dirty="0" smtClean="0"/>
              <a:t> Slovakia </a:t>
            </a:r>
            <a:r>
              <a:rPr lang="en-US" dirty="0" smtClean="0"/>
              <a:t> ha</a:t>
            </a:r>
            <a:r>
              <a:rPr lang="sk-SK" dirty="0" smtClean="0"/>
              <a:t>s</a:t>
            </a:r>
            <a:r>
              <a:rPr lang="en-US" dirty="0" smtClean="0"/>
              <a:t> </a:t>
            </a:r>
            <a:r>
              <a:rPr lang="en-US" dirty="0"/>
              <a:t>prepared 1,523 </a:t>
            </a:r>
            <a:r>
              <a:rPr lang="sk-SK" dirty="0" err="1" smtClean="0"/>
              <a:t>food</a:t>
            </a:r>
            <a:r>
              <a:rPr lang="sk-SK" dirty="0" smtClean="0"/>
              <a:t> </a:t>
            </a:r>
            <a:r>
              <a:rPr lang="en-US" dirty="0" smtClean="0"/>
              <a:t>packages </a:t>
            </a:r>
            <a:r>
              <a:rPr lang="en-US" dirty="0"/>
              <a:t>to help lone citizen or families in need</a:t>
            </a:r>
            <a:r>
              <a:rPr lang="en-US" dirty="0" smtClean="0"/>
              <a:t>.</a:t>
            </a:r>
            <a:endParaRPr lang="sk-SK" b="1" dirty="0"/>
          </a:p>
          <a:p>
            <a:pPr marL="342900" indent="-342900">
              <a:buFont typeface="Arial" panose="020B0604020202020204" pitchFamily="34" charset="0"/>
              <a:buChar char="•"/>
            </a:pPr>
            <a:r>
              <a:rPr lang="en-US" dirty="0" err="1"/>
              <a:t>Kaufland</a:t>
            </a:r>
            <a:r>
              <a:rPr lang="en-US" dirty="0"/>
              <a:t> </a:t>
            </a:r>
            <a:r>
              <a:rPr lang="en-US" dirty="0" smtClean="0"/>
              <a:t>donated </a:t>
            </a:r>
            <a:r>
              <a:rPr lang="sk-SK" dirty="0" smtClean="0"/>
              <a:t>to </a:t>
            </a:r>
            <a:r>
              <a:rPr lang="en-US" dirty="0" smtClean="0"/>
              <a:t>the </a:t>
            </a:r>
            <a:r>
              <a:rPr lang="en-US" dirty="0"/>
              <a:t>collection </a:t>
            </a:r>
            <a:r>
              <a:rPr lang="en-US" dirty="0" smtClean="0"/>
              <a:t>another </a:t>
            </a:r>
            <a:r>
              <a:rPr lang="en-US" dirty="0"/>
              <a:t>10 tons of </a:t>
            </a:r>
            <a:r>
              <a:rPr lang="en-US" dirty="0" smtClean="0"/>
              <a:t>food</a:t>
            </a:r>
            <a:r>
              <a:rPr lang="sk-SK" b="1" dirty="0"/>
              <a:t> </a:t>
            </a:r>
            <a:r>
              <a:rPr lang="sk-SK" b="1" dirty="0" smtClean="0"/>
              <a:t>= </a:t>
            </a:r>
            <a:r>
              <a:rPr lang="sk-SK" dirty="0" smtClean="0"/>
              <a:t>600 more </a:t>
            </a:r>
            <a:r>
              <a:rPr lang="sk-SK" dirty="0" err="1" smtClean="0"/>
              <a:t>food</a:t>
            </a:r>
            <a:r>
              <a:rPr lang="sk-SK" dirty="0" smtClean="0"/>
              <a:t> </a:t>
            </a:r>
            <a:r>
              <a:rPr lang="sk-SK" dirty="0" err="1" smtClean="0"/>
              <a:t>packages</a:t>
            </a:r>
            <a:r>
              <a:rPr lang="sk-SK" dirty="0" smtClean="0"/>
              <a:t> </a:t>
            </a:r>
            <a:r>
              <a:rPr lang="sk-SK" dirty="0" err="1" smtClean="0"/>
              <a:t>for</a:t>
            </a:r>
            <a:r>
              <a:rPr lang="sk-SK" dirty="0" smtClean="0"/>
              <a:t> </a:t>
            </a:r>
            <a:r>
              <a:rPr lang="sk-SK" dirty="0" err="1" smtClean="0"/>
              <a:t>people</a:t>
            </a:r>
            <a:r>
              <a:rPr lang="sk-SK" dirty="0" smtClean="0"/>
              <a:t> in </a:t>
            </a:r>
            <a:r>
              <a:rPr lang="sk-SK" dirty="0" err="1" smtClean="0"/>
              <a:t>need</a:t>
            </a:r>
            <a:r>
              <a:rPr lang="sk-SK" dirty="0" smtClean="0"/>
              <a:t>.</a:t>
            </a:r>
          </a:p>
          <a:p>
            <a:pPr marL="342900" indent="-342900">
              <a:buFont typeface="Arial" panose="020B0604020202020204" pitchFamily="34" charset="0"/>
              <a:buChar char="•"/>
            </a:pPr>
            <a:endParaRPr lang="sk-SK" dirty="0"/>
          </a:p>
          <a:p>
            <a:r>
              <a:rPr lang="sk-SK" b="1" dirty="0" err="1" smtClean="0"/>
              <a:t>Facts</a:t>
            </a:r>
            <a:r>
              <a:rPr lang="sk-SK" b="1" dirty="0" smtClean="0"/>
              <a:t>:</a:t>
            </a:r>
          </a:p>
          <a:p>
            <a:pPr marL="342900" indent="-342900">
              <a:buFont typeface="Arial" panose="020B0604020202020204" pitchFamily="34" charset="0"/>
              <a:buChar char="•"/>
            </a:pPr>
            <a:r>
              <a:rPr lang="en-US" dirty="0" smtClean="0"/>
              <a:t>Food w</a:t>
            </a:r>
            <a:r>
              <a:rPr lang="sk-SK" dirty="0" err="1" smtClean="0"/>
              <a:t>as</a:t>
            </a:r>
            <a:r>
              <a:rPr lang="en-US" dirty="0" smtClean="0"/>
              <a:t> </a:t>
            </a:r>
            <a:r>
              <a:rPr lang="en-US" dirty="0"/>
              <a:t>received from 11,612 </a:t>
            </a:r>
            <a:r>
              <a:rPr lang="en-US" dirty="0" smtClean="0"/>
              <a:t>donors</a:t>
            </a:r>
            <a:endParaRPr lang="sk-SK" dirty="0" smtClean="0"/>
          </a:p>
          <a:p>
            <a:pPr marL="342900" indent="-342900">
              <a:buFont typeface="Arial" panose="020B0604020202020204" pitchFamily="34" charset="0"/>
              <a:buChar char="•"/>
            </a:pPr>
            <a:r>
              <a:rPr lang="sk-SK" dirty="0" smtClean="0"/>
              <a:t>On</a:t>
            </a:r>
            <a:r>
              <a:rPr lang="en-US" dirty="0" smtClean="0"/>
              <a:t> </a:t>
            </a:r>
            <a:r>
              <a:rPr lang="en-US" dirty="0"/>
              <a:t>average </a:t>
            </a:r>
            <a:r>
              <a:rPr lang="en-US" dirty="0" smtClean="0"/>
              <a:t>4 </a:t>
            </a:r>
            <a:r>
              <a:rPr lang="sk-SK" dirty="0" err="1" smtClean="0"/>
              <a:t>pieces</a:t>
            </a:r>
            <a:r>
              <a:rPr lang="sk-SK" dirty="0" smtClean="0"/>
              <a:t> of </a:t>
            </a:r>
            <a:r>
              <a:rPr lang="en-US" dirty="0" smtClean="0"/>
              <a:t>food </a:t>
            </a:r>
            <a:r>
              <a:rPr lang="sk-SK" dirty="0" err="1" smtClean="0"/>
              <a:t>were</a:t>
            </a:r>
            <a:r>
              <a:rPr lang="sk-SK" dirty="0" smtClean="0"/>
              <a:t> </a:t>
            </a:r>
            <a:r>
              <a:rPr lang="en-US" dirty="0" smtClean="0"/>
              <a:t>donated </a:t>
            </a:r>
            <a:r>
              <a:rPr lang="en-US" dirty="0"/>
              <a:t>by 1 </a:t>
            </a:r>
            <a:r>
              <a:rPr lang="en-US" dirty="0" smtClean="0"/>
              <a:t>person</a:t>
            </a:r>
            <a:endParaRPr lang="sk-SK" dirty="0" smtClean="0"/>
          </a:p>
          <a:p>
            <a:pPr marL="342900" indent="-342900">
              <a:buFont typeface="Arial" panose="020B0604020202020204" pitchFamily="34" charset="0"/>
              <a:buChar char="•"/>
            </a:pPr>
            <a:r>
              <a:rPr lang="sk-SK" dirty="0" err="1" smtClean="0"/>
              <a:t>This</a:t>
            </a:r>
            <a:r>
              <a:rPr lang="sk-SK" dirty="0" smtClean="0"/>
              <a:t> </a:t>
            </a:r>
            <a:r>
              <a:rPr lang="sk-SK" dirty="0" err="1" smtClean="0"/>
              <a:t>food</a:t>
            </a:r>
            <a:r>
              <a:rPr lang="sk-SK" dirty="0" smtClean="0"/>
              <a:t> </a:t>
            </a:r>
            <a:r>
              <a:rPr lang="sk-SK" dirty="0" err="1" smtClean="0"/>
              <a:t>collection</a:t>
            </a:r>
            <a:r>
              <a:rPr lang="sk-SK" dirty="0" smtClean="0"/>
              <a:t> </a:t>
            </a:r>
            <a:r>
              <a:rPr lang="sk-SK" dirty="0" err="1" smtClean="0"/>
              <a:t>helped</a:t>
            </a:r>
            <a:r>
              <a:rPr lang="sk-SK" dirty="0" smtClean="0"/>
              <a:t> </a:t>
            </a:r>
            <a:r>
              <a:rPr lang="en-US" dirty="0" smtClean="0"/>
              <a:t>2,123 </a:t>
            </a:r>
            <a:r>
              <a:rPr lang="en-US" dirty="0"/>
              <a:t>beneficiaries in </a:t>
            </a:r>
            <a:r>
              <a:rPr lang="en-US" dirty="0" smtClean="0"/>
              <a:t>need</a:t>
            </a:r>
            <a:endParaRPr lang="sk-SK" dirty="0" smtClean="0"/>
          </a:p>
          <a:p>
            <a:pPr marL="342900" indent="-342900">
              <a:buFont typeface="Arial" panose="020B0604020202020204" pitchFamily="34" charset="0"/>
              <a:buChar char="•"/>
            </a:pPr>
            <a:r>
              <a:rPr lang="en-US" dirty="0" smtClean="0"/>
              <a:t>Each </a:t>
            </a:r>
            <a:r>
              <a:rPr lang="sk-SK" dirty="0" smtClean="0"/>
              <a:t>of </a:t>
            </a:r>
            <a:r>
              <a:rPr lang="sk-SK" dirty="0" err="1" smtClean="0"/>
              <a:t>them</a:t>
            </a:r>
            <a:r>
              <a:rPr lang="sk-SK" dirty="0" smtClean="0"/>
              <a:t> </a:t>
            </a:r>
            <a:r>
              <a:rPr lang="en-US" dirty="0" smtClean="0"/>
              <a:t>receive</a:t>
            </a:r>
            <a:r>
              <a:rPr lang="sk-SK" dirty="0" smtClean="0"/>
              <a:t>d </a:t>
            </a:r>
            <a:r>
              <a:rPr lang="sk-SK" dirty="0" err="1" smtClean="0"/>
              <a:t>circa</a:t>
            </a:r>
            <a:r>
              <a:rPr lang="sk-SK" dirty="0" smtClean="0"/>
              <a:t> </a:t>
            </a:r>
            <a:r>
              <a:rPr lang="en-US" dirty="0" smtClean="0"/>
              <a:t>28 </a:t>
            </a:r>
            <a:r>
              <a:rPr lang="en-US" dirty="0"/>
              <a:t>pieces of food in a package</a:t>
            </a:r>
          </a:p>
          <a:p>
            <a:pPr marL="342900" indent="-342900">
              <a:buFont typeface="Arial" panose="020B0604020202020204" pitchFamily="34" charset="0"/>
              <a:buChar char="•"/>
            </a:pPr>
            <a:endParaRPr lang="sk-SK" sz="2000" dirty="0"/>
          </a:p>
          <a:p>
            <a:r>
              <a:rPr lang="sk-SK" b="1" dirty="0" err="1" smtClean="0">
                <a:solidFill>
                  <a:srgbClr val="1289C4"/>
                </a:solidFill>
              </a:rPr>
              <a:t>Kaufland</a:t>
            </a:r>
            <a:r>
              <a:rPr lang="sk-SK" b="1" dirty="0" smtClean="0">
                <a:solidFill>
                  <a:srgbClr val="1289C4"/>
                </a:solidFill>
              </a:rPr>
              <a:t> Slovakia </a:t>
            </a:r>
            <a:r>
              <a:rPr lang="sk-SK" b="1" dirty="0" err="1" smtClean="0">
                <a:solidFill>
                  <a:srgbClr val="1289C4"/>
                </a:solidFill>
              </a:rPr>
              <a:t>donated</a:t>
            </a:r>
            <a:r>
              <a:rPr lang="sk-SK" b="1" dirty="0" smtClean="0">
                <a:solidFill>
                  <a:srgbClr val="1289C4"/>
                </a:solidFill>
              </a:rPr>
              <a:t> </a:t>
            </a:r>
            <a:r>
              <a:rPr lang="sk-SK" b="1" dirty="0" err="1" smtClean="0">
                <a:solidFill>
                  <a:srgbClr val="1289C4"/>
                </a:solidFill>
              </a:rPr>
              <a:t>food</a:t>
            </a:r>
            <a:r>
              <a:rPr lang="sk-SK" b="1" dirty="0" smtClean="0">
                <a:solidFill>
                  <a:srgbClr val="1289C4"/>
                </a:solidFill>
              </a:rPr>
              <a:t> </a:t>
            </a:r>
            <a:r>
              <a:rPr lang="sk-SK" b="1" dirty="0" err="1" smtClean="0">
                <a:solidFill>
                  <a:srgbClr val="1289C4"/>
                </a:solidFill>
              </a:rPr>
              <a:t>worth</a:t>
            </a:r>
            <a:r>
              <a:rPr lang="sk-SK" b="1" dirty="0" smtClean="0">
                <a:solidFill>
                  <a:srgbClr val="1289C4"/>
                </a:solidFill>
              </a:rPr>
              <a:t> of more </a:t>
            </a:r>
            <a:r>
              <a:rPr lang="sk-SK" b="1" dirty="0" err="1" smtClean="0">
                <a:solidFill>
                  <a:srgbClr val="1289C4"/>
                </a:solidFill>
              </a:rPr>
              <a:t>than</a:t>
            </a:r>
            <a:r>
              <a:rPr lang="sk-SK" b="1" dirty="0" smtClean="0">
                <a:solidFill>
                  <a:srgbClr val="1289C4"/>
                </a:solidFill>
              </a:rPr>
              <a:t> 400 000 EUR in 2014 to </a:t>
            </a:r>
            <a:r>
              <a:rPr lang="sk-SK" b="1" dirty="0" err="1" smtClean="0">
                <a:solidFill>
                  <a:srgbClr val="1289C4"/>
                </a:solidFill>
              </a:rPr>
              <a:t>people</a:t>
            </a:r>
            <a:r>
              <a:rPr lang="sk-SK" b="1" dirty="0" smtClean="0">
                <a:solidFill>
                  <a:srgbClr val="1289C4"/>
                </a:solidFill>
              </a:rPr>
              <a:t> in </a:t>
            </a:r>
            <a:r>
              <a:rPr lang="sk-SK" b="1" dirty="0" err="1" smtClean="0">
                <a:solidFill>
                  <a:srgbClr val="1289C4"/>
                </a:solidFill>
              </a:rPr>
              <a:t>need</a:t>
            </a:r>
            <a:r>
              <a:rPr lang="sk-SK" dirty="0" smtClean="0">
                <a:solidFill>
                  <a:srgbClr val="1289C4"/>
                </a:solidFill>
              </a:rPr>
              <a:t>.</a:t>
            </a:r>
            <a:endParaRPr lang="sk-SK" dirty="0">
              <a:solidFill>
                <a:srgbClr val="1289C4"/>
              </a:solidFill>
            </a:endParaRPr>
          </a:p>
        </p:txBody>
      </p:sp>
      <p:sp>
        <p:nvSpPr>
          <p:cNvPr id="11" name="BlokTextu 10"/>
          <p:cNvSpPr txBox="1"/>
          <p:nvPr/>
        </p:nvSpPr>
        <p:spPr>
          <a:xfrm>
            <a:off x="269922" y="6596390"/>
            <a:ext cx="8640962" cy="261610"/>
          </a:xfrm>
          <a:prstGeom prst="rect">
            <a:avLst/>
          </a:prstGeom>
          <a:noFill/>
        </p:spPr>
        <p:txBody>
          <a:bodyPr wrap="square" rtlCol="0">
            <a:spAutoFit/>
          </a:bodyPr>
          <a:lstStyle/>
          <a:p>
            <a:r>
              <a:rPr lang="sk-SK" sz="1100" i="1" dirty="0" err="1" smtClean="0">
                <a:latin typeface="Helvetica Neue"/>
              </a:rPr>
              <a:t>Source</a:t>
            </a:r>
            <a:r>
              <a:rPr lang="sk-SK" sz="1100" i="1" dirty="0">
                <a:latin typeface="Helvetica Neue"/>
              </a:rPr>
              <a:t>: </a:t>
            </a:r>
            <a:r>
              <a:rPr lang="sk-SK" sz="1100" i="1" dirty="0">
                <a:latin typeface="Helvetica Neue"/>
                <a:hlinkClick r:id="rId4"/>
              </a:rPr>
              <a:t>http://instoreslovakia.sk/2016/11/kaufland-36-ton-darovanych-potravin-ludi-nudzi</a:t>
            </a:r>
            <a:r>
              <a:rPr lang="sk-SK" sz="1100" i="1" dirty="0" smtClean="0">
                <a:latin typeface="Helvetica Neue"/>
                <a:hlinkClick r:id="rId4"/>
              </a:rPr>
              <a:t>/</a:t>
            </a:r>
            <a:r>
              <a:rPr lang="sk-SK" sz="1100" i="1" dirty="0" smtClean="0">
                <a:latin typeface="Helvetica Neue"/>
              </a:rPr>
              <a:t> </a:t>
            </a:r>
            <a:endParaRPr lang="sk-SK" sz="1100" i="1" dirty="0">
              <a:latin typeface="Helvetica Neue"/>
            </a:endParaRPr>
          </a:p>
        </p:txBody>
      </p:sp>
      <p:pic>
        <p:nvPicPr>
          <p:cNvPr id="1026" name="Picture 2" descr="C:\Users\tatiana.caplova\Desktop\kl_logo_201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6595" y="3814332"/>
            <a:ext cx="140017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02740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lstStyle/>
          <a:p>
            <a:pPr algn="ctr"/>
            <a:r>
              <a:rPr lang="sk-SK" b="1" dirty="0" smtClean="0">
                <a:solidFill>
                  <a:srgbClr val="1289C4"/>
                </a:solidFill>
                <a:latin typeface="Calibri" panose="020F0502020204030204" pitchFamily="34" charset="0"/>
              </a:rPr>
              <a:t>CONTENT</a:t>
            </a:r>
            <a:endParaRPr lang="en-US"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434690" y="1268760"/>
            <a:ext cx="8274620" cy="4680519"/>
          </a:xfrm>
        </p:spPr>
        <p:txBody>
          <a:bodyPr>
            <a:normAutofit/>
          </a:bodyPr>
          <a:lstStyle/>
          <a:p>
            <a:pPr marL="342900" indent="-342900">
              <a:buFont typeface="Arial" panose="020B0604020202020204" pitchFamily="34" charset="0"/>
              <a:buChar char="•"/>
            </a:pPr>
            <a:r>
              <a:rPr lang="hr-HR" sz="2800" dirty="0" smtClean="0">
                <a:latin typeface="Calibri" panose="020F0502020204030204" pitchFamily="34" charset="0"/>
              </a:rPr>
              <a:t>Introduction</a:t>
            </a:r>
            <a:endParaRPr lang="hr-HR" sz="2800" dirty="0">
              <a:latin typeface="Calibri" panose="020F0502020204030204" pitchFamily="34" charset="0"/>
            </a:endParaRPr>
          </a:p>
          <a:p>
            <a:pPr marL="342900" indent="-342900">
              <a:buFont typeface="Arial" panose="020B0604020202020204" pitchFamily="34" charset="0"/>
              <a:buChar char="•"/>
            </a:pPr>
            <a:r>
              <a:rPr lang="hr-HR" sz="2800" dirty="0" smtClean="0">
                <a:latin typeface="Calibri" panose="020F0502020204030204" pitchFamily="34" charset="0"/>
              </a:rPr>
              <a:t>Four Food Waste Facts</a:t>
            </a:r>
            <a:endParaRPr lang="hr-HR" sz="2800" dirty="0">
              <a:latin typeface="Calibri" panose="020F0502020204030204" pitchFamily="34" charset="0"/>
            </a:endParaRPr>
          </a:p>
          <a:p>
            <a:pPr marL="342900" indent="-342900">
              <a:buFont typeface="Arial" panose="020B0604020202020204" pitchFamily="34" charset="0"/>
              <a:buChar char="•"/>
            </a:pPr>
            <a:r>
              <a:rPr lang="sk-SK" sz="2800" dirty="0" smtClean="0">
                <a:latin typeface="Calibri" panose="020F0502020204030204" pitchFamily="34" charset="0"/>
              </a:rPr>
              <a:t>Slovak </a:t>
            </a:r>
            <a:r>
              <a:rPr lang="sk-SK" sz="2800" dirty="0" err="1">
                <a:latin typeface="Calibri" panose="020F0502020204030204" pitchFamily="34" charset="0"/>
              </a:rPr>
              <a:t>Legislation</a:t>
            </a:r>
            <a:r>
              <a:rPr lang="sk-SK" sz="2800" dirty="0">
                <a:latin typeface="Calibri" panose="020F0502020204030204" pitchFamily="34" charset="0"/>
              </a:rPr>
              <a:t> on </a:t>
            </a:r>
            <a:r>
              <a:rPr lang="sk-SK" sz="2800" dirty="0" err="1">
                <a:latin typeface="Calibri" panose="020F0502020204030204" pitchFamily="34" charset="0"/>
              </a:rPr>
              <a:t>Food</a:t>
            </a:r>
            <a:r>
              <a:rPr lang="sk-SK" sz="2800" dirty="0">
                <a:latin typeface="Calibri" panose="020F0502020204030204" pitchFamily="34" charset="0"/>
              </a:rPr>
              <a:t> </a:t>
            </a:r>
            <a:r>
              <a:rPr lang="sk-SK" sz="2800" dirty="0" err="1">
                <a:latin typeface="Calibri" panose="020F0502020204030204" pitchFamily="34" charset="0"/>
              </a:rPr>
              <a:t>Safety</a:t>
            </a:r>
            <a:r>
              <a:rPr lang="sk-SK" sz="2800" dirty="0">
                <a:latin typeface="Calibri" panose="020F0502020204030204" pitchFamily="34" charset="0"/>
              </a:rPr>
              <a:t> &amp; Hygiene  </a:t>
            </a:r>
            <a:endParaRPr lang="sk-SK" sz="2800" dirty="0" smtClean="0">
              <a:latin typeface="Calibri" panose="020F0502020204030204" pitchFamily="34" charset="0"/>
            </a:endParaRPr>
          </a:p>
          <a:p>
            <a:pPr marL="342900" indent="-342900">
              <a:buFont typeface="Arial" panose="020B0604020202020204" pitchFamily="34" charset="0"/>
              <a:buChar char="•"/>
            </a:pPr>
            <a:r>
              <a:rPr lang="sk-SK" sz="2800" dirty="0" err="1" smtClean="0">
                <a:latin typeface="Calibri" panose="020F0502020204030204" pitchFamily="34" charset="0"/>
              </a:rPr>
              <a:t>What</a:t>
            </a:r>
            <a:r>
              <a:rPr lang="sk-SK" sz="2800" dirty="0" smtClean="0">
                <a:latin typeface="Calibri" panose="020F0502020204030204" pitchFamily="34" charset="0"/>
              </a:rPr>
              <a:t> </a:t>
            </a:r>
            <a:r>
              <a:rPr lang="sk-SK" sz="2800" dirty="0" err="1">
                <a:latin typeface="Calibri" panose="020F0502020204030204" pitchFamily="34" charset="0"/>
              </a:rPr>
              <a:t>is</a:t>
            </a:r>
            <a:r>
              <a:rPr lang="sk-SK" sz="2800" dirty="0">
                <a:latin typeface="Calibri" panose="020F0502020204030204" pitchFamily="34" charset="0"/>
              </a:rPr>
              <a:t> </a:t>
            </a:r>
            <a:r>
              <a:rPr lang="sk-SK" sz="2800" dirty="0" err="1">
                <a:latin typeface="Calibri" panose="020F0502020204030204" pitchFamily="34" charset="0"/>
              </a:rPr>
              <a:t>special</a:t>
            </a:r>
            <a:r>
              <a:rPr lang="sk-SK" sz="2800" dirty="0">
                <a:latin typeface="Calibri" panose="020F0502020204030204" pitchFamily="34" charset="0"/>
              </a:rPr>
              <a:t> </a:t>
            </a:r>
            <a:r>
              <a:rPr lang="sk-SK" sz="2800" dirty="0" err="1">
                <a:latin typeface="Calibri" panose="020F0502020204030204" pitchFamily="34" charset="0"/>
              </a:rPr>
              <a:t>about</a:t>
            </a:r>
            <a:r>
              <a:rPr lang="sk-SK" sz="2800" dirty="0">
                <a:latin typeface="Calibri" panose="020F0502020204030204" pitchFamily="34" charset="0"/>
              </a:rPr>
              <a:t> Slovak </a:t>
            </a:r>
            <a:r>
              <a:rPr lang="sk-SK" sz="2800" dirty="0" err="1">
                <a:latin typeface="Calibri" panose="020F0502020204030204" pitchFamily="34" charset="0"/>
              </a:rPr>
              <a:t>food</a:t>
            </a:r>
            <a:r>
              <a:rPr lang="sk-SK" sz="2800" dirty="0">
                <a:latin typeface="Calibri" panose="020F0502020204030204" pitchFamily="34" charset="0"/>
              </a:rPr>
              <a:t> </a:t>
            </a:r>
            <a:r>
              <a:rPr lang="sk-SK" sz="2800" dirty="0" err="1" smtClean="0">
                <a:latin typeface="Calibri" panose="020F0502020204030204" pitchFamily="34" charset="0"/>
              </a:rPr>
              <a:t>law</a:t>
            </a:r>
            <a:r>
              <a:rPr lang="sk-SK" sz="2800" dirty="0" smtClean="0">
                <a:latin typeface="Calibri" panose="020F0502020204030204" pitchFamily="34" charset="0"/>
              </a:rPr>
              <a:t>?</a:t>
            </a:r>
          </a:p>
          <a:p>
            <a:pPr marL="342900" indent="-342900">
              <a:buFont typeface="Arial" panose="020B0604020202020204" pitchFamily="34" charset="0"/>
              <a:buChar char="•"/>
            </a:pPr>
            <a:r>
              <a:rPr lang="sk-SK" sz="2800" dirty="0" err="1" smtClean="0">
                <a:latin typeface="Calibri" panose="020F0502020204030204" pitchFamily="34" charset="0"/>
              </a:rPr>
              <a:t>What´s</a:t>
            </a:r>
            <a:r>
              <a:rPr lang="sk-SK" sz="2800" dirty="0" smtClean="0">
                <a:latin typeface="Calibri" panose="020F0502020204030204" pitchFamily="34" charset="0"/>
              </a:rPr>
              <a:t> new?</a:t>
            </a:r>
          </a:p>
          <a:p>
            <a:pPr marL="342900" indent="-342900">
              <a:buFont typeface="Arial" panose="020B0604020202020204" pitchFamily="34" charset="0"/>
              <a:buChar char="•"/>
            </a:pPr>
            <a:r>
              <a:rPr lang="sk-SK" sz="2800" dirty="0" err="1" smtClean="0">
                <a:latin typeface="Calibri" panose="020F0502020204030204" pitchFamily="34" charset="0"/>
              </a:rPr>
              <a:t>Good</a:t>
            </a:r>
            <a:r>
              <a:rPr lang="sk-SK" sz="2800" dirty="0" smtClean="0">
                <a:latin typeface="Calibri" panose="020F0502020204030204" pitchFamily="34" charset="0"/>
              </a:rPr>
              <a:t> </a:t>
            </a:r>
            <a:r>
              <a:rPr lang="sk-SK" sz="2800" dirty="0" err="1" smtClean="0">
                <a:latin typeface="Calibri" panose="020F0502020204030204" pitchFamily="34" charset="0"/>
              </a:rPr>
              <a:t>practices</a:t>
            </a:r>
            <a:r>
              <a:rPr lang="sk-SK" sz="2800" dirty="0" smtClean="0">
                <a:latin typeface="Calibri" panose="020F0502020204030204" pitchFamily="34" charset="0"/>
              </a:rPr>
              <a:t> </a:t>
            </a:r>
            <a:r>
              <a:rPr lang="sk-SK" sz="2800" dirty="0" err="1" smtClean="0">
                <a:latin typeface="Calibri" panose="020F0502020204030204" pitchFamily="34" charset="0"/>
              </a:rPr>
              <a:t>from</a:t>
            </a:r>
            <a:r>
              <a:rPr lang="sk-SK" sz="2800" dirty="0" smtClean="0">
                <a:latin typeface="Calibri" panose="020F0502020204030204" pitchFamily="34" charset="0"/>
              </a:rPr>
              <a:t> Slovakia</a:t>
            </a:r>
          </a:p>
          <a:p>
            <a:pPr marL="342900" indent="-342900">
              <a:buFont typeface="Arial" panose="020B0604020202020204" pitchFamily="34" charset="0"/>
              <a:buChar char="•"/>
            </a:pPr>
            <a:endParaRPr lang="sk-SK" sz="28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tatiana.caplova\Desktop\150928-foodwaste-sto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3689" y="3924284"/>
            <a:ext cx="4416583" cy="2933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40597"/>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GOOD PRACTICES FROM SLOVAKIA</a:t>
            </a:r>
            <a:endParaRPr lang="en-US" sz="2400" b="1" dirty="0">
              <a:solidFill>
                <a:srgbClr val="1289C4"/>
              </a:solidFill>
              <a:latin typeface="Helvetica Neue"/>
            </a:endParaRPr>
          </a:p>
        </p:txBody>
      </p:sp>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9323" y="1354063"/>
            <a:ext cx="8633157" cy="2923877"/>
          </a:xfrm>
          <a:prstGeom prst="rect">
            <a:avLst/>
          </a:prstGeom>
          <a:noFill/>
        </p:spPr>
        <p:txBody>
          <a:bodyPr wrap="square" rtlCol="0">
            <a:spAutoFit/>
          </a:bodyPr>
          <a:lstStyle/>
          <a:p>
            <a:r>
              <a:rPr lang="sk-SK" sz="2800" b="1" dirty="0" smtClean="0">
                <a:solidFill>
                  <a:srgbClr val="1289C4"/>
                </a:solidFill>
                <a:latin typeface="Helvetica Neue"/>
              </a:rPr>
              <a:t>Slovak </a:t>
            </a:r>
            <a:r>
              <a:rPr lang="sk-SK" sz="2800" b="1" dirty="0" err="1" smtClean="0">
                <a:solidFill>
                  <a:srgbClr val="1289C4"/>
                </a:solidFill>
                <a:latin typeface="Helvetica Neue"/>
              </a:rPr>
              <a:t>project</a:t>
            </a:r>
            <a:r>
              <a:rPr lang="sk-SK" sz="2800" b="1" dirty="0" smtClean="0">
                <a:solidFill>
                  <a:srgbClr val="1289C4"/>
                </a:solidFill>
                <a:latin typeface="Helvetica Neue"/>
              </a:rPr>
              <a:t> – </a:t>
            </a:r>
            <a:r>
              <a:rPr lang="sk-SK" sz="2800" b="1" dirty="0" err="1" smtClean="0">
                <a:solidFill>
                  <a:srgbClr val="1289C4"/>
                </a:solidFill>
                <a:latin typeface="Helvetica Neue"/>
              </a:rPr>
              <a:t>Free</a:t>
            </a:r>
            <a:r>
              <a:rPr lang="sk-SK" sz="2800" b="1" dirty="0" smtClean="0">
                <a:solidFill>
                  <a:srgbClr val="1289C4"/>
                </a:solidFill>
                <a:latin typeface="Helvetica Neue"/>
              </a:rPr>
              <a:t> </a:t>
            </a:r>
            <a:r>
              <a:rPr lang="sk-SK" sz="2800" b="1" dirty="0" err="1" smtClean="0">
                <a:solidFill>
                  <a:srgbClr val="1289C4"/>
                </a:solidFill>
                <a:latin typeface="Helvetica Neue"/>
              </a:rPr>
              <a:t>Food</a:t>
            </a:r>
            <a:endParaRPr lang="sk-SK" sz="2800" b="1" dirty="0">
              <a:solidFill>
                <a:srgbClr val="1289C4"/>
              </a:solidFill>
              <a:latin typeface="Helvetica Neue"/>
            </a:endParaRPr>
          </a:p>
          <a:p>
            <a:endParaRPr lang="sk-SK" sz="1050" b="1" dirty="0" smtClean="0">
              <a:solidFill>
                <a:srgbClr val="1289C4"/>
              </a:solidFill>
              <a:latin typeface="Helvetica Neue"/>
            </a:endParaRPr>
          </a:p>
          <a:p>
            <a:pPr marL="457200" indent="-457200">
              <a:buFont typeface="Arial" panose="020B0604020202020204" pitchFamily="34" charset="0"/>
              <a:buChar char="•"/>
            </a:pPr>
            <a:r>
              <a:rPr lang="sk-SK" dirty="0" err="1" smtClean="0"/>
              <a:t>Food</a:t>
            </a:r>
            <a:r>
              <a:rPr lang="sk-SK" dirty="0" smtClean="0"/>
              <a:t> Waste </a:t>
            </a:r>
            <a:r>
              <a:rPr lang="en-US" dirty="0" smtClean="0"/>
              <a:t>is </a:t>
            </a:r>
            <a:r>
              <a:rPr lang="en-US" dirty="0"/>
              <a:t>a </a:t>
            </a:r>
            <a:r>
              <a:rPr lang="en-US" dirty="0" smtClean="0"/>
              <a:t>civic </a:t>
            </a:r>
            <a:r>
              <a:rPr lang="en-US" dirty="0"/>
              <a:t>organization </a:t>
            </a:r>
            <a:r>
              <a:rPr lang="en-US" dirty="0" smtClean="0"/>
              <a:t>that </a:t>
            </a:r>
            <a:r>
              <a:rPr lang="en-US" dirty="0"/>
              <a:t>tries to </a:t>
            </a:r>
            <a:r>
              <a:rPr lang="en-US" dirty="0" smtClean="0"/>
              <a:t>fight </a:t>
            </a:r>
            <a:r>
              <a:rPr lang="sk-SK" dirty="0" smtClean="0"/>
              <a:t>a </a:t>
            </a:r>
            <a:r>
              <a:rPr lang="en-US" dirty="0" smtClean="0"/>
              <a:t>food waste</a:t>
            </a:r>
            <a:r>
              <a:rPr lang="sk-SK" dirty="0" smtClean="0"/>
              <a:t> in Slovakia</a:t>
            </a:r>
          </a:p>
          <a:p>
            <a:pPr marL="457200" indent="-457200">
              <a:buFont typeface="Arial" panose="020B0604020202020204" pitchFamily="34" charset="0"/>
              <a:buChar char="•"/>
            </a:pPr>
            <a:r>
              <a:rPr lang="sk-SK" dirty="0" err="1" smtClean="0"/>
              <a:t>They</a:t>
            </a:r>
            <a:r>
              <a:rPr lang="en-US" dirty="0" smtClean="0"/>
              <a:t> </a:t>
            </a:r>
            <a:r>
              <a:rPr lang="en-US" dirty="0"/>
              <a:t>organized a joint cooking, screening of documentary about dumpster diving, </a:t>
            </a:r>
            <a:r>
              <a:rPr lang="sk-SK" dirty="0" err="1" smtClean="0"/>
              <a:t>they</a:t>
            </a:r>
            <a:r>
              <a:rPr lang="sk-SK" dirty="0" smtClean="0"/>
              <a:t> </a:t>
            </a:r>
            <a:r>
              <a:rPr lang="sk-SK" dirty="0" err="1" smtClean="0"/>
              <a:t>collected</a:t>
            </a:r>
            <a:r>
              <a:rPr lang="sk-SK" dirty="0" smtClean="0"/>
              <a:t> </a:t>
            </a:r>
            <a:r>
              <a:rPr lang="sk-SK" dirty="0" err="1" smtClean="0"/>
              <a:t>food</a:t>
            </a:r>
            <a:r>
              <a:rPr lang="sk-SK" dirty="0" smtClean="0"/>
              <a:t> </a:t>
            </a:r>
            <a:r>
              <a:rPr lang="en-US" dirty="0" smtClean="0"/>
              <a:t>for </a:t>
            </a:r>
            <a:r>
              <a:rPr lang="en-US" dirty="0"/>
              <a:t>hostel </a:t>
            </a:r>
            <a:r>
              <a:rPr lang="en-US" dirty="0" err="1"/>
              <a:t>Sv</a:t>
            </a:r>
            <a:r>
              <a:rPr lang="en-US" dirty="0"/>
              <a:t>. Vincent de Paul </a:t>
            </a:r>
            <a:r>
              <a:rPr lang="en-US" dirty="0" smtClean="0"/>
              <a:t>...</a:t>
            </a:r>
            <a:endParaRPr lang="sk-SK" dirty="0" smtClean="0"/>
          </a:p>
          <a:p>
            <a:pPr marL="457200" indent="-457200">
              <a:buFont typeface="Arial" panose="020B0604020202020204" pitchFamily="34" charset="0"/>
              <a:buChar char="•"/>
            </a:pPr>
            <a:r>
              <a:rPr lang="sk-SK" dirty="0" err="1" smtClean="0"/>
              <a:t>They</a:t>
            </a:r>
            <a:r>
              <a:rPr lang="sk-SK" dirty="0" smtClean="0"/>
              <a:t> </a:t>
            </a:r>
            <a:r>
              <a:rPr lang="en-US" dirty="0" smtClean="0"/>
              <a:t>are </a:t>
            </a:r>
            <a:r>
              <a:rPr lang="en-US" dirty="0"/>
              <a:t>currently working on </a:t>
            </a:r>
            <a:r>
              <a:rPr lang="en-US" dirty="0" smtClean="0"/>
              <a:t>project </a:t>
            </a:r>
            <a:r>
              <a:rPr lang="en-US" b="1" dirty="0" smtClean="0"/>
              <a:t>Public</a:t>
            </a:r>
            <a:r>
              <a:rPr lang="sk-SK" b="1" dirty="0" smtClean="0"/>
              <a:t> </a:t>
            </a:r>
            <a:r>
              <a:rPr lang="sk-SK" b="1" dirty="0" err="1" smtClean="0"/>
              <a:t>Fridges</a:t>
            </a:r>
            <a:r>
              <a:rPr lang="sk-SK" b="1" dirty="0"/>
              <a:t> (</a:t>
            </a:r>
            <a:r>
              <a:rPr lang="sk-SK" b="1" dirty="0" err="1" smtClean="0"/>
              <a:t>refrigerators</a:t>
            </a:r>
            <a:r>
              <a:rPr lang="sk-SK" dirty="0" smtClean="0"/>
              <a:t>) </a:t>
            </a:r>
            <a:r>
              <a:rPr lang="en-US" dirty="0" smtClean="0"/>
              <a:t>and </a:t>
            </a:r>
            <a:r>
              <a:rPr lang="sk-SK" dirty="0" err="1" smtClean="0"/>
              <a:t>they</a:t>
            </a:r>
            <a:r>
              <a:rPr lang="sk-SK" dirty="0" smtClean="0"/>
              <a:t> are </a:t>
            </a:r>
            <a:r>
              <a:rPr lang="sk-SK" dirty="0" err="1" smtClean="0"/>
              <a:t>developing</a:t>
            </a:r>
            <a:r>
              <a:rPr lang="sk-SK" dirty="0" smtClean="0"/>
              <a:t> </a:t>
            </a:r>
            <a:r>
              <a:rPr lang="sk-SK" dirty="0" err="1" smtClean="0"/>
              <a:t>an</a:t>
            </a:r>
            <a:r>
              <a:rPr lang="sk-SK" dirty="0" smtClean="0"/>
              <a:t> </a:t>
            </a:r>
            <a:r>
              <a:rPr lang="en-US" dirty="0" smtClean="0"/>
              <a:t>application </a:t>
            </a:r>
            <a:r>
              <a:rPr lang="sk-SK" dirty="0" smtClean="0"/>
              <a:t>on </a:t>
            </a:r>
            <a:r>
              <a:rPr lang="sk-SK" dirty="0" err="1" smtClean="0"/>
              <a:t>food</a:t>
            </a:r>
            <a:r>
              <a:rPr lang="sk-SK" dirty="0" smtClean="0"/>
              <a:t> </a:t>
            </a:r>
            <a:r>
              <a:rPr lang="sk-SK" dirty="0" err="1" smtClean="0"/>
              <a:t>sharing</a:t>
            </a:r>
            <a:r>
              <a:rPr lang="sk-SK" dirty="0" smtClean="0"/>
              <a:t>.</a:t>
            </a:r>
          </a:p>
          <a:p>
            <a:pPr marL="457200" indent="-457200">
              <a:buFont typeface="Arial" panose="020B0604020202020204" pitchFamily="34" charset="0"/>
              <a:buChar char="•"/>
            </a:pPr>
            <a:r>
              <a:rPr lang="sk-SK" dirty="0" smtClean="0"/>
              <a:t>In p</a:t>
            </a:r>
            <a:r>
              <a:rPr lang="en-US" dirty="0" err="1" smtClean="0"/>
              <a:t>ublic</a:t>
            </a:r>
            <a:r>
              <a:rPr lang="en-US" dirty="0" smtClean="0"/>
              <a:t> fridges</a:t>
            </a:r>
            <a:r>
              <a:rPr lang="sk-SK" dirty="0" smtClean="0"/>
              <a:t> </a:t>
            </a:r>
            <a:r>
              <a:rPr lang="sk-SK" dirty="0" err="1" smtClean="0"/>
              <a:t>people</a:t>
            </a:r>
            <a:r>
              <a:rPr lang="en-US" dirty="0" smtClean="0"/>
              <a:t> </a:t>
            </a:r>
            <a:r>
              <a:rPr lang="en-US" dirty="0"/>
              <a:t>can insert the food that has </a:t>
            </a:r>
            <a:r>
              <a:rPr lang="sk-SK" dirty="0" err="1" smtClean="0"/>
              <a:t>not</a:t>
            </a:r>
            <a:r>
              <a:rPr lang="sk-SK" dirty="0" smtClean="0"/>
              <a:t> </a:t>
            </a:r>
            <a:r>
              <a:rPr lang="en-US" dirty="0" smtClean="0"/>
              <a:t>been </a:t>
            </a:r>
            <a:r>
              <a:rPr lang="en-US" dirty="0"/>
              <a:t>consumed by </a:t>
            </a:r>
            <a:r>
              <a:rPr lang="sk-SK" dirty="0" err="1" smtClean="0"/>
              <a:t>themselves</a:t>
            </a:r>
            <a:r>
              <a:rPr lang="en-US" dirty="0" smtClean="0"/>
              <a:t> </a:t>
            </a:r>
            <a:r>
              <a:rPr lang="en-US" dirty="0"/>
              <a:t>and anyone can take it. It is one of the ways </a:t>
            </a:r>
            <a:r>
              <a:rPr lang="sk-SK" dirty="0" err="1" smtClean="0"/>
              <a:t>how</a:t>
            </a:r>
            <a:r>
              <a:rPr lang="sk-SK" dirty="0" smtClean="0"/>
              <a:t> </a:t>
            </a:r>
            <a:r>
              <a:rPr lang="en-US" dirty="0" smtClean="0"/>
              <a:t>to </a:t>
            </a:r>
            <a:r>
              <a:rPr lang="en-US" dirty="0"/>
              <a:t>alert the </a:t>
            </a:r>
            <a:r>
              <a:rPr lang="en-US" dirty="0" smtClean="0"/>
              <a:t>public</a:t>
            </a:r>
            <a:r>
              <a:rPr lang="sk-SK" dirty="0" smtClean="0"/>
              <a:t> </a:t>
            </a:r>
            <a:r>
              <a:rPr lang="sk-SK" dirty="0" err="1" smtClean="0"/>
              <a:t>about</a:t>
            </a:r>
            <a:r>
              <a:rPr lang="sk-SK" dirty="0" smtClean="0"/>
              <a:t> </a:t>
            </a:r>
            <a:r>
              <a:rPr lang="sk-SK" dirty="0" err="1" smtClean="0"/>
              <a:t>the</a:t>
            </a:r>
            <a:r>
              <a:rPr lang="sk-SK" dirty="0" smtClean="0"/>
              <a:t> </a:t>
            </a:r>
            <a:r>
              <a:rPr lang="sk-SK" dirty="0" err="1" smtClean="0"/>
              <a:t>danger</a:t>
            </a:r>
            <a:r>
              <a:rPr lang="sk-SK" dirty="0" smtClean="0"/>
              <a:t> of </a:t>
            </a:r>
            <a:r>
              <a:rPr lang="sk-SK" dirty="0" err="1" smtClean="0"/>
              <a:t>food</a:t>
            </a:r>
            <a:r>
              <a:rPr lang="sk-SK" dirty="0" smtClean="0"/>
              <a:t> </a:t>
            </a:r>
            <a:r>
              <a:rPr lang="sk-SK" dirty="0" err="1" smtClean="0"/>
              <a:t>waste</a:t>
            </a:r>
            <a:r>
              <a:rPr lang="sk-SK" dirty="0" smtClean="0"/>
              <a:t>.</a:t>
            </a:r>
            <a:endParaRPr lang="sk-SK" b="1" dirty="0">
              <a:solidFill>
                <a:srgbClr val="1289C4"/>
              </a:solidFill>
              <a:latin typeface="Helvetica Neue"/>
            </a:endParaRPr>
          </a:p>
        </p:txBody>
      </p:sp>
      <p:pic>
        <p:nvPicPr>
          <p:cNvPr id="7" name="Picture 2" descr="C:\Users\tatiana.caplova\Desktop\wxjEOZhFQGj9Q39ZDOrrs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0339" y="4077072"/>
            <a:ext cx="3551812" cy="2663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2714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Q &amp; A</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467544" y="1556792"/>
            <a:ext cx="8676456" cy="1080120"/>
          </a:xfrm>
        </p:spPr>
        <p:txBody>
          <a:bodyPr>
            <a:normAutofit fontScale="70000" lnSpcReduction="20000"/>
          </a:bodyPr>
          <a:lstStyle/>
          <a:p>
            <a:r>
              <a:rPr lang="sk-SK" sz="5400" b="1" dirty="0" smtClean="0">
                <a:solidFill>
                  <a:srgbClr val="1289C4"/>
                </a:solidFill>
              </a:rPr>
              <a:t>ANY QUESTIONS OR COMMENTS?</a:t>
            </a:r>
          </a:p>
          <a:p>
            <a:endParaRPr lang="sk-SK" sz="2400" b="1" dirty="0" smtClean="0">
              <a:solidFill>
                <a:srgbClr val="1289C4"/>
              </a:solidFill>
            </a:endParaRPr>
          </a:p>
          <a:p>
            <a:endParaRPr lang="sk-SK" sz="2400" b="1" dirty="0">
              <a:solidFill>
                <a:srgbClr val="1289C4"/>
              </a:solidFill>
            </a:endParaRPr>
          </a:p>
          <a:p>
            <a:endParaRPr lang="sk-SK" sz="2400" b="1" dirty="0" smtClean="0">
              <a:solidFill>
                <a:srgbClr val="1289C4"/>
              </a:solidFill>
            </a:endParaRPr>
          </a:p>
          <a:p>
            <a:endParaRPr lang="sk-SK" sz="2400" b="1" dirty="0">
              <a:solidFill>
                <a:srgbClr val="1289C4"/>
              </a:solidFill>
            </a:endParaRPr>
          </a:p>
          <a:p>
            <a:endParaRPr lang="en-US" sz="2400" b="1" dirty="0">
              <a:solidFill>
                <a:srgbClr val="1289C4"/>
              </a:solidFill>
            </a:endParaRPr>
          </a:p>
          <a:p>
            <a:endParaRPr lang="sk-SK" sz="1700" dirty="0"/>
          </a:p>
          <a:p>
            <a:endParaRPr lang="sk-SK" sz="1100" i="1" dirty="0" smtClean="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tatiana.caplova\Desktop\EintsteinQuestionEveryth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4882" y="2348880"/>
            <a:ext cx="4255018"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256168"/>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THANK YOU</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1115616" y="3645024"/>
            <a:ext cx="7344816" cy="2664296"/>
          </a:xfrm>
        </p:spPr>
        <p:txBody>
          <a:bodyPr>
            <a:normAutofit lnSpcReduction="10000"/>
          </a:bodyPr>
          <a:lstStyle/>
          <a:p>
            <a:pPr algn="ctr"/>
            <a:r>
              <a:rPr lang="sk-SK" sz="4200" b="1" dirty="0" smtClean="0">
                <a:solidFill>
                  <a:srgbClr val="1289C4"/>
                </a:solidFill>
              </a:rPr>
              <a:t>....</a:t>
            </a:r>
            <a:r>
              <a:rPr lang="sk-SK" sz="4200" b="1" dirty="0" err="1" smtClean="0">
                <a:solidFill>
                  <a:srgbClr val="1289C4"/>
                </a:solidFill>
              </a:rPr>
              <a:t>for</a:t>
            </a:r>
            <a:r>
              <a:rPr lang="sk-SK" sz="4200" b="1" dirty="0" smtClean="0">
                <a:solidFill>
                  <a:srgbClr val="1289C4"/>
                </a:solidFill>
              </a:rPr>
              <a:t> </a:t>
            </a:r>
            <a:r>
              <a:rPr lang="sk-SK" sz="4200" b="1" dirty="0" err="1" smtClean="0">
                <a:solidFill>
                  <a:srgbClr val="1289C4"/>
                </a:solidFill>
              </a:rPr>
              <a:t>your</a:t>
            </a:r>
            <a:r>
              <a:rPr lang="sk-SK" sz="4200" b="1" dirty="0" smtClean="0">
                <a:solidFill>
                  <a:srgbClr val="1289C4"/>
                </a:solidFill>
              </a:rPr>
              <a:t> </a:t>
            </a:r>
            <a:r>
              <a:rPr lang="sk-SK" sz="4200" b="1" dirty="0" err="1" smtClean="0">
                <a:solidFill>
                  <a:srgbClr val="1289C4"/>
                </a:solidFill>
              </a:rPr>
              <a:t>attention</a:t>
            </a:r>
            <a:r>
              <a:rPr lang="sk-SK" sz="4200" b="1" dirty="0" smtClean="0">
                <a:solidFill>
                  <a:srgbClr val="1289C4"/>
                </a:solidFill>
              </a:rPr>
              <a:t>.</a:t>
            </a:r>
          </a:p>
          <a:p>
            <a:endParaRPr lang="sk-SK" sz="5200" b="1" dirty="0">
              <a:solidFill>
                <a:srgbClr val="1289C4"/>
              </a:solidFill>
            </a:endParaRPr>
          </a:p>
          <a:p>
            <a:r>
              <a:rPr lang="sk-SK" sz="2200" b="1" dirty="0" smtClean="0"/>
              <a:t>Tatiana </a:t>
            </a:r>
            <a:r>
              <a:rPr lang="sk-SK" sz="2200" b="1" dirty="0" err="1" smtClean="0"/>
              <a:t>Čaplová</a:t>
            </a:r>
            <a:endParaRPr lang="sk-SK" sz="2200" b="1" dirty="0" smtClean="0"/>
          </a:p>
          <a:p>
            <a:r>
              <a:rPr lang="sk-SK" sz="2200" b="1" dirty="0" smtClean="0"/>
              <a:t>Program </a:t>
            </a:r>
            <a:r>
              <a:rPr lang="sk-SK" sz="2200" b="1" dirty="0" err="1" smtClean="0"/>
              <a:t>Coordinator</a:t>
            </a:r>
            <a:endParaRPr lang="sk-SK" sz="2200" b="1" dirty="0" smtClean="0"/>
          </a:p>
          <a:p>
            <a:r>
              <a:rPr lang="sk-SK" sz="2200" b="1" dirty="0" smtClean="0"/>
              <a:t>Pontis </a:t>
            </a:r>
            <a:r>
              <a:rPr lang="sk-SK" sz="2200" b="1" dirty="0" err="1" smtClean="0"/>
              <a:t>Foundation</a:t>
            </a:r>
            <a:r>
              <a:rPr lang="sk-SK" sz="2200" b="1" dirty="0" smtClean="0"/>
              <a:t> / </a:t>
            </a:r>
            <a:r>
              <a:rPr lang="sk-SK" sz="2200" b="1" dirty="0" err="1" smtClean="0"/>
              <a:t>Business</a:t>
            </a:r>
            <a:r>
              <a:rPr lang="sk-SK" sz="2200" b="1" dirty="0" smtClean="0"/>
              <a:t> </a:t>
            </a:r>
            <a:r>
              <a:rPr lang="sk-SK" sz="2200" b="1" dirty="0" err="1" smtClean="0"/>
              <a:t>Leaders</a:t>
            </a:r>
            <a:r>
              <a:rPr lang="sk-SK" sz="2200" b="1" dirty="0" smtClean="0"/>
              <a:t> </a:t>
            </a:r>
            <a:r>
              <a:rPr lang="sk-SK" sz="2200" b="1" dirty="0" err="1" smtClean="0"/>
              <a:t>Forum</a:t>
            </a:r>
            <a:endParaRPr lang="sk-SK" sz="2200" b="1" dirty="0" smtClean="0"/>
          </a:p>
          <a:p>
            <a:r>
              <a:rPr lang="sk-SK" sz="2200" b="1" dirty="0" err="1">
                <a:solidFill>
                  <a:srgbClr val="1289C4"/>
                </a:solidFill>
                <a:hlinkClick r:id="rId2"/>
              </a:rPr>
              <a:t>t</a:t>
            </a:r>
            <a:r>
              <a:rPr lang="sk-SK" sz="2200" b="1" dirty="0" err="1" smtClean="0">
                <a:solidFill>
                  <a:srgbClr val="1289C4"/>
                </a:solidFill>
                <a:hlinkClick r:id="rId2"/>
              </a:rPr>
              <a:t>atiana.caplova@pontisfoundation.sk</a:t>
            </a:r>
            <a:r>
              <a:rPr lang="sk-SK" sz="2200" b="1" dirty="0" smtClean="0">
                <a:solidFill>
                  <a:srgbClr val="1289C4"/>
                </a:solidFill>
              </a:rPr>
              <a:t> </a:t>
            </a:r>
          </a:p>
          <a:p>
            <a:endParaRPr lang="sk-SK" sz="2400" b="1" dirty="0" smtClean="0">
              <a:solidFill>
                <a:srgbClr val="1289C4"/>
              </a:solidFill>
            </a:endParaRPr>
          </a:p>
          <a:p>
            <a:endParaRPr lang="sk-SK" sz="2400" b="1" dirty="0">
              <a:solidFill>
                <a:srgbClr val="1289C4"/>
              </a:solidFill>
            </a:endParaRPr>
          </a:p>
          <a:p>
            <a:endParaRPr lang="sk-SK" sz="2400" b="1" dirty="0" smtClean="0">
              <a:solidFill>
                <a:srgbClr val="1289C4"/>
              </a:solidFill>
            </a:endParaRPr>
          </a:p>
          <a:p>
            <a:endParaRPr lang="sk-SK" sz="2400" b="1" dirty="0">
              <a:solidFill>
                <a:srgbClr val="1289C4"/>
              </a:solidFill>
            </a:endParaRPr>
          </a:p>
          <a:p>
            <a:endParaRPr lang="en-US" sz="2400" b="1" dirty="0">
              <a:solidFill>
                <a:srgbClr val="1289C4"/>
              </a:solidFill>
            </a:endParaRPr>
          </a:p>
          <a:p>
            <a:endParaRPr lang="sk-SK" sz="1700" dirty="0"/>
          </a:p>
          <a:p>
            <a:endParaRPr lang="sk-SK" sz="1100" i="1" dirty="0" smtClean="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C:\Users\tatiana.caplova\Desktop\thankyou_z6mdC7m.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737" b="37567"/>
          <a:stretch/>
        </p:blipFill>
        <p:spPr bwMode="auto">
          <a:xfrm>
            <a:off x="467544" y="1628800"/>
            <a:ext cx="7902625" cy="1546939"/>
          </a:xfrm>
          <a:prstGeom prst="rect">
            <a:avLst/>
          </a:prstGeom>
          <a:noFill/>
          <a:extLst>
            <a:ext uri="{909E8E84-426E-40DD-AFC4-6F175D3DCCD1}">
              <a14:hiddenFill xmlns:a14="http://schemas.microsoft.com/office/drawing/2010/main">
                <a:solidFill>
                  <a:srgbClr val="FFFFFF"/>
                </a:solidFill>
              </a14:hiddenFill>
            </a:ext>
          </a:extLst>
        </p:spPr>
      </p:pic>
      <p:sp>
        <p:nvSpPr>
          <p:cNvPr id="8" name="BlokTextu 7"/>
          <p:cNvSpPr txBox="1"/>
          <p:nvPr/>
        </p:nvSpPr>
        <p:spPr>
          <a:xfrm>
            <a:off x="683568" y="6510338"/>
            <a:ext cx="8064896" cy="307777"/>
          </a:xfrm>
          <a:prstGeom prst="rect">
            <a:avLst/>
          </a:prstGeom>
          <a:noFill/>
        </p:spPr>
        <p:txBody>
          <a:bodyPr wrap="square" rtlCol="0">
            <a:spAutoFit/>
          </a:bodyPr>
          <a:lstStyle/>
          <a:p>
            <a:r>
              <a:rPr lang="sk-SK" sz="1400" dirty="0" smtClean="0"/>
              <a:t>Made </a:t>
            </a:r>
            <a:r>
              <a:rPr lang="sk-SK" sz="1400" dirty="0" err="1" smtClean="0"/>
              <a:t>from</a:t>
            </a:r>
            <a:r>
              <a:rPr lang="sk-SK" sz="1400" dirty="0" smtClean="0"/>
              <a:t> 100 % </a:t>
            </a:r>
            <a:r>
              <a:rPr lang="sk-SK" sz="1400" dirty="0" err="1" smtClean="0"/>
              <a:t>recycled</a:t>
            </a:r>
            <a:r>
              <a:rPr lang="sk-SK" sz="1400" dirty="0" smtClean="0"/>
              <a:t> </a:t>
            </a:r>
            <a:r>
              <a:rPr lang="sk-SK" sz="1400" dirty="0" err="1" smtClean="0"/>
              <a:t>material</a:t>
            </a:r>
            <a:r>
              <a:rPr lang="sk-SK" sz="1400" dirty="0" smtClean="0"/>
              <a:t> </a:t>
            </a:r>
            <a:r>
              <a:rPr lang="sk-SK" sz="1400" dirty="0" err="1" smtClean="0"/>
              <a:t>found</a:t>
            </a:r>
            <a:r>
              <a:rPr lang="sk-SK" sz="1400" dirty="0" smtClean="0"/>
              <a:t> on WWW. </a:t>
            </a:r>
            <a:r>
              <a:rPr lang="sk-SK" sz="1400" dirty="0" err="1" smtClean="0"/>
              <a:t>Thank</a:t>
            </a:r>
            <a:r>
              <a:rPr lang="sk-SK" sz="1400" dirty="0" smtClean="0"/>
              <a:t> </a:t>
            </a:r>
            <a:r>
              <a:rPr lang="sk-SK" sz="1400" dirty="0" err="1" smtClean="0"/>
              <a:t>you</a:t>
            </a:r>
            <a:r>
              <a:rPr lang="sk-SK" sz="1400" dirty="0" smtClean="0"/>
              <a:t> to </a:t>
            </a:r>
            <a:r>
              <a:rPr lang="sk-SK" sz="1400" dirty="0" err="1" smtClean="0"/>
              <a:t>the</a:t>
            </a:r>
            <a:r>
              <a:rPr lang="sk-SK" sz="1400" dirty="0" smtClean="0"/>
              <a:t> </a:t>
            </a:r>
            <a:r>
              <a:rPr lang="sk-SK" sz="1400" dirty="0" err="1" smtClean="0"/>
              <a:t>people</a:t>
            </a:r>
            <a:r>
              <a:rPr lang="sk-SK" sz="1400" dirty="0" smtClean="0"/>
              <a:t> </a:t>
            </a:r>
            <a:r>
              <a:rPr lang="sk-SK" sz="1400" dirty="0" err="1" smtClean="0"/>
              <a:t>who</a:t>
            </a:r>
            <a:r>
              <a:rPr lang="sk-SK" sz="1400" dirty="0" smtClean="0"/>
              <a:t> </a:t>
            </a:r>
            <a:r>
              <a:rPr lang="sk-SK" sz="1400" dirty="0" err="1" smtClean="0"/>
              <a:t>made</a:t>
            </a:r>
            <a:r>
              <a:rPr lang="sk-SK" sz="1400" dirty="0" smtClean="0"/>
              <a:t> </a:t>
            </a:r>
            <a:r>
              <a:rPr lang="sk-SK" sz="1400" dirty="0" err="1" smtClean="0"/>
              <a:t>it</a:t>
            </a:r>
            <a:r>
              <a:rPr lang="sk-SK" sz="1400" dirty="0" smtClean="0"/>
              <a:t>. </a:t>
            </a:r>
            <a:r>
              <a:rPr lang="sk-SK" sz="1400" dirty="0" smtClean="0">
                <a:sym typeface="Wingdings" panose="05000000000000000000" pitchFamily="2" charset="2"/>
              </a:rPr>
              <a:t></a:t>
            </a:r>
            <a:r>
              <a:rPr lang="sk-SK" sz="1400" dirty="0" smtClean="0"/>
              <a:t> </a:t>
            </a:r>
            <a:endParaRPr lang="sk-SK" sz="1400" dirty="0"/>
          </a:p>
        </p:txBody>
      </p:sp>
    </p:spTree>
    <p:extLst>
      <p:ext uri="{BB962C8B-B14F-4D97-AF65-F5344CB8AC3E}">
        <p14:creationId xmlns:p14="http://schemas.microsoft.com/office/powerpoint/2010/main" val="10346364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INTRODUCTION</a:t>
            </a:r>
            <a:endParaRPr lang="en-US" sz="2400" b="1" dirty="0">
              <a:solidFill>
                <a:srgbClr val="1289C4"/>
              </a:solidFill>
              <a:latin typeface="Helvetica Neue"/>
            </a:endParaRPr>
          </a:p>
        </p:txBody>
      </p:sp>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8" y="1152065"/>
            <a:ext cx="8633157" cy="800219"/>
          </a:xfrm>
          <a:prstGeom prst="rect">
            <a:avLst/>
          </a:prstGeom>
          <a:noFill/>
        </p:spPr>
        <p:txBody>
          <a:bodyPr wrap="square" rtlCol="0">
            <a:spAutoFit/>
          </a:bodyPr>
          <a:lstStyle/>
          <a:p>
            <a:pPr lvl="0"/>
            <a:r>
              <a:rPr lang="en-GB" sz="2800" b="1" dirty="0">
                <a:solidFill>
                  <a:srgbClr val="1289C4"/>
                </a:solidFill>
                <a:latin typeface="Helvetica Neue"/>
              </a:rPr>
              <a:t>Summary of the overall </a:t>
            </a:r>
            <a:r>
              <a:rPr lang="en-GB" sz="2800" b="1" dirty="0" smtClean="0">
                <a:solidFill>
                  <a:srgbClr val="1289C4"/>
                </a:solidFill>
                <a:latin typeface="Helvetica Neue"/>
              </a:rPr>
              <a:t>situation</a:t>
            </a:r>
            <a:endParaRPr lang="sk-SK" b="1" dirty="0" smtClean="0">
              <a:latin typeface="Helvetica Neue"/>
            </a:endParaRPr>
          </a:p>
          <a:p>
            <a:endParaRPr lang="sk-SK" dirty="0"/>
          </a:p>
        </p:txBody>
      </p:sp>
      <p:sp>
        <p:nvSpPr>
          <p:cNvPr id="11" name="BlokTextu 10"/>
          <p:cNvSpPr txBox="1"/>
          <p:nvPr/>
        </p:nvSpPr>
        <p:spPr>
          <a:xfrm>
            <a:off x="251518" y="6459906"/>
            <a:ext cx="4968554" cy="430887"/>
          </a:xfrm>
          <a:prstGeom prst="rect">
            <a:avLst/>
          </a:prstGeom>
          <a:noFill/>
        </p:spPr>
        <p:txBody>
          <a:bodyPr wrap="square" rtlCol="0">
            <a:spAutoFit/>
          </a:bodyPr>
          <a:lstStyle/>
          <a:p>
            <a:r>
              <a:rPr lang="sk-SK" sz="1100" i="1" dirty="0" err="1" smtClean="0">
                <a:latin typeface="Helvetica Neue"/>
              </a:rPr>
              <a:t>Source</a:t>
            </a:r>
            <a:r>
              <a:rPr lang="sk-SK" sz="1100" i="1" dirty="0" smtClean="0">
                <a:latin typeface="Helvetica Neue"/>
              </a:rPr>
              <a:t>: </a:t>
            </a:r>
            <a:r>
              <a:rPr lang="sk-SK" sz="1100" i="1" dirty="0" err="1" smtClean="0">
                <a:latin typeface="Helvetica Neue"/>
              </a:rPr>
              <a:t>Fusion</a:t>
            </a:r>
            <a:r>
              <a:rPr lang="sk-SK" sz="1100" i="1" dirty="0" smtClean="0">
                <a:latin typeface="Helvetica Neue"/>
              </a:rPr>
              <a:t>, 2016. </a:t>
            </a:r>
            <a:r>
              <a:rPr lang="sk-SK" sz="1100" i="1" dirty="0" err="1" smtClean="0">
                <a:latin typeface="Helvetica Neue"/>
              </a:rPr>
              <a:t>Available</a:t>
            </a:r>
            <a:r>
              <a:rPr lang="sk-SK" sz="1100" i="1" dirty="0" smtClean="0">
                <a:latin typeface="Helvetica Neue"/>
              </a:rPr>
              <a:t> </a:t>
            </a:r>
            <a:r>
              <a:rPr lang="sk-SK" sz="1100" i="1" dirty="0" err="1" smtClean="0">
                <a:latin typeface="Helvetica Neue"/>
              </a:rPr>
              <a:t>here</a:t>
            </a:r>
            <a:r>
              <a:rPr lang="sk-SK" sz="1100" i="1" dirty="0">
                <a:latin typeface="Helvetica Neue"/>
              </a:rPr>
              <a:t>:  </a:t>
            </a:r>
            <a:r>
              <a:rPr lang="sk-SK" sz="1100" i="1" dirty="0">
                <a:latin typeface="Helvetica Neue"/>
                <a:hlinkClick r:id="rId4"/>
              </a:rPr>
              <a:t>http://</a:t>
            </a:r>
            <a:r>
              <a:rPr lang="sk-SK" sz="1100" i="1" dirty="0" smtClean="0">
                <a:latin typeface="Helvetica Neue"/>
                <a:hlinkClick r:id="rId4"/>
              </a:rPr>
              <a:t>bit.ly/2e1ktEs</a:t>
            </a:r>
            <a:r>
              <a:rPr lang="sk-SK" sz="1100" i="1" dirty="0" smtClean="0">
                <a:latin typeface="Helvetica Neue"/>
              </a:rPr>
              <a:t> </a:t>
            </a:r>
          </a:p>
          <a:p>
            <a:r>
              <a:rPr lang="sk-SK" sz="1100" i="1" dirty="0">
                <a:latin typeface="Helvetica Neue"/>
              </a:rPr>
              <a:t> </a:t>
            </a:r>
            <a:r>
              <a:rPr lang="sk-SK" sz="1100" i="1" dirty="0" smtClean="0">
                <a:latin typeface="Helvetica Neue"/>
              </a:rPr>
              <a:t>             </a:t>
            </a:r>
            <a:r>
              <a:rPr lang="sk-SK" sz="1100" i="1" dirty="0" err="1" smtClean="0">
                <a:latin typeface="Helvetica Neue"/>
              </a:rPr>
              <a:t>World</a:t>
            </a:r>
            <a:r>
              <a:rPr lang="sk-SK" sz="1100" i="1" dirty="0" smtClean="0">
                <a:latin typeface="Helvetica Neue"/>
              </a:rPr>
              <a:t> </a:t>
            </a:r>
            <a:r>
              <a:rPr lang="sk-SK" sz="1100" i="1" dirty="0" err="1" smtClean="0">
                <a:latin typeface="Helvetica Neue"/>
              </a:rPr>
              <a:t>Economic</a:t>
            </a:r>
            <a:r>
              <a:rPr lang="sk-SK" sz="1100" i="1" dirty="0" smtClean="0">
                <a:latin typeface="Helvetica Neue"/>
              </a:rPr>
              <a:t> </a:t>
            </a:r>
            <a:r>
              <a:rPr lang="sk-SK" sz="1100" i="1" dirty="0" err="1" smtClean="0">
                <a:latin typeface="Helvetica Neue"/>
              </a:rPr>
              <a:t>Forum</a:t>
            </a:r>
            <a:r>
              <a:rPr lang="sk-SK" sz="1100" i="1" dirty="0">
                <a:latin typeface="Helvetica Neue"/>
              </a:rPr>
              <a:t>, 2015. </a:t>
            </a:r>
            <a:r>
              <a:rPr lang="sk-SK" sz="1100" i="1" dirty="0">
                <a:latin typeface="Helvetica Neue"/>
                <a:hlinkClick r:id="rId5"/>
              </a:rPr>
              <a:t>http://</a:t>
            </a:r>
            <a:r>
              <a:rPr lang="sk-SK" sz="1100" i="1" dirty="0" smtClean="0">
                <a:latin typeface="Helvetica Neue"/>
                <a:hlinkClick r:id="rId5"/>
              </a:rPr>
              <a:t>bit.ly/2jRxFgs</a:t>
            </a:r>
            <a:r>
              <a:rPr lang="sk-SK" sz="1100" i="1" dirty="0" smtClean="0">
                <a:latin typeface="Helvetica Neue"/>
              </a:rPr>
              <a:t> </a:t>
            </a:r>
            <a:endParaRPr lang="sk-SK" sz="1100" i="1" dirty="0">
              <a:latin typeface="Helvetica Neue"/>
            </a:endParaRPr>
          </a:p>
        </p:txBody>
      </p:sp>
      <p:cxnSp>
        <p:nvCxnSpPr>
          <p:cNvPr id="13" name="Rovná spojnica 12"/>
          <p:cNvCxnSpPr/>
          <p:nvPr/>
        </p:nvCxnSpPr>
        <p:spPr>
          <a:xfrm>
            <a:off x="4568096" y="1916832"/>
            <a:ext cx="3904" cy="4176464"/>
          </a:xfrm>
          <a:prstGeom prst="line">
            <a:avLst/>
          </a:prstGeom>
        </p:spPr>
        <p:style>
          <a:lnRef idx="1">
            <a:schemeClr val="dk1"/>
          </a:lnRef>
          <a:fillRef idx="0">
            <a:schemeClr val="dk1"/>
          </a:fillRef>
          <a:effectRef idx="0">
            <a:schemeClr val="dk1"/>
          </a:effectRef>
          <a:fontRef idx="minor">
            <a:schemeClr val="tx1"/>
          </a:fontRef>
        </p:style>
      </p:cxnSp>
      <p:pic>
        <p:nvPicPr>
          <p:cNvPr id="5124" name="Picture 4" descr="C:\Users\tatiana.caplova\Desktop\16907-illustration-of-a-globe-pv.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7723" y="5445222"/>
            <a:ext cx="792089" cy="792089"/>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tatiana.caplova\Desktop\3d-slovak-flag-854779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00" y="5317772"/>
            <a:ext cx="1224136" cy="919539"/>
          </a:xfrm>
          <a:prstGeom prst="rect">
            <a:avLst/>
          </a:prstGeom>
          <a:noFill/>
          <a:extLst>
            <a:ext uri="{909E8E84-426E-40DD-AFC4-6F175D3DCCD1}">
              <a14:hiddenFill xmlns:a14="http://schemas.microsoft.com/office/drawing/2010/main">
                <a:solidFill>
                  <a:srgbClr val="FFFFFF"/>
                </a:solidFill>
              </a14:hiddenFill>
            </a:ext>
          </a:extLst>
        </p:spPr>
      </p:pic>
      <p:sp>
        <p:nvSpPr>
          <p:cNvPr id="14" name="BlokTextu 13"/>
          <p:cNvSpPr txBox="1"/>
          <p:nvPr/>
        </p:nvSpPr>
        <p:spPr>
          <a:xfrm>
            <a:off x="251520" y="1910986"/>
            <a:ext cx="4176463" cy="3293209"/>
          </a:xfrm>
          <a:prstGeom prst="rect">
            <a:avLst/>
          </a:prstGeom>
          <a:noFill/>
        </p:spPr>
        <p:txBody>
          <a:bodyPr wrap="square" rtlCol="0">
            <a:spAutoFit/>
          </a:bodyPr>
          <a:lstStyle/>
          <a:p>
            <a:pPr marL="285750" indent="-285750">
              <a:buFont typeface="Arial" panose="020B0604020202020204" pitchFamily="34" charset="0"/>
              <a:buChar char="•"/>
            </a:pPr>
            <a:r>
              <a:rPr lang="en-US" sz="1600" b="1" dirty="0"/>
              <a:t>Around 88 million </a:t>
            </a:r>
            <a:r>
              <a:rPr lang="en-US" sz="1600" b="1" dirty="0" err="1"/>
              <a:t>tonnes</a:t>
            </a:r>
            <a:r>
              <a:rPr lang="en-US" sz="1600" b="1" dirty="0"/>
              <a:t> of food are wasted annually in the EU</a:t>
            </a:r>
            <a:r>
              <a:rPr lang="en-US" sz="1600" dirty="0"/>
              <a:t>, with associated costs estimated at 143 billion </a:t>
            </a:r>
            <a:r>
              <a:rPr lang="en-US" sz="1600" dirty="0" smtClean="0"/>
              <a:t>euros</a:t>
            </a:r>
            <a:r>
              <a:rPr lang="sk-SK" sz="1600" dirty="0" smtClean="0"/>
              <a:t>. </a:t>
            </a:r>
          </a:p>
          <a:p>
            <a:pPr marL="285750" indent="-285750">
              <a:buFont typeface="Arial" panose="020B0604020202020204" pitchFamily="34" charset="0"/>
              <a:buChar char="•"/>
            </a:pPr>
            <a:r>
              <a:rPr lang="en-US" sz="1600" dirty="0"/>
              <a:t>The Food and Agriculture Organization of the United Nations </a:t>
            </a:r>
            <a:r>
              <a:rPr lang="en-US" sz="1600" dirty="0" smtClean="0"/>
              <a:t>estimates </a:t>
            </a:r>
            <a:r>
              <a:rPr lang="en-US" sz="1600" dirty="0"/>
              <a:t>that, each year, </a:t>
            </a:r>
            <a:r>
              <a:rPr lang="en-US" sz="1600" b="1" dirty="0"/>
              <a:t>one-third of all food produced for human consumption in the world (around 1.3 billion tons) is lost or wasted</a:t>
            </a:r>
            <a:r>
              <a:rPr lang="en-US" sz="1600" dirty="0"/>
              <a:t>. This includes 45% of all fruit and vegetables, 35% of fish and seafood, 30% of cereals, 20% of dairy products and 20% of meat.</a:t>
            </a:r>
            <a:endParaRPr lang="sk-SK" sz="1600" dirty="0"/>
          </a:p>
        </p:txBody>
      </p:sp>
      <p:sp>
        <p:nvSpPr>
          <p:cNvPr id="20" name="BlokTextu 19"/>
          <p:cNvSpPr txBox="1"/>
          <p:nvPr/>
        </p:nvSpPr>
        <p:spPr>
          <a:xfrm>
            <a:off x="4572000" y="6444061"/>
            <a:ext cx="4443896" cy="430887"/>
          </a:xfrm>
          <a:prstGeom prst="rect">
            <a:avLst/>
          </a:prstGeom>
          <a:noFill/>
        </p:spPr>
        <p:txBody>
          <a:bodyPr wrap="square" rtlCol="0">
            <a:spAutoFit/>
          </a:bodyPr>
          <a:lstStyle/>
          <a:p>
            <a:r>
              <a:rPr lang="sk-SK" sz="1100" i="1" dirty="0" err="1" smtClean="0">
                <a:latin typeface="Helvetica Neue"/>
              </a:rPr>
              <a:t>Source:hnonline.sk</a:t>
            </a:r>
            <a:r>
              <a:rPr lang="sk-SK" sz="1100" i="1" dirty="0" smtClean="0">
                <a:latin typeface="Helvetica Neue"/>
              </a:rPr>
              <a:t>, 2016. </a:t>
            </a:r>
            <a:r>
              <a:rPr lang="sk-SK" sz="1100" i="1" dirty="0" err="1" smtClean="0">
                <a:latin typeface="Helvetica Neue"/>
              </a:rPr>
              <a:t>Available</a:t>
            </a:r>
            <a:r>
              <a:rPr lang="sk-SK" sz="1100" i="1" dirty="0" smtClean="0">
                <a:latin typeface="Helvetica Neue"/>
              </a:rPr>
              <a:t> </a:t>
            </a:r>
            <a:r>
              <a:rPr lang="sk-SK" sz="1100" i="1" dirty="0" err="1" smtClean="0">
                <a:latin typeface="Helvetica Neue"/>
              </a:rPr>
              <a:t>here</a:t>
            </a:r>
            <a:r>
              <a:rPr lang="sk-SK" sz="1100" i="1" dirty="0">
                <a:latin typeface="Helvetica Neue"/>
              </a:rPr>
              <a:t>: </a:t>
            </a:r>
            <a:r>
              <a:rPr lang="sk-SK" sz="1100" i="1" dirty="0">
                <a:latin typeface="Helvetica Neue"/>
                <a:hlinkClick r:id="rId8"/>
              </a:rPr>
              <a:t>http://</a:t>
            </a:r>
            <a:r>
              <a:rPr lang="sk-SK" sz="1100" i="1" dirty="0" smtClean="0">
                <a:latin typeface="Helvetica Neue"/>
                <a:hlinkClick r:id="rId8"/>
              </a:rPr>
              <a:t>bit.ly/2fOU79G</a:t>
            </a:r>
            <a:r>
              <a:rPr lang="sk-SK" sz="1100" i="1" dirty="0" smtClean="0">
                <a:latin typeface="Helvetica Neue"/>
              </a:rPr>
              <a:t> </a:t>
            </a:r>
          </a:p>
          <a:p>
            <a:r>
              <a:rPr lang="sk-SK" sz="1100" i="1" dirty="0">
                <a:latin typeface="Helvetica Neue"/>
              </a:rPr>
              <a:t> </a:t>
            </a:r>
            <a:r>
              <a:rPr lang="sk-SK" sz="1100" i="1" dirty="0" smtClean="0">
                <a:latin typeface="Helvetica Neue"/>
              </a:rPr>
              <a:t>            </a:t>
            </a:r>
            <a:r>
              <a:rPr lang="sk-SK" sz="1100" i="1" dirty="0" err="1" smtClean="0">
                <a:latin typeface="Helvetica Neue"/>
              </a:rPr>
              <a:t>openiazoch.sk</a:t>
            </a:r>
            <a:r>
              <a:rPr lang="sk-SK" sz="1100" i="1" dirty="0" smtClean="0">
                <a:latin typeface="Helvetica Neue"/>
              </a:rPr>
              <a:t>, 2015. </a:t>
            </a:r>
            <a:r>
              <a:rPr lang="sk-SK" sz="1100" i="1" dirty="0" err="1" smtClean="0">
                <a:latin typeface="Helvetica Neue"/>
              </a:rPr>
              <a:t>Available</a:t>
            </a:r>
            <a:r>
              <a:rPr lang="sk-SK" sz="1100" i="1" dirty="0" smtClean="0">
                <a:latin typeface="Helvetica Neue"/>
              </a:rPr>
              <a:t> </a:t>
            </a:r>
            <a:r>
              <a:rPr lang="sk-SK" sz="1100" i="1" dirty="0" err="1" smtClean="0">
                <a:latin typeface="Helvetica Neue"/>
              </a:rPr>
              <a:t>here</a:t>
            </a:r>
            <a:r>
              <a:rPr lang="sk-SK" sz="1100" i="1" dirty="0">
                <a:latin typeface="Helvetica Neue"/>
              </a:rPr>
              <a:t>: </a:t>
            </a:r>
            <a:r>
              <a:rPr lang="sk-SK" sz="1100" i="1" dirty="0">
                <a:latin typeface="Helvetica Neue"/>
                <a:hlinkClick r:id="rId9"/>
              </a:rPr>
              <a:t>http://</a:t>
            </a:r>
            <a:r>
              <a:rPr lang="sk-SK" sz="1100" i="1" dirty="0" smtClean="0">
                <a:latin typeface="Helvetica Neue"/>
                <a:hlinkClick r:id="rId9"/>
              </a:rPr>
              <a:t>bit.ly/2kRisJW</a:t>
            </a:r>
            <a:r>
              <a:rPr lang="sk-SK" sz="1100" i="1" dirty="0" smtClean="0">
                <a:latin typeface="Helvetica Neue"/>
              </a:rPr>
              <a:t> </a:t>
            </a:r>
            <a:endParaRPr lang="sk-SK" sz="1100" i="1" dirty="0">
              <a:latin typeface="Helvetica Neue"/>
            </a:endParaRPr>
          </a:p>
        </p:txBody>
      </p:sp>
      <p:sp>
        <p:nvSpPr>
          <p:cNvPr id="15" name="BlokTextu 14"/>
          <p:cNvSpPr txBox="1"/>
          <p:nvPr/>
        </p:nvSpPr>
        <p:spPr>
          <a:xfrm>
            <a:off x="4716017" y="1962017"/>
            <a:ext cx="4176463" cy="3785652"/>
          </a:xfrm>
          <a:prstGeom prst="rect">
            <a:avLst/>
          </a:prstGeom>
          <a:noFill/>
        </p:spPr>
        <p:txBody>
          <a:bodyPr wrap="square" rtlCol="0">
            <a:spAutoFit/>
          </a:bodyPr>
          <a:lstStyle/>
          <a:p>
            <a:pPr marL="285750" indent="-285750">
              <a:buFont typeface="Arial" panose="020B0604020202020204" pitchFamily="34" charset="0"/>
              <a:buChar char="•"/>
            </a:pPr>
            <a:r>
              <a:rPr lang="sk-SK" sz="1600" b="1" dirty="0" err="1" smtClean="0"/>
              <a:t>Around</a:t>
            </a:r>
            <a:r>
              <a:rPr lang="sk-SK" sz="1600" b="1" dirty="0" smtClean="0"/>
              <a:t> 240 </a:t>
            </a:r>
            <a:r>
              <a:rPr lang="sk-SK" sz="1600" b="1" dirty="0" err="1" smtClean="0"/>
              <a:t>thousands</a:t>
            </a:r>
            <a:r>
              <a:rPr lang="sk-SK" sz="1600" b="1" dirty="0" smtClean="0"/>
              <a:t> </a:t>
            </a:r>
            <a:r>
              <a:rPr lang="sk-SK" sz="1600" b="1" dirty="0" err="1" smtClean="0"/>
              <a:t>tons</a:t>
            </a:r>
            <a:r>
              <a:rPr lang="sk-SK" sz="1600" b="1" dirty="0" smtClean="0"/>
              <a:t> of </a:t>
            </a:r>
            <a:r>
              <a:rPr lang="sk-SK" sz="1600" b="1" dirty="0" err="1" smtClean="0"/>
              <a:t>food</a:t>
            </a:r>
            <a:r>
              <a:rPr lang="sk-SK" sz="1600" b="1" dirty="0" smtClean="0"/>
              <a:t> </a:t>
            </a:r>
            <a:r>
              <a:rPr lang="sk-SK" sz="1600" b="1" dirty="0" err="1" smtClean="0"/>
              <a:t>is</a:t>
            </a:r>
            <a:r>
              <a:rPr lang="sk-SK" sz="1600" b="1" dirty="0" smtClean="0"/>
              <a:t> </a:t>
            </a:r>
            <a:r>
              <a:rPr lang="sk-SK" sz="1600" b="1" dirty="0" err="1" smtClean="0"/>
              <a:t>wasted</a:t>
            </a:r>
            <a:r>
              <a:rPr lang="sk-SK" sz="1600" b="1" dirty="0" smtClean="0"/>
              <a:t> </a:t>
            </a:r>
            <a:r>
              <a:rPr lang="sk-SK" sz="1600" b="1" dirty="0" err="1" smtClean="0"/>
              <a:t>annually</a:t>
            </a:r>
            <a:r>
              <a:rPr lang="sk-SK" sz="1600" b="1" dirty="0" smtClean="0"/>
              <a:t> in Slovakia (</a:t>
            </a:r>
            <a:r>
              <a:rPr lang="sk-SK" sz="1600" b="1" dirty="0" err="1" smtClean="0"/>
              <a:t>it´s</a:t>
            </a:r>
            <a:r>
              <a:rPr lang="sk-SK" sz="1600" b="1" dirty="0" smtClean="0"/>
              <a:t> </a:t>
            </a:r>
            <a:r>
              <a:rPr lang="sk-SK" sz="1600" b="1" dirty="0" err="1" smtClean="0"/>
              <a:t>about</a:t>
            </a:r>
            <a:r>
              <a:rPr lang="sk-SK" sz="1600" b="1" dirty="0" smtClean="0"/>
              <a:t> 45 </a:t>
            </a:r>
            <a:r>
              <a:rPr lang="sk-SK" sz="1600" b="1" dirty="0" err="1" smtClean="0"/>
              <a:t>kilos</a:t>
            </a:r>
            <a:r>
              <a:rPr lang="sk-SK" sz="1600" b="1" dirty="0" smtClean="0"/>
              <a:t> of </a:t>
            </a:r>
            <a:r>
              <a:rPr lang="sk-SK" sz="1600" b="1" dirty="0" err="1" smtClean="0"/>
              <a:t>food</a:t>
            </a:r>
            <a:r>
              <a:rPr lang="sk-SK" sz="1600" b="1" dirty="0" smtClean="0"/>
              <a:t> per </a:t>
            </a:r>
            <a:r>
              <a:rPr lang="sk-SK" sz="1600" b="1" dirty="0" err="1" smtClean="0"/>
              <a:t>capita</a:t>
            </a:r>
            <a:r>
              <a:rPr lang="sk-SK" sz="1600" b="1" dirty="0" smtClean="0"/>
              <a:t>). </a:t>
            </a:r>
          </a:p>
          <a:p>
            <a:pPr marL="285750" indent="-285750">
              <a:buFont typeface="Arial" panose="020B0604020202020204" pitchFamily="34" charset="0"/>
              <a:buChar char="•"/>
            </a:pPr>
            <a:r>
              <a:rPr lang="en-GB" sz="1600" dirty="0"/>
              <a:t>Tetra Pak company found out in a research conducted in 2015 that </a:t>
            </a:r>
            <a:r>
              <a:rPr lang="en-GB" sz="1600" b="1" dirty="0"/>
              <a:t>57% of all Slovakian households throw food away once a month at least</a:t>
            </a:r>
            <a:r>
              <a:rPr lang="en-GB" sz="1600" dirty="0"/>
              <a:t>, while 9% of them do this daily.</a:t>
            </a:r>
            <a:endParaRPr lang="sk-SK" sz="1600" dirty="0"/>
          </a:p>
          <a:p>
            <a:pPr marL="285750" indent="-285750">
              <a:buFont typeface="Arial" panose="020B0604020202020204" pitchFamily="34" charset="0"/>
              <a:buChar char="•"/>
            </a:pPr>
            <a:r>
              <a:rPr lang="sk-SK" sz="1600" dirty="0" smtClean="0"/>
              <a:t>Slovak </a:t>
            </a:r>
            <a:r>
              <a:rPr lang="sk-SK" sz="1600" dirty="0" err="1" smtClean="0"/>
              <a:t>households</a:t>
            </a:r>
            <a:r>
              <a:rPr lang="en-GB" sz="1600" b="1" dirty="0" smtClean="0"/>
              <a:t> </a:t>
            </a:r>
            <a:r>
              <a:rPr lang="en-GB" sz="1600" dirty="0" smtClean="0"/>
              <a:t>get </a:t>
            </a:r>
            <a:r>
              <a:rPr lang="en-GB" sz="1600" dirty="0"/>
              <a:t>rid of mostly </a:t>
            </a:r>
            <a:r>
              <a:rPr lang="en-GB" sz="1600" b="1" dirty="0"/>
              <a:t>cooked food (61%), but also bread and bakery (48%), fruits and vegetables (47%), dairy products and cheese (19%).</a:t>
            </a:r>
            <a:endParaRPr lang="sk-SK" sz="1600" dirty="0"/>
          </a:p>
          <a:p>
            <a:pPr marL="285750" indent="-285750">
              <a:buFont typeface="Arial" panose="020B0604020202020204" pitchFamily="34" charset="0"/>
              <a:buChar char="•"/>
            </a:pPr>
            <a:endParaRPr lang="sk-SK" sz="1600" b="1" dirty="0" smtClean="0"/>
          </a:p>
          <a:p>
            <a:pPr marL="285750" indent="-285750">
              <a:buFont typeface="Arial" panose="020B0604020202020204" pitchFamily="34" charset="0"/>
              <a:buChar char="•"/>
            </a:pPr>
            <a:endParaRPr lang="sk-SK" sz="1600" dirty="0"/>
          </a:p>
        </p:txBody>
      </p:sp>
    </p:spTree>
    <p:extLst>
      <p:ext uri="{BB962C8B-B14F-4D97-AF65-F5344CB8AC3E}">
        <p14:creationId xmlns:p14="http://schemas.microsoft.com/office/powerpoint/2010/main" val="227151874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INTRODUCTION</a:t>
            </a:r>
            <a:endParaRPr lang="en-US" sz="2400" b="1" dirty="0">
              <a:solidFill>
                <a:srgbClr val="1289C4"/>
              </a:solidFill>
              <a:latin typeface="Helvetica Neue"/>
            </a:endParaRPr>
          </a:p>
        </p:txBody>
      </p:sp>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8" y="1152065"/>
            <a:ext cx="8633157" cy="800219"/>
          </a:xfrm>
          <a:prstGeom prst="rect">
            <a:avLst/>
          </a:prstGeom>
          <a:noFill/>
        </p:spPr>
        <p:txBody>
          <a:bodyPr wrap="square" rtlCol="0">
            <a:spAutoFit/>
          </a:bodyPr>
          <a:lstStyle/>
          <a:p>
            <a:pPr lvl="0"/>
            <a:r>
              <a:rPr lang="sk-SK" sz="2800" b="1" dirty="0" err="1" smtClean="0">
                <a:solidFill>
                  <a:srgbClr val="1289C4"/>
                </a:solidFill>
                <a:latin typeface="Helvetica Neue"/>
              </a:rPr>
              <a:t>The</a:t>
            </a:r>
            <a:r>
              <a:rPr lang="sk-SK" sz="2800" b="1" dirty="0" smtClean="0">
                <a:solidFill>
                  <a:srgbClr val="1289C4"/>
                </a:solidFill>
                <a:latin typeface="Helvetica Neue"/>
              </a:rPr>
              <a:t> </a:t>
            </a:r>
            <a:r>
              <a:rPr lang="sk-SK" sz="2800" b="1" dirty="0" err="1" smtClean="0">
                <a:solidFill>
                  <a:srgbClr val="1289C4"/>
                </a:solidFill>
                <a:latin typeface="Helvetica Neue"/>
              </a:rPr>
              <a:t>key</a:t>
            </a:r>
            <a:r>
              <a:rPr lang="sk-SK" sz="2800" b="1" dirty="0" smtClean="0">
                <a:solidFill>
                  <a:srgbClr val="1289C4"/>
                </a:solidFill>
                <a:latin typeface="Helvetica Neue"/>
              </a:rPr>
              <a:t> </a:t>
            </a:r>
            <a:r>
              <a:rPr lang="sk-SK" sz="2800" b="1" dirty="0" err="1" smtClean="0">
                <a:solidFill>
                  <a:srgbClr val="1289C4"/>
                </a:solidFill>
                <a:latin typeface="Helvetica Neue"/>
              </a:rPr>
              <a:t>reasons</a:t>
            </a:r>
            <a:r>
              <a:rPr lang="sk-SK" sz="2800" b="1" dirty="0" smtClean="0">
                <a:solidFill>
                  <a:srgbClr val="1289C4"/>
                </a:solidFill>
                <a:latin typeface="Helvetica Neue"/>
              </a:rPr>
              <a:t> of </a:t>
            </a:r>
            <a:r>
              <a:rPr lang="sk-SK" sz="2800" b="1" dirty="0" err="1" smtClean="0">
                <a:solidFill>
                  <a:srgbClr val="1289C4"/>
                </a:solidFill>
                <a:latin typeface="Helvetica Neue"/>
              </a:rPr>
              <a:t>Food</a:t>
            </a:r>
            <a:r>
              <a:rPr lang="sk-SK" sz="2800" b="1" dirty="0" smtClean="0">
                <a:solidFill>
                  <a:srgbClr val="1289C4"/>
                </a:solidFill>
                <a:latin typeface="Helvetica Neue"/>
              </a:rPr>
              <a:t> Waste (in </a:t>
            </a:r>
            <a:r>
              <a:rPr lang="sk-SK" sz="2800" b="1" dirty="0" err="1" smtClean="0">
                <a:solidFill>
                  <a:srgbClr val="1289C4"/>
                </a:solidFill>
                <a:latin typeface="Helvetica Neue"/>
              </a:rPr>
              <a:t>general</a:t>
            </a:r>
            <a:r>
              <a:rPr lang="sk-SK" sz="2800" b="1" dirty="0" smtClean="0">
                <a:solidFill>
                  <a:srgbClr val="1289C4"/>
                </a:solidFill>
                <a:latin typeface="Helvetica Neue"/>
              </a:rPr>
              <a:t>):</a:t>
            </a:r>
            <a:endParaRPr lang="sk-SK" b="1" dirty="0" smtClean="0">
              <a:latin typeface="Helvetica Neue"/>
            </a:endParaRPr>
          </a:p>
          <a:p>
            <a:endParaRPr lang="sk-SK" dirty="0"/>
          </a:p>
        </p:txBody>
      </p:sp>
      <p:sp>
        <p:nvSpPr>
          <p:cNvPr id="14" name="BlokTextu 13"/>
          <p:cNvSpPr txBox="1"/>
          <p:nvPr/>
        </p:nvSpPr>
        <p:spPr>
          <a:xfrm>
            <a:off x="251520" y="1910986"/>
            <a:ext cx="8424936" cy="1631216"/>
          </a:xfrm>
          <a:prstGeom prst="rect">
            <a:avLst/>
          </a:prstGeom>
          <a:noFill/>
        </p:spPr>
        <p:txBody>
          <a:bodyPr wrap="square" rtlCol="0">
            <a:spAutoFit/>
          </a:bodyPr>
          <a:lstStyle/>
          <a:p>
            <a:pPr marL="342900" lvl="0" indent="-342900">
              <a:buFont typeface="Arial" panose="020B0604020202020204" pitchFamily="34" charset="0"/>
              <a:buChar char="•"/>
            </a:pPr>
            <a:r>
              <a:rPr lang="en-GB" sz="2000" dirty="0" smtClean="0"/>
              <a:t>losses </a:t>
            </a:r>
            <a:r>
              <a:rPr lang="en-GB" sz="2000" dirty="0"/>
              <a:t>from harvesting and storing crops,</a:t>
            </a:r>
            <a:endParaRPr lang="sk-SK" sz="2000" dirty="0"/>
          </a:p>
          <a:p>
            <a:pPr marL="342900" lvl="0" indent="-342900">
              <a:buFont typeface="Arial" panose="020B0604020202020204" pitchFamily="34" charset="0"/>
              <a:buChar char="•"/>
            </a:pPr>
            <a:r>
              <a:rPr lang="en-GB" sz="2000" dirty="0"/>
              <a:t>transportation not respecting safety standards,</a:t>
            </a:r>
            <a:endParaRPr lang="sk-SK" sz="2000" dirty="0"/>
          </a:p>
          <a:p>
            <a:pPr marL="342900" lvl="0" indent="-342900">
              <a:buFont typeface="Arial" panose="020B0604020202020204" pitchFamily="34" charset="0"/>
              <a:buChar char="•"/>
            </a:pPr>
            <a:r>
              <a:rPr lang="en-GB" sz="2000" dirty="0"/>
              <a:t>defects of packing,</a:t>
            </a:r>
            <a:endParaRPr lang="sk-SK" sz="2000" dirty="0"/>
          </a:p>
          <a:p>
            <a:pPr marL="342900" lvl="0" indent="-342900">
              <a:buFont typeface="Arial" panose="020B0604020202020204" pitchFamily="34" charset="0"/>
              <a:buChar char="•"/>
            </a:pPr>
            <a:r>
              <a:rPr lang="en-GB" sz="2000" dirty="0"/>
              <a:t>ineffective supply management,</a:t>
            </a:r>
            <a:endParaRPr lang="sk-SK" sz="2000" dirty="0"/>
          </a:p>
          <a:p>
            <a:pPr marL="342900" lvl="0" indent="-342900">
              <a:buFont typeface="Arial" panose="020B0604020202020204" pitchFamily="34" charset="0"/>
              <a:buChar char="•"/>
            </a:pPr>
            <a:r>
              <a:rPr lang="en-GB" sz="2000" dirty="0"/>
              <a:t>wrong shopping and food consumption habits of </a:t>
            </a:r>
            <a:r>
              <a:rPr lang="en-GB" sz="2000" dirty="0" smtClean="0"/>
              <a:t>customers</a:t>
            </a:r>
            <a:endParaRPr lang="sk-SK" sz="2000" dirty="0"/>
          </a:p>
        </p:txBody>
      </p:sp>
      <p:sp>
        <p:nvSpPr>
          <p:cNvPr id="20" name="BlokTextu 19"/>
          <p:cNvSpPr txBox="1"/>
          <p:nvPr/>
        </p:nvSpPr>
        <p:spPr>
          <a:xfrm>
            <a:off x="326515" y="6292450"/>
            <a:ext cx="4443896" cy="261610"/>
          </a:xfrm>
          <a:prstGeom prst="rect">
            <a:avLst/>
          </a:prstGeom>
          <a:noFill/>
        </p:spPr>
        <p:txBody>
          <a:bodyPr wrap="square" rtlCol="0">
            <a:spAutoFit/>
          </a:bodyPr>
          <a:lstStyle/>
          <a:p>
            <a:r>
              <a:rPr lang="sk-SK" sz="1100" i="1" dirty="0" err="1" smtClean="0">
                <a:latin typeface="Helvetica Neue"/>
              </a:rPr>
              <a:t>Source:openiazoch.sk</a:t>
            </a:r>
            <a:r>
              <a:rPr lang="sk-SK" sz="1100" i="1" dirty="0" smtClean="0">
                <a:latin typeface="Helvetica Neue"/>
              </a:rPr>
              <a:t>, 2015. </a:t>
            </a:r>
            <a:r>
              <a:rPr lang="sk-SK" sz="1100" i="1" dirty="0" err="1" smtClean="0">
                <a:latin typeface="Helvetica Neue"/>
              </a:rPr>
              <a:t>Available</a:t>
            </a:r>
            <a:r>
              <a:rPr lang="sk-SK" sz="1100" i="1" dirty="0" smtClean="0">
                <a:latin typeface="Helvetica Neue"/>
              </a:rPr>
              <a:t> </a:t>
            </a:r>
            <a:r>
              <a:rPr lang="sk-SK" sz="1100" i="1" dirty="0" err="1" smtClean="0">
                <a:latin typeface="Helvetica Neue"/>
              </a:rPr>
              <a:t>here</a:t>
            </a:r>
            <a:r>
              <a:rPr lang="sk-SK" sz="1100" i="1" dirty="0">
                <a:latin typeface="Helvetica Neue"/>
              </a:rPr>
              <a:t>: </a:t>
            </a:r>
            <a:r>
              <a:rPr lang="sk-SK" sz="1100" i="1" dirty="0">
                <a:latin typeface="Helvetica Neue"/>
                <a:hlinkClick r:id="rId4"/>
              </a:rPr>
              <a:t>http://</a:t>
            </a:r>
            <a:r>
              <a:rPr lang="sk-SK" sz="1100" i="1" dirty="0" smtClean="0">
                <a:latin typeface="Helvetica Neue"/>
                <a:hlinkClick r:id="rId4"/>
              </a:rPr>
              <a:t>bit.ly/2kRisJW</a:t>
            </a:r>
            <a:r>
              <a:rPr lang="sk-SK" sz="1100" i="1" dirty="0" smtClean="0">
                <a:latin typeface="Helvetica Neue"/>
              </a:rPr>
              <a:t> </a:t>
            </a:r>
            <a:endParaRPr lang="sk-SK" sz="1100" i="1" dirty="0">
              <a:latin typeface="Helvetica Neue"/>
            </a:endParaRPr>
          </a:p>
        </p:txBody>
      </p:sp>
      <p:sp>
        <p:nvSpPr>
          <p:cNvPr id="7" name="Obdĺžnik 6"/>
          <p:cNvSpPr/>
          <p:nvPr/>
        </p:nvSpPr>
        <p:spPr>
          <a:xfrm>
            <a:off x="323528" y="3717032"/>
            <a:ext cx="8496944" cy="2376264"/>
          </a:xfrm>
          <a:prstGeom prst="rect">
            <a:avLst/>
          </a:prstGeom>
          <a:solidFill>
            <a:srgbClr val="1855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BlokTextu 7"/>
          <p:cNvSpPr txBox="1"/>
          <p:nvPr/>
        </p:nvSpPr>
        <p:spPr>
          <a:xfrm>
            <a:off x="647564" y="4077072"/>
            <a:ext cx="8028892" cy="1631216"/>
          </a:xfrm>
          <a:prstGeom prst="rect">
            <a:avLst/>
          </a:prstGeom>
          <a:noFill/>
        </p:spPr>
        <p:txBody>
          <a:bodyPr wrap="square" rtlCol="0">
            <a:spAutoFit/>
          </a:bodyPr>
          <a:lstStyle/>
          <a:p>
            <a:r>
              <a:rPr lang="sk-SK" sz="2000" b="1" dirty="0" err="1" smtClean="0">
                <a:solidFill>
                  <a:schemeClr val="bg1"/>
                </a:solidFill>
              </a:rPr>
              <a:t>According</a:t>
            </a:r>
            <a:r>
              <a:rPr lang="sk-SK" sz="2000" b="1" dirty="0" smtClean="0">
                <a:solidFill>
                  <a:schemeClr val="bg1"/>
                </a:solidFill>
              </a:rPr>
              <a:t> to </a:t>
            </a:r>
            <a:r>
              <a:rPr lang="sk-SK" sz="2000" b="1" dirty="0" err="1" smtClean="0">
                <a:solidFill>
                  <a:schemeClr val="bg1"/>
                </a:solidFill>
              </a:rPr>
              <a:t>Tetrapak</a:t>
            </a:r>
            <a:r>
              <a:rPr lang="sk-SK" sz="2000" b="1" dirty="0" smtClean="0">
                <a:solidFill>
                  <a:schemeClr val="bg1"/>
                </a:solidFill>
              </a:rPr>
              <a:t> </a:t>
            </a:r>
            <a:r>
              <a:rPr lang="sk-SK" sz="2000" b="1" dirty="0" err="1" smtClean="0">
                <a:solidFill>
                  <a:schemeClr val="bg1"/>
                </a:solidFill>
              </a:rPr>
              <a:t>survey</a:t>
            </a:r>
            <a:r>
              <a:rPr lang="sk-SK" sz="2000" b="1" dirty="0" smtClean="0">
                <a:solidFill>
                  <a:schemeClr val="bg1"/>
                </a:solidFill>
              </a:rPr>
              <a:t> (2015), 99 % of </a:t>
            </a:r>
            <a:r>
              <a:rPr lang="sk-SK" sz="2000" b="1" dirty="0" err="1" smtClean="0">
                <a:solidFill>
                  <a:schemeClr val="bg1"/>
                </a:solidFill>
              </a:rPr>
              <a:t>people</a:t>
            </a:r>
            <a:r>
              <a:rPr lang="sk-SK" sz="2000" b="1" dirty="0" smtClean="0">
                <a:solidFill>
                  <a:schemeClr val="bg1"/>
                </a:solidFill>
              </a:rPr>
              <a:t> in Slovakia are </a:t>
            </a:r>
            <a:r>
              <a:rPr lang="sk-SK" sz="2000" b="1" dirty="0" err="1" smtClean="0">
                <a:solidFill>
                  <a:schemeClr val="bg1"/>
                </a:solidFill>
              </a:rPr>
              <a:t>trying</a:t>
            </a:r>
            <a:r>
              <a:rPr lang="sk-SK" sz="2000" b="1" dirty="0" smtClean="0">
                <a:solidFill>
                  <a:schemeClr val="bg1"/>
                </a:solidFill>
              </a:rPr>
              <a:t> to </a:t>
            </a:r>
            <a:r>
              <a:rPr lang="sk-SK" sz="2000" b="1" dirty="0" err="1" smtClean="0">
                <a:solidFill>
                  <a:schemeClr val="bg1"/>
                </a:solidFill>
              </a:rPr>
              <a:t>reduce</a:t>
            </a:r>
            <a:r>
              <a:rPr lang="sk-SK" sz="2000" b="1" dirty="0" smtClean="0">
                <a:solidFill>
                  <a:schemeClr val="bg1"/>
                </a:solidFill>
              </a:rPr>
              <a:t> </a:t>
            </a:r>
            <a:r>
              <a:rPr lang="sk-SK" sz="2000" b="1" dirty="0" err="1" smtClean="0">
                <a:solidFill>
                  <a:schemeClr val="bg1"/>
                </a:solidFill>
              </a:rPr>
              <a:t>their</a:t>
            </a:r>
            <a:r>
              <a:rPr lang="sk-SK" sz="2000" b="1" dirty="0" smtClean="0">
                <a:solidFill>
                  <a:schemeClr val="bg1"/>
                </a:solidFill>
              </a:rPr>
              <a:t> </a:t>
            </a:r>
            <a:r>
              <a:rPr lang="sk-SK" sz="2000" b="1" dirty="0" err="1" smtClean="0">
                <a:solidFill>
                  <a:schemeClr val="bg1"/>
                </a:solidFill>
              </a:rPr>
              <a:t>amount</a:t>
            </a:r>
            <a:r>
              <a:rPr lang="sk-SK" sz="2000" b="1" dirty="0" smtClean="0">
                <a:solidFill>
                  <a:schemeClr val="bg1"/>
                </a:solidFill>
              </a:rPr>
              <a:t> of </a:t>
            </a:r>
            <a:r>
              <a:rPr lang="sk-SK" sz="2000" b="1" dirty="0" err="1" smtClean="0">
                <a:solidFill>
                  <a:schemeClr val="bg1"/>
                </a:solidFill>
              </a:rPr>
              <a:t>food</a:t>
            </a:r>
            <a:r>
              <a:rPr lang="sk-SK" sz="2000" b="1" dirty="0" smtClean="0">
                <a:solidFill>
                  <a:schemeClr val="bg1"/>
                </a:solidFill>
              </a:rPr>
              <a:t> </a:t>
            </a:r>
            <a:r>
              <a:rPr lang="sk-SK" sz="2000" b="1" dirty="0" err="1" smtClean="0">
                <a:solidFill>
                  <a:schemeClr val="bg1"/>
                </a:solidFill>
              </a:rPr>
              <a:t>waste</a:t>
            </a:r>
            <a:r>
              <a:rPr lang="sk-SK" sz="2000" b="1" dirty="0" smtClean="0">
                <a:solidFill>
                  <a:schemeClr val="bg1"/>
                </a:solidFill>
              </a:rPr>
              <a:t>. </a:t>
            </a:r>
            <a:r>
              <a:rPr lang="sk-SK" sz="2000" b="1" dirty="0" err="1" smtClean="0">
                <a:solidFill>
                  <a:schemeClr val="bg1"/>
                </a:solidFill>
              </a:rPr>
              <a:t>This</a:t>
            </a:r>
            <a:r>
              <a:rPr lang="sk-SK" sz="2000" b="1" dirty="0" smtClean="0">
                <a:solidFill>
                  <a:schemeClr val="bg1"/>
                </a:solidFill>
              </a:rPr>
              <a:t> </a:t>
            </a:r>
            <a:r>
              <a:rPr lang="sk-SK" sz="2000" b="1" dirty="0" err="1" smtClean="0">
                <a:solidFill>
                  <a:schemeClr val="bg1"/>
                </a:solidFill>
              </a:rPr>
              <a:t>is</a:t>
            </a:r>
            <a:r>
              <a:rPr lang="sk-SK" sz="2000" b="1" dirty="0" smtClean="0">
                <a:solidFill>
                  <a:schemeClr val="bg1"/>
                </a:solidFill>
              </a:rPr>
              <a:t> </a:t>
            </a:r>
            <a:r>
              <a:rPr lang="sk-SK" sz="2000" b="1" dirty="0" err="1" smtClean="0">
                <a:solidFill>
                  <a:schemeClr val="bg1"/>
                </a:solidFill>
              </a:rPr>
              <a:t>mainly</a:t>
            </a:r>
            <a:r>
              <a:rPr lang="sk-SK" sz="2000" b="1" dirty="0" smtClean="0">
                <a:solidFill>
                  <a:schemeClr val="bg1"/>
                </a:solidFill>
              </a:rPr>
              <a:t> </a:t>
            </a:r>
            <a:r>
              <a:rPr lang="sk-SK" sz="2000" b="1" dirty="0" err="1" smtClean="0">
                <a:solidFill>
                  <a:schemeClr val="bg1"/>
                </a:solidFill>
              </a:rPr>
              <a:t>about</a:t>
            </a:r>
            <a:r>
              <a:rPr lang="sk-SK" sz="2000" b="1" dirty="0" smtClean="0">
                <a:solidFill>
                  <a:schemeClr val="bg1"/>
                </a:solidFill>
              </a:rPr>
              <a:t> </a:t>
            </a:r>
            <a:r>
              <a:rPr lang="sk-SK" sz="2000" b="1" dirty="0" err="1" smtClean="0">
                <a:solidFill>
                  <a:schemeClr val="bg1"/>
                </a:solidFill>
              </a:rPr>
              <a:t>consumer</a:t>
            </a:r>
            <a:r>
              <a:rPr lang="sk-SK" sz="2000" b="1" dirty="0" smtClean="0">
                <a:solidFill>
                  <a:schemeClr val="bg1"/>
                </a:solidFill>
              </a:rPr>
              <a:t> </a:t>
            </a:r>
            <a:r>
              <a:rPr lang="sk-SK" sz="2000" b="1" dirty="0" err="1" smtClean="0">
                <a:solidFill>
                  <a:schemeClr val="bg1"/>
                </a:solidFill>
              </a:rPr>
              <a:t>shopping</a:t>
            </a:r>
            <a:r>
              <a:rPr lang="sk-SK" sz="2000" b="1" dirty="0" smtClean="0">
                <a:solidFill>
                  <a:schemeClr val="bg1"/>
                </a:solidFill>
              </a:rPr>
              <a:t> </a:t>
            </a:r>
            <a:r>
              <a:rPr lang="sk-SK" sz="2000" b="1" dirty="0" err="1" smtClean="0">
                <a:solidFill>
                  <a:schemeClr val="bg1"/>
                </a:solidFill>
              </a:rPr>
              <a:t>behavior</a:t>
            </a:r>
            <a:r>
              <a:rPr lang="sk-SK" sz="2000" b="1" dirty="0" smtClean="0">
                <a:solidFill>
                  <a:schemeClr val="bg1"/>
                </a:solidFill>
              </a:rPr>
              <a:t>. </a:t>
            </a:r>
            <a:r>
              <a:rPr lang="en-US" sz="2000" b="1" dirty="0">
                <a:solidFill>
                  <a:schemeClr val="bg1"/>
                </a:solidFill>
              </a:rPr>
              <a:t>Slovaks tend to buy only what </a:t>
            </a:r>
            <a:r>
              <a:rPr lang="sk-SK" sz="2000" b="1" dirty="0" err="1" smtClean="0">
                <a:solidFill>
                  <a:schemeClr val="bg1"/>
                </a:solidFill>
              </a:rPr>
              <a:t>they</a:t>
            </a:r>
            <a:r>
              <a:rPr lang="en-US" sz="2000" b="1" dirty="0" smtClean="0">
                <a:solidFill>
                  <a:schemeClr val="bg1"/>
                </a:solidFill>
              </a:rPr>
              <a:t> </a:t>
            </a:r>
            <a:r>
              <a:rPr lang="sk-SK" sz="2000" b="1" dirty="0" err="1" smtClean="0">
                <a:solidFill>
                  <a:schemeClr val="bg1"/>
                </a:solidFill>
              </a:rPr>
              <a:t>can</a:t>
            </a:r>
            <a:r>
              <a:rPr lang="sk-SK" sz="2000" b="1" dirty="0" smtClean="0">
                <a:solidFill>
                  <a:schemeClr val="bg1"/>
                </a:solidFill>
              </a:rPr>
              <a:t> </a:t>
            </a:r>
            <a:r>
              <a:rPr lang="en-US" sz="2000" b="1" dirty="0" smtClean="0">
                <a:solidFill>
                  <a:schemeClr val="bg1"/>
                </a:solidFill>
              </a:rPr>
              <a:t>really </a:t>
            </a:r>
            <a:r>
              <a:rPr lang="en-US" sz="2000" b="1" dirty="0">
                <a:solidFill>
                  <a:schemeClr val="bg1"/>
                </a:solidFill>
              </a:rPr>
              <a:t>benefit from </a:t>
            </a:r>
            <a:r>
              <a:rPr lang="en-US" sz="2000" b="1" dirty="0" smtClean="0">
                <a:solidFill>
                  <a:schemeClr val="bg1"/>
                </a:solidFill>
              </a:rPr>
              <a:t> </a:t>
            </a:r>
            <a:r>
              <a:rPr lang="en-US" sz="2000" b="1" dirty="0">
                <a:solidFill>
                  <a:schemeClr val="bg1"/>
                </a:solidFill>
              </a:rPr>
              <a:t>(80%) and </a:t>
            </a:r>
            <a:r>
              <a:rPr lang="sk-SK" sz="2000" b="1" dirty="0" err="1" smtClean="0">
                <a:solidFill>
                  <a:schemeClr val="bg1"/>
                </a:solidFill>
              </a:rPr>
              <a:t>they</a:t>
            </a:r>
            <a:r>
              <a:rPr lang="sk-SK" sz="2000" b="1" dirty="0" smtClean="0">
                <a:solidFill>
                  <a:schemeClr val="bg1"/>
                </a:solidFill>
              </a:rPr>
              <a:t> are </a:t>
            </a:r>
            <a:r>
              <a:rPr lang="sk-SK" sz="2000" b="1" dirty="0" err="1" smtClean="0">
                <a:solidFill>
                  <a:schemeClr val="bg1"/>
                </a:solidFill>
              </a:rPr>
              <a:t>also</a:t>
            </a:r>
            <a:r>
              <a:rPr lang="sk-SK" sz="2000" b="1" dirty="0" smtClean="0">
                <a:solidFill>
                  <a:schemeClr val="bg1"/>
                </a:solidFill>
              </a:rPr>
              <a:t> </a:t>
            </a:r>
            <a:r>
              <a:rPr lang="en-US" sz="2000" b="1" dirty="0" smtClean="0">
                <a:solidFill>
                  <a:schemeClr val="bg1"/>
                </a:solidFill>
              </a:rPr>
              <a:t>investing </a:t>
            </a:r>
            <a:r>
              <a:rPr lang="sk-SK" sz="2000" b="1" dirty="0" smtClean="0">
                <a:solidFill>
                  <a:schemeClr val="bg1"/>
                </a:solidFill>
              </a:rPr>
              <a:t>more </a:t>
            </a:r>
            <a:r>
              <a:rPr lang="en-US" sz="2000" b="1" dirty="0" smtClean="0">
                <a:solidFill>
                  <a:schemeClr val="bg1"/>
                </a:solidFill>
              </a:rPr>
              <a:t>in perishable </a:t>
            </a:r>
            <a:r>
              <a:rPr lang="en-US" sz="2000" b="1" dirty="0">
                <a:solidFill>
                  <a:schemeClr val="bg1"/>
                </a:solidFill>
              </a:rPr>
              <a:t>foods (36</a:t>
            </a:r>
            <a:r>
              <a:rPr lang="en-US" sz="2000" b="1" dirty="0" smtClean="0">
                <a:solidFill>
                  <a:schemeClr val="bg1"/>
                </a:solidFill>
              </a:rPr>
              <a:t>%)</a:t>
            </a:r>
            <a:r>
              <a:rPr lang="sk-SK" sz="2000" b="1" dirty="0" smtClean="0">
                <a:solidFill>
                  <a:schemeClr val="bg1"/>
                </a:solidFill>
              </a:rPr>
              <a:t>.</a:t>
            </a:r>
            <a:endParaRPr lang="sk-SK" sz="2000" b="1" dirty="0">
              <a:solidFill>
                <a:schemeClr val="bg1"/>
              </a:solidFill>
            </a:endParaRPr>
          </a:p>
        </p:txBody>
      </p:sp>
    </p:spTree>
    <p:extLst>
      <p:ext uri="{BB962C8B-B14F-4D97-AF65-F5344CB8AC3E}">
        <p14:creationId xmlns:p14="http://schemas.microsoft.com/office/powerpoint/2010/main" val="114713579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INTRODUCTION</a:t>
            </a:r>
            <a:endParaRPr lang="en-US" sz="2400" b="1" dirty="0">
              <a:solidFill>
                <a:srgbClr val="1289C4"/>
              </a:solidFill>
              <a:latin typeface="Helvetica Neue"/>
            </a:endParaRPr>
          </a:p>
        </p:txBody>
      </p:sp>
      <p:sp>
        <p:nvSpPr>
          <p:cNvPr id="3" name="Rezervirano mjesto teksta 2"/>
          <p:cNvSpPr>
            <a:spLocks noGrp="1"/>
          </p:cNvSpPr>
          <p:nvPr>
            <p:ph type="body" idx="1"/>
          </p:nvPr>
        </p:nvSpPr>
        <p:spPr>
          <a:xfrm>
            <a:off x="326514" y="1901888"/>
            <a:ext cx="8421949" cy="4680519"/>
          </a:xfrm>
        </p:spPr>
        <p:txBody>
          <a:bodyPr>
            <a:normAutofit/>
          </a:bodyPr>
          <a:lstStyle/>
          <a:p>
            <a:pPr marL="342900" indent="-342900">
              <a:buFont typeface="Arial" panose="020B0604020202020204" pitchFamily="34" charset="0"/>
              <a:buChar char="•"/>
            </a:pPr>
            <a:r>
              <a:rPr lang="hr-HR" sz="2000" b="1" dirty="0" smtClean="0"/>
              <a:t>Slovaks understand  the concept of „best before” dates even less than European average (47 %). </a:t>
            </a:r>
            <a:r>
              <a:rPr lang="hr-HR" sz="2000" dirty="0" smtClean="0"/>
              <a:t>Only 38 %  of them know that food can be consumed after this date, but it may no longer be  at its best quality.</a:t>
            </a:r>
          </a:p>
          <a:p>
            <a:pPr marL="342900" indent="-342900">
              <a:buFont typeface="Arial" panose="020B0604020202020204" pitchFamily="34" charset="0"/>
              <a:buChar char="•"/>
            </a:pPr>
            <a:r>
              <a:rPr lang="hr-HR" sz="2000" b="1" dirty="0" smtClean="0"/>
              <a:t>Only 44 % of Slovaks know that the food will be safe to eat up  to this „use by” date</a:t>
            </a:r>
            <a:r>
              <a:rPr lang="hr-HR" sz="2000" dirty="0" smtClean="0"/>
              <a:t>, but should not be eaten past this date. (European average is 40 %). </a:t>
            </a:r>
          </a:p>
          <a:p>
            <a:pPr marL="342900" indent="-342900">
              <a:buFont typeface="Arial" panose="020B0604020202020204" pitchFamily="34" charset="0"/>
              <a:buChar char="•"/>
            </a:pPr>
            <a:r>
              <a:rPr lang="hr-HR" sz="2000" b="1" dirty="0" smtClean="0"/>
              <a:t>According to Eurobarometer survey, better shopping and meal planning will help Slovak people to waste less food at home (47 %).  </a:t>
            </a:r>
            <a:r>
              <a:rPr lang="hr-HR" sz="2000" dirty="0" smtClean="0"/>
              <a:t>Another steps forwards in this problem could be: using up leftovers instead of throwing them away (33 %), using the freezer to preserve food longer (27 %) and availability of smaller portion sizes in shops (27 %).</a:t>
            </a:r>
            <a:endParaRPr lang="hr-HR" sz="2000" dirty="0"/>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8" y="1349942"/>
            <a:ext cx="8633157" cy="461665"/>
          </a:xfrm>
          <a:prstGeom prst="rect">
            <a:avLst/>
          </a:prstGeom>
          <a:noFill/>
        </p:spPr>
        <p:txBody>
          <a:bodyPr wrap="square" rtlCol="0">
            <a:spAutoFit/>
          </a:bodyPr>
          <a:lstStyle/>
          <a:p>
            <a:r>
              <a:rPr lang="sk-SK" sz="2400" b="1" dirty="0" err="1" smtClean="0">
                <a:solidFill>
                  <a:srgbClr val="1289C4"/>
                </a:solidFill>
                <a:latin typeface="Helvetica Neue"/>
              </a:rPr>
              <a:t>Date</a:t>
            </a:r>
            <a:r>
              <a:rPr lang="sk-SK" sz="2400" b="1" dirty="0" smtClean="0">
                <a:solidFill>
                  <a:srgbClr val="1289C4"/>
                </a:solidFill>
                <a:latin typeface="Helvetica Neue"/>
              </a:rPr>
              <a:t> </a:t>
            </a:r>
            <a:r>
              <a:rPr lang="sk-SK" sz="2400" b="1" dirty="0" err="1" smtClean="0">
                <a:solidFill>
                  <a:srgbClr val="1289C4"/>
                </a:solidFill>
                <a:latin typeface="Helvetica Neue"/>
              </a:rPr>
              <a:t>marking</a:t>
            </a:r>
            <a:r>
              <a:rPr lang="sk-SK" sz="2400" b="1" dirty="0" smtClean="0">
                <a:solidFill>
                  <a:srgbClr val="1289C4"/>
                </a:solidFill>
                <a:latin typeface="Helvetica Neue"/>
              </a:rPr>
              <a:t> – </a:t>
            </a:r>
            <a:r>
              <a:rPr lang="sk-SK" sz="2400" b="1" dirty="0" err="1" smtClean="0">
                <a:solidFill>
                  <a:srgbClr val="1289C4"/>
                </a:solidFill>
                <a:latin typeface="Helvetica Neue"/>
              </a:rPr>
              <a:t>always</a:t>
            </a:r>
            <a:r>
              <a:rPr lang="sk-SK" sz="2400" b="1" dirty="0" smtClean="0">
                <a:solidFill>
                  <a:srgbClr val="1289C4"/>
                </a:solidFill>
                <a:latin typeface="Helvetica Neue"/>
              </a:rPr>
              <a:t> a </a:t>
            </a:r>
            <a:r>
              <a:rPr lang="sk-SK" sz="2400" b="1" dirty="0" err="1" smtClean="0">
                <a:solidFill>
                  <a:srgbClr val="1289C4"/>
                </a:solidFill>
                <a:latin typeface="Helvetica Neue"/>
              </a:rPr>
              <a:t>problem</a:t>
            </a:r>
            <a:r>
              <a:rPr lang="sk-SK" sz="2400" b="1" dirty="0" smtClean="0">
                <a:solidFill>
                  <a:srgbClr val="1289C4"/>
                </a:solidFill>
                <a:latin typeface="Helvetica Neue"/>
              </a:rPr>
              <a:t> in Slovakia </a:t>
            </a:r>
            <a:endParaRPr lang="sk-SK" sz="2400" dirty="0">
              <a:solidFill>
                <a:srgbClr val="1289C4"/>
              </a:solidFill>
              <a:latin typeface="Helvetica Neue"/>
            </a:endParaRPr>
          </a:p>
        </p:txBody>
      </p:sp>
      <p:sp>
        <p:nvSpPr>
          <p:cNvPr id="20" name="BlokTextu 19"/>
          <p:cNvSpPr txBox="1"/>
          <p:nvPr/>
        </p:nvSpPr>
        <p:spPr>
          <a:xfrm>
            <a:off x="326515" y="6292450"/>
            <a:ext cx="8558160" cy="276999"/>
          </a:xfrm>
          <a:prstGeom prst="rect">
            <a:avLst/>
          </a:prstGeom>
          <a:noFill/>
        </p:spPr>
        <p:txBody>
          <a:bodyPr wrap="square" rtlCol="0">
            <a:spAutoFit/>
          </a:bodyPr>
          <a:lstStyle/>
          <a:p>
            <a:r>
              <a:rPr lang="sk-SK" sz="1200" i="1" dirty="0" err="1" smtClean="0">
                <a:latin typeface="Helvetica Neue"/>
              </a:rPr>
              <a:t>Source:FLASH</a:t>
            </a:r>
            <a:r>
              <a:rPr lang="sk-SK" sz="1200" i="1" dirty="0" smtClean="0">
                <a:latin typeface="Helvetica Neue"/>
              </a:rPr>
              <a:t> EUROBAROMETER: </a:t>
            </a:r>
            <a:r>
              <a:rPr lang="sk-SK" sz="1200" i="1" dirty="0" err="1" smtClean="0">
                <a:latin typeface="Helvetica Neue"/>
              </a:rPr>
              <a:t>Food</a:t>
            </a:r>
            <a:r>
              <a:rPr lang="sk-SK" sz="1200" i="1" dirty="0" smtClean="0">
                <a:latin typeface="Helvetica Neue"/>
              </a:rPr>
              <a:t> </a:t>
            </a:r>
            <a:r>
              <a:rPr lang="sk-SK" sz="1200" i="1" dirty="0" err="1" smtClean="0">
                <a:latin typeface="Helvetica Neue"/>
              </a:rPr>
              <a:t>waste</a:t>
            </a:r>
            <a:r>
              <a:rPr lang="sk-SK" sz="1200" i="1" dirty="0" smtClean="0">
                <a:latin typeface="Helvetica Neue"/>
              </a:rPr>
              <a:t> and </a:t>
            </a:r>
            <a:r>
              <a:rPr lang="sk-SK" sz="1200" i="1" dirty="0" err="1" smtClean="0">
                <a:latin typeface="Helvetica Neue"/>
              </a:rPr>
              <a:t>date</a:t>
            </a:r>
            <a:r>
              <a:rPr lang="sk-SK" sz="1200" i="1" dirty="0" smtClean="0">
                <a:latin typeface="Helvetica Neue"/>
              </a:rPr>
              <a:t> </a:t>
            </a:r>
            <a:r>
              <a:rPr lang="sk-SK" sz="1200" i="1" dirty="0" err="1" smtClean="0">
                <a:latin typeface="Helvetica Neue"/>
              </a:rPr>
              <a:t>marking</a:t>
            </a:r>
            <a:r>
              <a:rPr lang="sk-SK" sz="1200" i="1" dirty="0" smtClean="0">
                <a:latin typeface="Helvetica Neue"/>
              </a:rPr>
              <a:t> 2015. </a:t>
            </a:r>
            <a:r>
              <a:rPr lang="sk-SK" sz="1200" i="1" dirty="0" err="1" smtClean="0">
                <a:latin typeface="Helvetica Neue"/>
              </a:rPr>
              <a:t>Avilable</a:t>
            </a:r>
            <a:r>
              <a:rPr lang="sk-SK" sz="1200" i="1" dirty="0" smtClean="0">
                <a:latin typeface="Helvetica Neue"/>
              </a:rPr>
              <a:t> </a:t>
            </a:r>
            <a:r>
              <a:rPr lang="sk-SK" sz="1200" i="1" dirty="0" err="1" smtClean="0">
                <a:latin typeface="Helvetica Neue"/>
              </a:rPr>
              <a:t>here</a:t>
            </a:r>
            <a:r>
              <a:rPr lang="sk-SK" sz="1200" i="1" dirty="0">
                <a:latin typeface="Helvetica Neue"/>
              </a:rPr>
              <a:t>: </a:t>
            </a:r>
            <a:r>
              <a:rPr lang="sk-SK" sz="1200" i="1" dirty="0">
                <a:latin typeface="Helvetica Neue"/>
                <a:hlinkClick r:id="rId4"/>
              </a:rPr>
              <a:t>http://</a:t>
            </a:r>
            <a:r>
              <a:rPr lang="sk-SK" sz="1200" i="1" dirty="0" smtClean="0">
                <a:latin typeface="Helvetica Neue"/>
                <a:hlinkClick r:id="rId4"/>
              </a:rPr>
              <a:t>bit.ly/2ks3mhp</a:t>
            </a:r>
            <a:r>
              <a:rPr lang="sk-SK" sz="1200" i="1" dirty="0" smtClean="0">
                <a:latin typeface="Helvetica Neue"/>
              </a:rPr>
              <a:t> </a:t>
            </a:r>
            <a:endParaRPr lang="sk-SK" sz="1200" i="1" dirty="0">
              <a:latin typeface="Helvetica Neue"/>
            </a:endParaRPr>
          </a:p>
        </p:txBody>
      </p:sp>
    </p:spTree>
    <p:extLst>
      <p:ext uri="{BB962C8B-B14F-4D97-AF65-F5344CB8AC3E}">
        <p14:creationId xmlns:p14="http://schemas.microsoft.com/office/powerpoint/2010/main" val="211233674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FOOD WASTE FACTS</a:t>
            </a:r>
            <a:endParaRPr lang="en-US" sz="2400" b="1" dirty="0">
              <a:solidFill>
                <a:srgbClr val="1289C4"/>
              </a:solidFill>
              <a:latin typeface="Helvetica Neue"/>
            </a:endParaRPr>
          </a:p>
        </p:txBody>
      </p:sp>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8" y="1152065"/>
            <a:ext cx="8633157" cy="800219"/>
          </a:xfrm>
          <a:prstGeom prst="rect">
            <a:avLst/>
          </a:prstGeom>
          <a:noFill/>
        </p:spPr>
        <p:txBody>
          <a:bodyPr wrap="square" rtlCol="0">
            <a:spAutoFit/>
          </a:bodyPr>
          <a:lstStyle/>
          <a:p>
            <a:pPr lvl="0"/>
            <a:r>
              <a:rPr lang="sk-SK" sz="2800" b="1" dirty="0" smtClean="0">
                <a:solidFill>
                  <a:srgbClr val="1289C4"/>
                </a:solidFill>
                <a:latin typeface="Helvetica Neue"/>
              </a:rPr>
              <a:t>FOUR </a:t>
            </a:r>
            <a:r>
              <a:rPr lang="sk-SK" sz="2800" b="1" dirty="0" err="1" smtClean="0">
                <a:solidFill>
                  <a:srgbClr val="1289C4"/>
                </a:solidFill>
                <a:latin typeface="Helvetica Neue"/>
              </a:rPr>
              <a:t>Food</a:t>
            </a:r>
            <a:r>
              <a:rPr lang="sk-SK" sz="2800" b="1" dirty="0" smtClean="0">
                <a:solidFill>
                  <a:srgbClr val="1289C4"/>
                </a:solidFill>
                <a:latin typeface="Helvetica Neue"/>
              </a:rPr>
              <a:t> Waste </a:t>
            </a:r>
            <a:r>
              <a:rPr lang="sk-SK" sz="2800" b="1" dirty="0" err="1" smtClean="0">
                <a:solidFill>
                  <a:srgbClr val="1289C4"/>
                </a:solidFill>
                <a:latin typeface="Helvetica Neue"/>
              </a:rPr>
              <a:t>Facts</a:t>
            </a:r>
            <a:endParaRPr lang="sk-SK" b="1" dirty="0" smtClean="0">
              <a:latin typeface="Helvetica Neue"/>
            </a:endParaRPr>
          </a:p>
          <a:p>
            <a:endParaRPr lang="sk-SK" dirty="0"/>
          </a:p>
        </p:txBody>
      </p:sp>
      <p:sp>
        <p:nvSpPr>
          <p:cNvPr id="11" name="BlokTextu 10"/>
          <p:cNvSpPr txBox="1"/>
          <p:nvPr/>
        </p:nvSpPr>
        <p:spPr>
          <a:xfrm>
            <a:off x="251518" y="6459906"/>
            <a:ext cx="4968554" cy="261610"/>
          </a:xfrm>
          <a:prstGeom prst="rect">
            <a:avLst/>
          </a:prstGeom>
          <a:noFill/>
        </p:spPr>
        <p:txBody>
          <a:bodyPr wrap="square" rtlCol="0">
            <a:spAutoFit/>
          </a:bodyPr>
          <a:lstStyle/>
          <a:p>
            <a:r>
              <a:rPr lang="sk-SK" sz="1100" i="1" dirty="0" err="1" smtClean="0">
                <a:latin typeface="Helvetica Neue"/>
              </a:rPr>
              <a:t>Source</a:t>
            </a:r>
            <a:r>
              <a:rPr lang="sk-SK" sz="1100" i="1" dirty="0">
                <a:latin typeface="Helvetica Neue"/>
              </a:rPr>
              <a:t>: </a:t>
            </a:r>
            <a:r>
              <a:rPr lang="sk-SK" sz="1100" i="1" dirty="0">
                <a:latin typeface="Helvetica Neue"/>
                <a:hlinkClick r:id="rId4"/>
              </a:rPr>
              <a:t>http://feedbackglobal.org/food-waste-scandal</a:t>
            </a:r>
            <a:r>
              <a:rPr lang="sk-SK" sz="1100" i="1" dirty="0" smtClean="0">
                <a:latin typeface="Helvetica Neue"/>
                <a:hlinkClick r:id="rId4"/>
              </a:rPr>
              <a:t>/</a:t>
            </a:r>
            <a:r>
              <a:rPr lang="sk-SK" sz="1100" i="1" dirty="0" smtClean="0">
                <a:latin typeface="Helvetica Neue"/>
              </a:rPr>
              <a:t> </a:t>
            </a:r>
            <a:endParaRPr lang="sk-SK" sz="1100" i="1" dirty="0">
              <a:latin typeface="Helvetica Neue"/>
            </a:endParaRPr>
          </a:p>
        </p:txBody>
      </p:sp>
      <p:sp>
        <p:nvSpPr>
          <p:cNvPr id="14" name="BlokTextu 13"/>
          <p:cNvSpPr txBox="1"/>
          <p:nvPr/>
        </p:nvSpPr>
        <p:spPr>
          <a:xfrm>
            <a:off x="251520" y="1910986"/>
            <a:ext cx="8496944" cy="1446550"/>
          </a:xfrm>
          <a:prstGeom prst="rect">
            <a:avLst/>
          </a:prstGeom>
          <a:noFill/>
        </p:spPr>
        <p:txBody>
          <a:bodyPr wrap="square" rtlCol="0">
            <a:spAutoFit/>
          </a:bodyPr>
          <a:lstStyle/>
          <a:p>
            <a:r>
              <a:rPr lang="en-US" sz="2400" dirty="0" smtClean="0"/>
              <a:t>All </a:t>
            </a:r>
            <a:r>
              <a:rPr lang="en-US" sz="2400" dirty="0"/>
              <a:t>the world’s nearly one billion hungry people could be fed on less than a quarter of the food that is wasted in the US, UK and Europe</a:t>
            </a:r>
            <a:r>
              <a:rPr lang="en-US" sz="2400" b="1" dirty="0"/>
              <a:t>.</a:t>
            </a:r>
          </a:p>
          <a:p>
            <a:endParaRPr lang="sk-SK" sz="1600" dirty="0"/>
          </a:p>
        </p:txBody>
      </p:sp>
      <p:pic>
        <p:nvPicPr>
          <p:cNvPr id="7170" name="Picture 2" descr="C:\Users\tatiana.caplova\Desktop\l_GHI-GLobalHunger-INdex-Pakistan-CAR-AfricanRepublic-Yemen-Afghanistan-Hungry_10-13-2015_200545_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0" y="3501008"/>
            <a:ext cx="4762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38544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FOOD WASTE FACTS</a:t>
            </a:r>
            <a:endParaRPr lang="en-US" sz="2400" b="1" dirty="0">
              <a:solidFill>
                <a:srgbClr val="1289C4"/>
              </a:solidFill>
              <a:latin typeface="Helvetica Neue"/>
            </a:endParaRPr>
          </a:p>
        </p:txBody>
      </p:sp>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8" y="1152065"/>
            <a:ext cx="8633157" cy="800219"/>
          </a:xfrm>
          <a:prstGeom prst="rect">
            <a:avLst/>
          </a:prstGeom>
          <a:noFill/>
        </p:spPr>
        <p:txBody>
          <a:bodyPr wrap="square" rtlCol="0">
            <a:spAutoFit/>
          </a:bodyPr>
          <a:lstStyle/>
          <a:p>
            <a:pPr lvl="0"/>
            <a:r>
              <a:rPr lang="sk-SK" sz="2800" b="1" dirty="0" smtClean="0">
                <a:solidFill>
                  <a:srgbClr val="1289C4"/>
                </a:solidFill>
                <a:latin typeface="Helvetica Neue"/>
              </a:rPr>
              <a:t>FOUR </a:t>
            </a:r>
            <a:r>
              <a:rPr lang="sk-SK" sz="2800" b="1" dirty="0" err="1" smtClean="0">
                <a:solidFill>
                  <a:srgbClr val="1289C4"/>
                </a:solidFill>
                <a:latin typeface="Helvetica Neue"/>
              </a:rPr>
              <a:t>Food</a:t>
            </a:r>
            <a:r>
              <a:rPr lang="sk-SK" sz="2800" b="1" dirty="0" smtClean="0">
                <a:solidFill>
                  <a:srgbClr val="1289C4"/>
                </a:solidFill>
                <a:latin typeface="Helvetica Neue"/>
              </a:rPr>
              <a:t> Waste </a:t>
            </a:r>
            <a:r>
              <a:rPr lang="sk-SK" sz="2800" b="1" dirty="0" err="1" smtClean="0">
                <a:solidFill>
                  <a:srgbClr val="1289C4"/>
                </a:solidFill>
                <a:latin typeface="Helvetica Neue"/>
              </a:rPr>
              <a:t>Facts</a:t>
            </a:r>
            <a:endParaRPr lang="sk-SK" b="1" dirty="0" smtClean="0">
              <a:latin typeface="Helvetica Neue"/>
            </a:endParaRPr>
          </a:p>
          <a:p>
            <a:endParaRPr lang="sk-SK" dirty="0"/>
          </a:p>
        </p:txBody>
      </p:sp>
      <p:sp>
        <p:nvSpPr>
          <p:cNvPr id="11" name="BlokTextu 10"/>
          <p:cNvSpPr txBox="1"/>
          <p:nvPr/>
        </p:nvSpPr>
        <p:spPr>
          <a:xfrm>
            <a:off x="251518" y="6459906"/>
            <a:ext cx="8640962" cy="261610"/>
          </a:xfrm>
          <a:prstGeom prst="rect">
            <a:avLst/>
          </a:prstGeom>
          <a:noFill/>
        </p:spPr>
        <p:txBody>
          <a:bodyPr wrap="square" rtlCol="0">
            <a:spAutoFit/>
          </a:bodyPr>
          <a:lstStyle/>
          <a:p>
            <a:r>
              <a:rPr lang="sk-SK" sz="1100" i="1" dirty="0" err="1" smtClean="0">
                <a:latin typeface="Helvetica Neue"/>
              </a:rPr>
              <a:t>Source</a:t>
            </a:r>
            <a:r>
              <a:rPr lang="sk-SK" sz="1100" i="1" dirty="0">
                <a:latin typeface="Helvetica Neue"/>
              </a:rPr>
              <a:t>: </a:t>
            </a:r>
            <a:r>
              <a:rPr lang="sk-SK" sz="1100" i="1" dirty="0">
                <a:latin typeface="Helvetica Neue"/>
                <a:hlinkClick r:id="rId4"/>
              </a:rPr>
              <a:t>https://www.weforum.org/agenda/2015/08/which-countries-waste-the-most-food</a:t>
            </a:r>
            <a:r>
              <a:rPr lang="sk-SK" sz="1100" i="1" dirty="0" smtClean="0">
                <a:latin typeface="Helvetica Neue"/>
                <a:hlinkClick r:id="rId4"/>
              </a:rPr>
              <a:t>/</a:t>
            </a:r>
            <a:r>
              <a:rPr lang="sk-SK" sz="1100" i="1" dirty="0" smtClean="0">
                <a:latin typeface="Helvetica Neue"/>
              </a:rPr>
              <a:t> </a:t>
            </a:r>
            <a:endParaRPr lang="sk-SK" sz="1100" i="1" dirty="0">
              <a:latin typeface="Helvetica Neue"/>
            </a:endParaRPr>
          </a:p>
        </p:txBody>
      </p:sp>
      <p:sp>
        <p:nvSpPr>
          <p:cNvPr id="14" name="BlokTextu 13"/>
          <p:cNvSpPr txBox="1"/>
          <p:nvPr/>
        </p:nvSpPr>
        <p:spPr>
          <a:xfrm>
            <a:off x="251520" y="1910986"/>
            <a:ext cx="8496944" cy="1938992"/>
          </a:xfrm>
          <a:prstGeom prst="rect">
            <a:avLst/>
          </a:prstGeom>
          <a:noFill/>
        </p:spPr>
        <p:txBody>
          <a:bodyPr wrap="square" rtlCol="0">
            <a:spAutoFit/>
          </a:bodyPr>
          <a:lstStyle/>
          <a:p>
            <a:r>
              <a:rPr lang="sk-SK" sz="2400" dirty="0" smtClean="0"/>
              <a:t>M</a:t>
            </a:r>
            <a:r>
              <a:rPr lang="en-US" sz="2400" dirty="0" err="1" smtClean="0"/>
              <a:t>ost</a:t>
            </a:r>
            <a:r>
              <a:rPr lang="en-US" sz="2400" dirty="0" smtClean="0"/>
              <a:t> </a:t>
            </a:r>
            <a:r>
              <a:rPr lang="en-US" sz="2400" dirty="0"/>
              <a:t>of this wastage occurs in the developed world; per capita food waste by consumers (not including the production process) in Europe and North America is around 95-115kg per year, compared to just 6-11kg in sub-Saharan Africa and South/South-East Asia.</a:t>
            </a:r>
            <a:r>
              <a:rPr lang="en-US" sz="2400" b="1" dirty="0"/>
              <a:t> </a:t>
            </a:r>
            <a:endParaRPr lang="sk-SK" sz="1400" b="1" dirty="0"/>
          </a:p>
        </p:txBody>
      </p:sp>
      <p:pic>
        <p:nvPicPr>
          <p:cNvPr id="8194" name="Picture 2" descr="C:\Users\tatiana.caplova\Desktop\o-FOOD-WASTE-faceboo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720" y="3849978"/>
            <a:ext cx="5075840" cy="253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21958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FOOD WASTE FACTS</a:t>
            </a:r>
            <a:endParaRPr lang="en-US" sz="2400" b="1" dirty="0">
              <a:solidFill>
                <a:srgbClr val="1289C4"/>
              </a:solidFill>
              <a:latin typeface="Helvetica Neue"/>
            </a:endParaRPr>
          </a:p>
        </p:txBody>
      </p:sp>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8" y="1152065"/>
            <a:ext cx="8633157" cy="800219"/>
          </a:xfrm>
          <a:prstGeom prst="rect">
            <a:avLst/>
          </a:prstGeom>
          <a:noFill/>
        </p:spPr>
        <p:txBody>
          <a:bodyPr wrap="square" rtlCol="0">
            <a:spAutoFit/>
          </a:bodyPr>
          <a:lstStyle/>
          <a:p>
            <a:pPr lvl="0"/>
            <a:r>
              <a:rPr lang="sk-SK" sz="2800" b="1" dirty="0" smtClean="0">
                <a:solidFill>
                  <a:srgbClr val="1289C4"/>
                </a:solidFill>
                <a:latin typeface="Helvetica Neue"/>
              </a:rPr>
              <a:t>FOUR </a:t>
            </a:r>
            <a:r>
              <a:rPr lang="sk-SK" sz="2800" b="1" dirty="0" err="1" smtClean="0">
                <a:solidFill>
                  <a:srgbClr val="1289C4"/>
                </a:solidFill>
                <a:latin typeface="Helvetica Neue"/>
              </a:rPr>
              <a:t>Food</a:t>
            </a:r>
            <a:r>
              <a:rPr lang="sk-SK" sz="2800" b="1" dirty="0" smtClean="0">
                <a:solidFill>
                  <a:srgbClr val="1289C4"/>
                </a:solidFill>
                <a:latin typeface="Helvetica Neue"/>
              </a:rPr>
              <a:t> Waste </a:t>
            </a:r>
            <a:r>
              <a:rPr lang="sk-SK" sz="2800" b="1" dirty="0" err="1" smtClean="0">
                <a:solidFill>
                  <a:srgbClr val="1289C4"/>
                </a:solidFill>
                <a:latin typeface="Helvetica Neue"/>
              </a:rPr>
              <a:t>Facts</a:t>
            </a:r>
            <a:endParaRPr lang="sk-SK" b="1" dirty="0" smtClean="0">
              <a:latin typeface="Helvetica Neue"/>
            </a:endParaRPr>
          </a:p>
          <a:p>
            <a:endParaRPr lang="sk-SK" dirty="0"/>
          </a:p>
        </p:txBody>
      </p:sp>
      <p:sp>
        <p:nvSpPr>
          <p:cNvPr id="11" name="BlokTextu 10"/>
          <p:cNvSpPr txBox="1"/>
          <p:nvPr/>
        </p:nvSpPr>
        <p:spPr>
          <a:xfrm>
            <a:off x="251518" y="6459906"/>
            <a:ext cx="8640962" cy="261610"/>
          </a:xfrm>
          <a:prstGeom prst="rect">
            <a:avLst/>
          </a:prstGeom>
          <a:noFill/>
        </p:spPr>
        <p:txBody>
          <a:bodyPr wrap="square" rtlCol="0">
            <a:spAutoFit/>
          </a:bodyPr>
          <a:lstStyle/>
          <a:p>
            <a:r>
              <a:rPr lang="sk-SK" sz="1100" i="1" dirty="0" err="1" smtClean="0">
                <a:latin typeface="Helvetica Neue"/>
              </a:rPr>
              <a:t>Source</a:t>
            </a:r>
            <a:r>
              <a:rPr lang="sk-SK" sz="1100" i="1" dirty="0">
                <a:latin typeface="Helvetica Neue"/>
              </a:rPr>
              <a:t>: </a:t>
            </a:r>
            <a:r>
              <a:rPr lang="sk-SK" sz="1100" i="1" dirty="0">
                <a:latin typeface="Helvetica Neue"/>
                <a:hlinkClick r:id="rId4"/>
              </a:rPr>
              <a:t>https://www.weforum.org/agenda/2015/08/which-countries-waste-the-most-food</a:t>
            </a:r>
            <a:r>
              <a:rPr lang="sk-SK" sz="1100" i="1" dirty="0" smtClean="0">
                <a:latin typeface="Helvetica Neue"/>
                <a:hlinkClick r:id="rId4"/>
              </a:rPr>
              <a:t>/</a:t>
            </a:r>
            <a:r>
              <a:rPr lang="sk-SK" sz="1100" i="1" dirty="0" smtClean="0">
                <a:latin typeface="Helvetica Neue"/>
              </a:rPr>
              <a:t> </a:t>
            </a:r>
            <a:endParaRPr lang="sk-SK" sz="1100" i="1" dirty="0">
              <a:latin typeface="Helvetica Neue"/>
            </a:endParaRPr>
          </a:p>
        </p:txBody>
      </p:sp>
      <p:sp>
        <p:nvSpPr>
          <p:cNvPr id="14" name="BlokTextu 13"/>
          <p:cNvSpPr txBox="1"/>
          <p:nvPr/>
        </p:nvSpPr>
        <p:spPr>
          <a:xfrm>
            <a:off x="251520" y="1910986"/>
            <a:ext cx="8496944" cy="1938992"/>
          </a:xfrm>
          <a:prstGeom prst="rect">
            <a:avLst/>
          </a:prstGeom>
          <a:noFill/>
        </p:spPr>
        <p:txBody>
          <a:bodyPr wrap="square" rtlCol="0">
            <a:spAutoFit/>
          </a:bodyPr>
          <a:lstStyle/>
          <a:p>
            <a:r>
              <a:rPr lang="en-US" sz="2400" dirty="0" smtClean="0"/>
              <a:t>Food </a:t>
            </a:r>
            <a:r>
              <a:rPr lang="en-US" sz="2400" dirty="0"/>
              <a:t>loss and waste also has a significant impact on the environment. The carbon footprint of wasted food is estimated at 3.3 </a:t>
            </a:r>
            <a:r>
              <a:rPr lang="en-US" sz="2400" dirty="0" err="1"/>
              <a:t>gigatonnes</a:t>
            </a:r>
            <a:r>
              <a:rPr lang="en-US" sz="2400" dirty="0"/>
              <a:t>. In fact, if food waste were a country, it would rank behind only the US and China for greenhouse gas emissions.</a:t>
            </a:r>
            <a:endParaRPr lang="sk-SK" sz="1400" b="1" dirty="0"/>
          </a:p>
        </p:txBody>
      </p:sp>
      <p:pic>
        <p:nvPicPr>
          <p:cNvPr id="9218" name="Picture 2" descr="C:\Users\tatiana.caplova\Desktop\foods-carbon-footpri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0444" y="3905362"/>
            <a:ext cx="4395304" cy="255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78333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FOOD WASTE FACTS</a:t>
            </a:r>
            <a:endParaRPr lang="en-US" sz="2400" b="1" dirty="0">
              <a:solidFill>
                <a:srgbClr val="1289C4"/>
              </a:solidFill>
              <a:latin typeface="Helvetica Neue"/>
            </a:endParaRPr>
          </a:p>
        </p:txBody>
      </p:sp>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8" y="1152065"/>
            <a:ext cx="8633157" cy="800219"/>
          </a:xfrm>
          <a:prstGeom prst="rect">
            <a:avLst/>
          </a:prstGeom>
          <a:noFill/>
        </p:spPr>
        <p:txBody>
          <a:bodyPr wrap="square" rtlCol="0">
            <a:spAutoFit/>
          </a:bodyPr>
          <a:lstStyle/>
          <a:p>
            <a:pPr lvl="0"/>
            <a:r>
              <a:rPr lang="sk-SK" sz="2800" b="1" dirty="0" smtClean="0">
                <a:solidFill>
                  <a:srgbClr val="1289C4"/>
                </a:solidFill>
                <a:latin typeface="Helvetica Neue"/>
              </a:rPr>
              <a:t>FOUR </a:t>
            </a:r>
            <a:r>
              <a:rPr lang="sk-SK" sz="2800" b="1" dirty="0" err="1" smtClean="0">
                <a:solidFill>
                  <a:srgbClr val="1289C4"/>
                </a:solidFill>
                <a:latin typeface="Helvetica Neue"/>
              </a:rPr>
              <a:t>Food</a:t>
            </a:r>
            <a:r>
              <a:rPr lang="sk-SK" sz="2800" b="1" dirty="0" smtClean="0">
                <a:solidFill>
                  <a:srgbClr val="1289C4"/>
                </a:solidFill>
                <a:latin typeface="Helvetica Neue"/>
              </a:rPr>
              <a:t> Waste </a:t>
            </a:r>
            <a:r>
              <a:rPr lang="sk-SK" sz="2800" b="1" dirty="0" err="1" smtClean="0">
                <a:solidFill>
                  <a:srgbClr val="1289C4"/>
                </a:solidFill>
                <a:latin typeface="Helvetica Neue"/>
              </a:rPr>
              <a:t>Facts</a:t>
            </a:r>
            <a:endParaRPr lang="sk-SK" b="1" dirty="0" smtClean="0">
              <a:latin typeface="Helvetica Neue"/>
            </a:endParaRPr>
          </a:p>
          <a:p>
            <a:endParaRPr lang="sk-SK" dirty="0"/>
          </a:p>
        </p:txBody>
      </p:sp>
      <p:sp>
        <p:nvSpPr>
          <p:cNvPr id="11" name="BlokTextu 10"/>
          <p:cNvSpPr txBox="1"/>
          <p:nvPr/>
        </p:nvSpPr>
        <p:spPr>
          <a:xfrm>
            <a:off x="251518" y="6459906"/>
            <a:ext cx="8640962" cy="261610"/>
          </a:xfrm>
          <a:prstGeom prst="rect">
            <a:avLst/>
          </a:prstGeom>
          <a:noFill/>
        </p:spPr>
        <p:txBody>
          <a:bodyPr wrap="square" rtlCol="0">
            <a:spAutoFit/>
          </a:bodyPr>
          <a:lstStyle/>
          <a:p>
            <a:r>
              <a:rPr lang="sk-SK" sz="1100" i="1" dirty="0" err="1" smtClean="0">
                <a:latin typeface="Helvetica Neue"/>
              </a:rPr>
              <a:t>Source</a:t>
            </a:r>
            <a:r>
              <a:rPr lang="sk-SK" sz="1100" i="1" dirty="0">
                <a:latin typeface="Helvetica Neue"/>
              </a:rPr>
              <a:t>: </a:t>
            </a:r>
            <a:r>
              <a:rPr lang="sk-SK" sz="1100" i="1" dirty="0">
                <a:latin typeface="Helvetica Neue"/>
                <a:hlinkClick r:id="rId4"/>
              </a:rPr>
              <a:t>https://www.weforum.org/agenda/2015/08/which-countries-waste-the-most-food</a:t>
            </a:r>
            <a:r>
              <a:rPr lang="sk-SK" sz="1100" i="1" dirty="0" smtClean="0">
                <a:latin typeface="Helvetica Neue"/>
                <a:hlinkClick r:id="rId4"/>
              </a:rPr>
              <a:t>/</a:t>
            </a:r>
            <a:r>
              <a:rPr lang="sk-SK" sz="1100" i="1" dirty="0" smtClean="0">
                <a:latin typeface="Helvetica Neue"/>
              </a:rPr>
              <a:t> </a:t>
            </a:r>
            <a:endParaRPr lang="sk-SK" sz="1100" i="1" dirty="0">
              <a:latin typeface="Helvetica Neue"/>
            </a:endParaRPr>
          </a:p>
        </p:txBody>
      </p:sp>
      <p:sp>
        <p:nvSpPr>
          <p:cNvPr id="14" name="BlokTextu 13"/>
          <p:cNvSpPr txBox="1"/>
          <p:nvPr/>
        </p:nvSpPr>
        <p:spPr>
          <a:xfrm>
            <a:off x="251520" y="1910986"/>
            <a:ext cx="8496944" cy="1938992"/>
          </a:xfrm>
          <a:prstGeom prst="rect">
            <a:avLst/>
          </a:prstGeom>
          <a:noFill/>
        </p:spPr>
        <p:txBody>
          <a:bodyPr wrap="square" rtlCol="0">
            <a:spAutoFit/>
          </a:bodyPr>
          <a:lstStyle/>
          <a:p>
            <a:r>
              <a:rPr lang="en-US" sz="2400" dirty="0" smtClean="0"/>
              <a:t>The </a:t>
            </a:r>
            <a:r>
              <a:rPr lang="en-US" sz="2400" dirty="0"/>
              <a:t>production of wasted food also uses around 1.4 billion hectares of land – 28% of the world’s agricultural area. A huge amount of surface or groundwater – known as “blue water” – is also lost; about 250km3, more than 38 times the blue-water footprint of US </a:t>
            </a:r>
            <a:r>
              <a:rPr lang="en-US" sz="2400" dirty="0" smtClean="0"/>
              <a:t>households</a:t>
            </a:r>
            <a:endParaRPr lang="sk-SK" sz="2400" dirty="0"/>
          </a:p>
        </p:txBody>
      </p:sp>
      <p:pic>
        <p:nvPicPr>
          <p:cNvPr id="10242" name="Picture 2" descr="C:\Users\tatiana.caplova\Desktop\landfil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1780" y="3849978"/>
            <a:ext cx="3960440" cy="251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392677"/>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2416</TotalTime>
  <Words>2077</Words>
  <Application>Microsoft Office PowerPoint</Application>
  <PresentationFormat>On-screen Show (4:3)</PresentationFormat>
  <Paragraphs>178</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Bookman Old Style</vt:lpstr>
      <vt:lpstr>Calibri</vt:lpstr>
      <vt:lpstr>Gill Sans MT</vt:lpstr>
      <vt:lpstr>Helvetica Neue</vt:lpstr>
      <vt:lpstr>Wingdings</vt:lpstr>
      <vt:lpstr>Wingdings 3</vt:lpstr>
      <vt:lpstr>Origin</vt:lpstr>
      <vt:lpstr> Let´s talk about food: Food Law &amp; Food Hygiene Legislation SLOVAKIA</vt:lpstr>
      <vt:lpstr>CONTENT</vt:lpstr>
      <vt:lpstr>INTRODUCTION</vt:lpstr>
      <vt:lpstr>INTRODUCTION</vt:lpstr>
      <vt:lpstr>INTRODUCTION</vt:lpstr>
      <vt:lpstr>FOOD WASTE FACTS</vt:lpstr>
      <vt:lpstr>FOOD WASTE FACTS</vt:lpstr>
      <vt:lpstr>FOOD WASTE FACTS</vt:lpstr>
      <vt:lpstr>FOOD WASTE FACTS</vt:lpstr>
      <vt:lpstr>SLOVAK LEGISLATION</vt:lpstr>
      <vt:lpstr>SLOVAK LEGISLATION</vt:lpstr>
      <vt:lpstr>SLOVAK LEGISLATION</vt:lpstr>
      <vt:lpstr>CONTEXT</vt:lpstr>
      <vt:lpstr>SLOVAK LEGISLATION</vt:lpstr>
      <vt:lpstr>SLOVAK LEGISLATION</vt:lpstr>
      <vt:lpstr>NEWS</vt:lpstr>
      <vt:lpstr>NEWS</vt:lpstr>
      <vt:lpstr>NEWS</vt:lpstr>
      <vt:lpstr>GOOD PRACTICES FROM SLOVAKIA</vt:lpstr>
      <vt:lpstr>GOOD PRACTICES FROM SLOVAKIA</vt:lpstr>
      <vt:lpstr>Q &amp; A</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Stimulating the processing of used materials</dc:title>
  <dc:creator>Ivan Petarčić</dc:creator>
  <cp:lastModifiedBy>Windows User</cp:lastModifiedBy>
  <cp:revision>169</cp:revision>
  <dcterms:created xsi:type="dcterms:W3CDTF">2017-01-22T16:26:41Z</dcterms:created>
  <dcterms:modified xsi:type="dcterms:W3CDTF">2017-02-14T09:34:15Z</dcterms:modified>
</cp:coreProperties>
</file>