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9" r:id="rId3"/>
    <p:sldId id="260" r:id="rId4"/>
    <p:sldId id="261" r:id="rId5"/>
    <p:sldId id="266" r:id="rId6"/>
    <p:sldId id="262" r:id="rId7"/>
    <p:sldId id="301" r:id="rId8"/>
    <p:sldId id="263" r:id="rId9"/>
    <p:sldId id="264" r:id="rId10"/>
    <p:sldId id="298" r:id="rId11"/>
    <p:sldId id="267" r:id="rId12"/>
    <p:sldId id="268" r:id="rId13"/>
    <p:sldId id="270" r:id="rId14"/>
    <p:sldId id="271" r:id="rId15"/>
    <p:sldId id="273" r:id="rId16"/>
    <p:sldId id="276" r:id="rId17"/>
    <p:sldId id="278" r:id="rId18"/>
    <p:sldId id="279" r:id="rId19"/>
    <p:sldId id="280" r:id="rId20"/>
    <p:sldId id="281" r:id="rId21"/>
    <p:sldId id="283" r:id="rId22"/>
    <p:sldId id="296" r:id="rId23"/>
    <p:sldId id="284" r:id="rId24"/>
    <p:sldId id="285" r:id="rId25"/>
    <p:sldId id="286" r:id="rId26"/>
    <p:sldId id="287" r:id="rId27"/>
    <p:sldId id="288" r:id="rId28"/>
    <p:sldId id="289" r:id="rId29"/>
    <p:sldId id="297" r:id="rId30"/>
    <p:sldId id="291" r:id="rId31"/>
    <p:sldId id="303" r:id="rId32"/>
    <p:sldId id="299" r:id="rId33"/>
    <p:sldId id="300" r:id="rId34"/>
    <p:sldId id="302" r:id="rId35"/>
    <p:sldId id="304"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9" autoAdjust="0"/>
  </p:normalViewPr>
  <p:slideViewPr>
    <p:cSldViewPr>
      <p:cViewPr varScale="1">
        <p:scale>
          <a:sx n="100" d="100"/>
          <a:sy n="100" d="100"/>
        </p:scale>
        <p:origin x="19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D:\cveto\ZZRZI\statistika\2016\ZAP%20INV-2016.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D:\cveto\ZZRZI\statistika\2016\ZAP%20INV-20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List1!$B$1</c:f>
              <c:strCache>
                <c:ptCount val="1"/>
                <c:pt idx="0">
                  <c:v>People without disabilities</c:v>
                </c:pt>
              </c:strCache>
            </c:strRef>
          </c:tx>
          <c:invertIfNegative val="0"/>
          <c:cat>
            <c:strRef>
              <c:f>List1!$A$2:$A$3</c:f>
              <c:strCache>
                <c:ptCount val="2"/>
                <c:pt idx="0">
                  <c:v>participation in the labour market </c:v>
                </c:pt>
                <c:pt idx="1">
                  <c:v>employment</c:v>
                </c:pt>
              </c:strCache>
            </c:strRef>
          </c:cat>
          <c:val>
            <c:numRef>
              <c:f>List1!$B$2:$B$3</c:f>
              <c:numCache>
                <c:formatCode>0%</c:formatCode>
                <c:ptCount val="2"/>
                <c:pt idx="0">
                  <c:v>0.8</c:v>
                </c:pt>
                <c:pt idx="1">
                  <c:v>0.72</c:v>
                </c:pt>
              </c:numCache>
            </c:numRef>
          </c:val>
        </c:ser>
        <c:ser>
          <c:idx val="1"/>
          <c:order val="1"/>
          <c:tx>
            <c:strRef>
              <c:f>List1!$C$1</c:f>
              <c:strCache>
                <c:ptCount val="1"/>
                <c:pt idx="0">
                  <c:v>Persons with disabilities</c:v>
                </c:pt>
              </c:strCache>
            </c:strRef>
          </c:tx>
          <c:invertIfNegative val="0"/>
          <c:cat>
            <c:strRef>
              <c:f>List1!$A$2:$A$3</c:f>
              <c:strCache>
                <c:ptCount val="2"/>
                <c:pt idx="0">
                  <c:v>participation in the labour market </c:v>
                </c:pt>
                <c:pt idx="1">
                  <c:v>employment</c:v>
                </c:pt>
              </c:strCache>
            </c:strRef>
          </c:cat>
          <c:val>
            <c:numRef>
              <c:f>List1!$C$2:$C$3</c:f>
              <c:numCache>
                <c:formatCode>0%</c:formatCode>
                <c:ptCount val="2"/>
                <c:pt idx="0">
                  <c:v>0.56999999999999995</c:v>
                </c:pt>
                <c:pt idx="1">
                  <c:v>0.47</c:v>
                </c:pt>
              </c:numCache>
            </c:numRef>
          </c:val>
        </c:ser>
        <c:dLbls>
          <c:showLegendKey val="0"/>
          <c:showVal val="0"/>
          <c:showCatName val="0"/>
          <c:showSerName val="0"/>
          <c:showPercent val="0"/>
          <c:showBubbleSize val="0"/>
        </c:dLbls>
        <c:gapWidth val="150"/>
        <c:shape val="box"/>
        <c:axId val="644784000"/>
        <c:axId val="644780192"/>
        <c:axId val="0"/>
      </c:bar3DChart>
      <c:catAx>
        <c:axId val="644784000"/>
        <c:scaling>
          <c:orientation val="minMax"/>
        </c:scaling>
        <c:delete val="0"/>
        <c:axPos val="b"/>
        <c:numFmt formatCode="General" sourceLinked="0"/>
        <c:majorTickMark val="out"/>
        <c:minorTickMark val="none"/>
        <c:tickLblPos val="nextTo"/>
        <c:crossAx val="644780192"/>
        <c:crosses val="autoZero"/>
        <c:auto val="1"/>
        <c:lblAlgn val="ctr"/>
        <c:lblOffset val="100"/>
        <c:noMultiLvlLbl val="0"/>
      </c:catAx>
      <c:valAx>
        <c:axId val="644780192"/>
        <c:scaling>
          <c:orientation val="minMax"/>
        </c:scaling>
        <c:delete val="0"/>
        <c:axPos val="l"/>
        <c:majorGridlines/>
        <c:numFmt formatCode="0%" sourceLinked="1"/>
        <c:majorTickMark val="out"/>
        <c:minorTickMark val="none"/>
        <c:tickLblPos val="nextTo"/>
        <c:crossAx val="6447840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cat>
            <c:numRef>
              <c:f>List1!$E$3:$M$3</c:f>
              <c:numCache>
                <c:formatCode>General</c:formatCode>
                <c:ptCount val="9"/>
                <c:pt idx="0">
                  <c:v>2008</c:v>
                </c:pt>
                <c:pt idx="1">
                  <c:v>2009</c:v>
                </c:pt>
                <c:pt idx="2" formatCode="0">
                  <c:v>2010</c:v>
                </c:pt>
                <c:pt idx="3" formatCode="0">
                  <c:v>2011</c:v>
                </c:pt>
                <c:pt idx="4" formatCode="0">
                  <c:v>2012</c:v>
                </c:pt>
                <c:pt idx="5">
                  <c:v>2013</c:v>
                </c:pt>
                <c:pt idx="6" formatCode="0">
                  <c:v>2014</c:v>
                </c:pt>
                <c:pt idx="7" formatCode="0">
                  <c:v>2015</c:v>
                </c:pt>
                <c:pt idx="8" formatCode="0">
                  <c:v>2016</c:v>
                </c:pt>
              </c:numCache>
            </c:numRef>
          </c:cat>
          <c:val>
            <c:numRef>
              <c:f>List1!$E$16:$M$16</c:f>
              <c:numCache>
                <c:formatCode>General</c:formatCode>
                <c:ptCount val="9"/>
                <c:pt idx="0">
                  <c:v>1776</c:v>
                </c:pt>
                <c:pt idx="1">
                  <c:v>1629</c:v>
                </c:pt>
                <c:pt idx="2" formatCode="0">
                  <c:v>1618</c:v>
                </c:pt>
                <c:pt idx="3" formatCode="0">
                  <c:v>2107</c:v>
                </c:pt>
                <c:pt idx="4">
                  <c:v>2694</c:v>
                </c:pt>
                <c:pt idx="5">
                  <c:v>2938</c:v>
                </c:pt>
                <c:pt idx="6">
                  <c:v>2929</c:v>
                </c:pt>
                <c:pt idx="7">
                  <c:v>2817</c:v>
                </c:pt>
                <c:pt idx="8">
                  <c:v>3375</c:v>
                </c:pt>
              </c:numCache>
            </c:numRef>
          </c:val>
          <c:smooth val="0"/>
        </c:ser>
        <c:dLbls>
          <c:showLegendKey val="0"/>
          <c:showVal val="0"/>
          <c:showCatName val="0"/>
          <c:showSerName val="0"/>
          <c:showPercent val="0"/>
          <c:showBubbleSize val="0"/>
        </c:dLbls>
        <c:marker val="1"/>
        <c:smooth val="0"/>
        <c:axId val="644784544"/>
        <c:axId val="644785088"/>
      </c:lineChart>
      <c:catAx>
        <c:axId val="644784544"/>
        <c:scaling>
          <c:orientation val="minMax"/>
        </c:scaling>
        <c:delete val="0"/>
        <c:axPos val="b"/>
        <c:numFmt formatCode="General" sourceLinked="1"/>
        <c:majorTickMark val="none"/>
        <c:minorTickMark val="none"/>
        <c:tickLblPos val="nextTo"/>
        <c:crossAx val="644785088"/>
        <c:crosses val="autoZero"/>
        <c:auto val="1"/>
        <c:lblAlgn val="ctr"/>
        <c:lblOffset val="100"/>
        <c:noMultiLvlLbl val="0"/>
      </c:catAx>
      <c:valAx>
        <c:axId val="644785088"/>
        <c:scaling>
          <c:orientation val="minMax"/>
        </c:scaling>
        <c:delete val="0"/>
        <c:axPos val="l"/>
        <c:majorGridlines/>
        <c:title>
          <c:tx>
            <c:rich>
              <a:bodyPr/>
              <a:lstStyle/>
              <a:p>
                <a:pPr>
                  <a:defRPr/>
                </a:pPr>
                <a:r>
                  <a:rPr lang="sl-SI"/>
                  <a:t>Število</a:t>
                </a:r>
              </a:p>
            </c:rich>
          </c:tx>
          <c:overlay val="0"/>
        </c:title>
        <c:numFmt formatCode="General" sourceLinked="1"/>
        <c:majorTickMark val="none"/>
        <c:minorTickMark val="none"/>
        <c:tickLblPos val="nextTo"/>
        <c:crossAx val="644784544"/>
        <c:crosses val="autoZero"/>
        <c:crossBetween val="between"/>
      </c:valAx>
      <c:dTable>
        <c:showHorzBorder val="1"/>
        <c:showVertBorder val="1"/>
        <c:showOutline val="1"/>
        <c:showKeys val="1"/>
      </c:dTable>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cat>
            <c:numRef>
              <c:f>List1!$H$22:$J$22</c:f>
              <c:numCache>
                <c:formatCode>General</c:formatCode>
                <c:ptCount val="3"/>
                <c:pt idx="0">
                  <c:v>2014</c:v>
                </c:pt>
                <c:pt idx="1">
                  <c:v>2015</c:v>
                </c:pt>
                <c:pt idx="2">
                  <c:v>2016</c:v>
                </c:pt>
              </c:numCache>
            </c:numRef>
          </c:cat>
          <c:val>
            <c:numRef>
              <c:f>List1!$H$34:$J$34</c:f>
              <c:numCache>
                <c:formatCode>General</c:formatCode>
                <c:ptCount val="3"/>
                <c:pt idx="0">
                  <c:v>17646</c:v>
                </c:pt>
                <c:pt idx="1">
                  <c:v>16797</c:v>
                </c:pt>
                <c:pt idx="2">
                  <c:v>15836</c:v>
                </c:pt>
              </c:numCache>
            </c:numRef>
          </c:val>
        </c:ser>
        <c:dLbls>
          <c:showLegendKey val="0"/>
          <c:showVal val="0"/>
          <c:showCatName val="0"/>
          <c:showSerName val="0"/>
          <c:showPercent val="0"/>
          <c:showBubbleSize val="0"/>
        </c:dLbls>
        <c:gapWidth val="150"/>
        <c:axId val="775491808"/>
        <c:axId val="775488544"/>
      </c:barChart>
      <c:catAx>
        <c:axId val="775491808"/>
        <c:scaling>
          <c:orientation val="minMax"/>
        </c:scaling>
        <c:delete val="0"/>
        <c:axPos val="b"/>
        <c:numFmt formatCode="General" sourceLinked="1"/>
        <c:majorTickMark val="none"/>
        <c:minorTickMark val="none"/>
        <c:tickLblPos val="nextTo"/>
        <c:crossAx val="775488544"/>
        <c:crosses val="autoZero"/>
        <c:auto val="1"/>
        <c:lblAlgn val="ctr"/>
        <c:lblOffset val="100"/>
        <c:noMultiLvlLbl val="0"/>
      </c:catAx>
      <c:valAx>
        <c:axId val="775488544"/>
        <c:scaling>
          <c:orientation val="minMax"/>
        </c:scaling>
        <c:delete val="0"/>
        <c:axPos val="l"/>
        <c:majorGridlines/>
        <c:title>
          <c:tx>
            <c:rich>
              <a:bodyPr/>
              <a:lstStyle/>
              <a:p>
                <a:pPr>
                  <a:defRPr/>
                </a:pPr>
                <a:r>
                  <a:rPr lang="sl-SI"/>
                  <a:t>Število</a:t>
                </a:r>
              </a:p>
            </c:rich>
          </c:tx>
          <c:overlay val="0"/>
        </c:title>
        <c:numFmt formatCode="General" sourceLinked="1"/>
        <c:majorTickMark val="none"/>
        <c:minorTickMark val="none"/>
        <c:tickLblPos val="nextTo"/>
        <c:crossAx val="77549180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28989-8EED-45F0-8FC0-DED7EB80F6E9}" type="datetimeFigureOut">
              <a:rPr lang="en-GB" smtClean="0"/>
              <a:t>14/02/2017</a:t>
            </a:fld>
            <a:endParaRPr lang="en-GB"/>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38A2D-F8EF-409B-A6C4-D7775458F5ED}" type="slidenum">
              <a:rPr lang="en-GB" smtClean="0"/>
              <a:t>‹#›</a:t>
            </a:fld>
            <a:endParaRPr lang="en-GB"/>
          </a:p>
        </p:txBody>
      </p:sp>
    </p:spTree>
    <p:extLst>
      <p:ext uri="{BB962C8B-B14F-4D97-AF65-F5344CB8AC3E}">
        <p14:creationId xmlns:p14="http://schemas.microsoft.com/office/powerpoint/2010/main" val="131265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2</a:t>
            </a:fld>
            <a:endParaRPr lang="en-GB"/>
          </a:p>
        </p:txBody>
      </p:sp>
    </p:spTree>
    <p:extLst>
      <p:ext uri="{BB962C8B-B14F-4D97-AF65-F5344CB8AC3E}">
        <p14:creationId xmlns:p14="http://schemas.microsoft.com/office/powerpoint/2010/main" val="49739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EU level, 57% of persons with disabilities aged between 20 and 64 years participate in the labour market (whether they are employed or unemployed but actively looking for work), compared with 80% of people without disabilities. At EU level, about 47% of people with disabilities are employed, compared to 72% of people without disabilities.</a:t>
            </a:r>
          </a:p>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3</a:t>
            </a:fld>
            <a:endParaRPr lang="en-GB"/>
          </a:p>
        </p:txBody>
      </p:sp>
    </p:spTree>
    <p:extLst>
      <p:ext uri="{BB962C8B-B14F-4D97-AF65-F5344CB8AC3E}">
        <p14:creationId xmlns:p14="http://schemas.microsoft.com/office/powerpoint/2010/main" val="330514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78838A2D-F8EF-409B-A6C4-D7775458F5ED}" type="slidenum">
              <a:rPr lang="en-GB" smtClean="0"/>
              <a:t>6</a:t>
            </a:fld>
            <a:endParaRPr lang="en-GB"/>
          </a:p>
        </p:txBody>
      </p:sp>
    </p:spTree>
    <p:extLst>
      <p:ext uri="{BB962C8B-B14F-4D97-AF65-F5344CB8AC3E}">
        <p14:creationId xmlns:p14="http://schemas.microsoft.com/office/powerpoint/2010/main" val="278986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78838A2D-F8EF-409B-A6C4-D7775458F5ED}" type="slidenum">
              <a:rPr lang="en-GB" smtClean="0"/>
              <a:t>18</a:t>
            </a:fld>
            <a:endParaRPr lang="en-GB"/>
          </a:p>
        </p:txBody>
      </p:sp>
    </p:spTree>
    <p:extLst>
      <p:ext uri="{BB962C8B-B14F-4D97-AF65-F5344CB8AC3E}">
        <p14:creationId xmlns:p14="http://schemas.microsoft.com/office/powerpoint/2010/main" val="181787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PWD</a:t>
            </a:r>
            <a:r>
              <a:rPr lang="en-GB" dirty="0" smtClean="0"/>
              <a:t> companies are</a:t>
            </a:r>
            <a:r>
              <a:rPr lang="sl-SI" dirty="0" smtClean="0"/>
              <a:t>,</a:t>
            </a:r>
            <a:r>
              <a:rPr lang="en-GB" dirty="0" smtClean="0"/>
              <a:t> due to the provision of jobs for the disabled</a:t>
            </a:r>
            <a:r>
              <a:rPr lang="sl-SI" dirty="0" smtClean="0"/>
              <a:t>,</a:t>
            </a:r>
            <a:r>
              <a:rPr lang="en-GB" dirty="0" smtClean="0"/>
              <a:t> companies of special importance. They represent a kind of social economy, in practice, have become one of the few employment opportunities for people with disabilities. Their establishment had already begun before 1976. Since 1988, when Slovenia had 11 enterprises for the disabled, and by the end of 2009, the number rose to 166. Along with the growth in the number of </a:t>
            </a:r>
            <a:r>
              <a:rPr lang="sl-SI" dirty="0" smtClean="0"/>
              <a:t>PWD </a:t>
            </a:r>
            <a:r>
              <a:rPr lang="en-GB" dirty="0" smtClean="0"/>
              <a:t>companies grew the number of </a:t>
            </a:r>
            <a:r>
              <a:rPr lang="sl-SI" dirty="0" err="1" smtClean="0"/>
              <a:t>their</a:t>
            </a:r>
            <a:r>
              <a:rPr lang="sl-SI" dirty="0" smtClean="0"/>
              <a:t> </a:t>
            </a:r>
            <a:r>
              <a:rPr lang="sl-SI" dirty="0" err="1" smtClean="0"/>
              <a:t>employees</a:t>
            </a:r>
            <a:r>
              <a:rPr lang="en-GB" dirty="0" smtClean="0"/>
              <a:t>. </a:t>
            </a:r>
            <a:endParaRPr lang="en-GB" dirty="0"/>
          </a:p>
        </p:txBody>
      </p:sp>
      <p:sp>
        <p:nvSpPr>
          <p:cNvPr id="4" name="Ograda številke diapozitiva 3"/>
          <p:cNvSpPr>
            <a:spLocks noGrp="1"/>
          </p:cNvSpPr>
          <p:nvPr>
            <p:ph type="sldNum" sz="quarter" idx="10"/>
          </p:nvPr>
        </p:nvSpPr>
        <p:spPr/>
        <p:txBody>
          <a:bodyPr/>
          <a:lstStyle/>
          <a:p>
            <a:fld id="{78838A2D-F8EF-409B-A6C4-D7775458F5ED}" type="slidenum">
              <a:rPr lang="en-GB" smtClean="0"/>
              <a:t>21</a:t>
            </a:fld>
            <a:endParaRPr lang="en-GB"/>
          </a:p>
        </p:txBody>
      </p:sp>
    </p:spTree>
    <p:extLst>
      <p:ext uri="{BB962C8B-B14F-4D97-AF65-F5344CB8AC3E}">
        <p14:creationId xmlns:p14="http://schemas.microsoft.com/office/powerpoint/2010/main" val="106905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sz="1200" b="0" i="0" kern="1200" dirty="0" err="1" smtClean="0">
                <a:solidFill>
                  <a:schemeClr val="tx1"/>
                </a:solidFill>
                <a:effectLst/>
                <a:latin typeface="+mn-lt"/>
                <a:ea typeface="+mn-ea"/>
                <a:cs typeface="+mn-cs"/>
              </a:rPr>
              <a:t>Zaposlitveni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je </a:t>
            </a:r>
            <a:r>
              <a:rPr lang="en-GB" sz="1200" b="0" i="0" kern="1200" dirty="0" err="1" smtClean="0">
                <a:solidFill>
                  <a:schemeClr val="tx1"/>
                </a:solidFill>
                <a:effectLst/>
                <a:latin typeface="+mn-lt"/>
                <a:ea typeface="+mn-ea"/>
                <a:cs typeface="+mn-cs"/>
              </a:rPr>
              <a:t>pravna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oseba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posebnega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pomena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zagotavlja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zaščitena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delovna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mesta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invalidom</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zaradi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invalidnosti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dosegajo</a:t>
            </a:r>
            <a:r>
              <a:rPr lang="en-GB" sz="1200" b="0" i="0" kern="1200" dirty="0" smtClean="0">
                <a:solidFill>
                  <a:schemeClr val="tx1"/>
                </a:solidFill>
                <a:effectLst/>
                <a:latin typeface="+mn-lt"/>
                <a:ea typeface="+mn-ea"/>
                <a:cs typeface="+mn-cs"/>
              </a:rPr>
              <a:t> od 30 do 70 % </a:t>
            </a:r>
            <a:r>
              <a:rPr lang="en-GB" sz="1200" b="0" i="0" kern="1200" dirty="0" err="1" smtClean="0">
                <a:solidFill>
                  <a:schemeClr val="tx1"/>
                </a:solidFill>
                <a:effectLst/>
                <a:latin typeface="+mn-lt"/>
                <a:ea typeface="+mn-ea"/>
                <a:cs typeface="+mn-cs"/>
              </a:rPr>
              <a:t>pričakovanih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delovnih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rezultatov</a:t>
            </a:r>
            <a:r>
              <a:rPr lang="en-GB" sz="1200" b="0" i="0" kern="1200" dirty="0" smtClean="0">
                <a:solidFill>
                  <a:schemeClr val="tx1"/>
                </a:solidFill>
                <a:effectLst/>
                <a:latin typeface="+mn-lt"/>
                <a:ea typeface="+mn-ea"/>
                <a:cs typeface="+mn-cs"/>
              </a:rPr>
              <a:t> in </a:t>
            </a:r>
            <a:r>
              <a:rPr lang="en-GB" sz="1200" b="0" i="0" kern="1200" dirty="0" err="1" smtClean="0">
                <a:solidFill>
                  <a:schemeClr val="tx1"/>
                </a:solidFill>
                <a:effectLst/>
                <a:latin typeface="+mn-lt"/>
                <a:ea typeface="+mn-ea"/>
                <a:cs typeface="+mn-cs"/>
              </a:rPr>
              <a:t>jim</a:t>
            </a:r>
            <a:r>
              <a:rPr lang="en-GB" sz="1200" b="0" i="0" kern="1200" dirty="0" smtClean="0">
                <a:solidFill>
                  <a:schemeClr val="tx1"/>
                </a:solidFill>
                <a:effectLst/>
                <a:latin typeface="+mn-lt"/>
                <a:ea typeface="+mn-ea"/>
                <a:cs typeface="+mn-cs"/>
              </a:rPr>
              <a:t> je </a:t>
            </a:r>
            <a:r>
              <a:rPr lang="en-GB" sz="1200" b="0" i="0" kern="1200" dirty="0" err="1" smtClean="0">
                <a:solidFill>
                  <a:schemeClr val="tx1"/>
                </a:solidFill>
                <a:effectLst/>
                <a:latin typeface="+mn-lt"/>
                <a:ea typeface="+mn-ea"/>
                <a:cs typeface="+mn-cs"/>
              </a:rPr>
              <a:t>Zavod</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Republike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Slovenije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za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zaposlovanje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izdal</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odločbo</a:t>
            </a:r>
            <a:r>
              <a:rPr lang="en-GB" sz="1200" b="0" i="0" kern="1200" dirty="0" smtClean="0">
                <a:solidFill>
                  <a:schemeClr val="tx1"/>
                </a:solidFill>
                <a:effectLst/>
                <a:latin typeface="+mn-lt"/>
                <a:ea typeface="+mn-ea"/>
                <a:cs typeface="+mn-cs"/>
              </a:rPr>
              <a:t>, da so </a:t>
            </a:r>
            <a:r>
              <a:rPr lang="en-GB" sz="1200" b="0" i="0" kern="1200" dirty="0" err="1" smtClean="0">
                <a:solidFill>
                  <a:schemeClr val="tx1"/>
                </a:solidFill>
                <a:effectLst/>
                <a:latin typeface="+mn-lt"/>
                <a:ea typeface="+mn-ea"/>
                <a:cs typeface="+mn-cs"/>
              </a:rPr>
              <a:t>zaposljivi</a:t>
            </a:r>
            <a:r>
              <a:rPr lang="en-GB" sz="1200" b="0" i="0" kern="1200" dirty="0" smtClean="0">
                <a:solidFill>
                  <a:schemeClr val="tx1"/>
                </a:solidFill>
                <a:effectLst/>
                <a:latin typeface="+mn-lt"/>
                <a:ea typeface="+mn-ea"/>
                <a:cs typeface="+mn-cs"/>
              </a:rPr>
              <a:t> le </a:t>
            </a:r>
            <a:r>
              <a:rPr lang="en-GB" sz="1200" b="0" i="0" kern="1200" dirty="0" err="1" smtClean="0">
                <a:solidFill>
                  <a:schemeClr val="tx1"/>
                </a:solidFill>
                <a:effectLst/>
                <a:latin typeface="+mn-lt"/>
                <a:ea typeface="+mn-ea"/>
                <a:cs typeface="+mn-cs"/>
              </a:rPr>
              <a:t>na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zaščitenih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delovnih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mestih</a:t>
            </a:r>
            <a:r>
              <a:rPr lang="en-GB" sz="1200" b="0" i="0" kern="1200" dirty="0" smtClean="0">
                <a:solidFill>
                  <a:schemeClr val="tx1"/>
                </a:solidFill>
                <a:effectLst/>
                <a:latin typeface="+mn-lt"/>
                <a:ea typeface="+mn-ea"/>
                <a:cs typeface="+mn-cs"/>
              </a:rPr>
              <a:t>.</a:t>
            </a:r>
            <a:endParaRPr lang="en-GB" dirty="0"/>
          </a:p>
        </p:txBody>
      </p:sp>
      <p:sp>
        <p:nvSpPr>
          <p:cNvPr id="4" name="Ograda številke diapozitiva 3"/>
          <p:cNvSpPr>
            <a:spLocks noGrp="1"/>
          </p:cNvSpPr>
          <p:nvPr>
            <p:ph type="sldNum" sz="quarter" idx="10"/>
          </p:nvPr>
        </p:nvSpPr>
        <p:spPr/>
        <p:txBody>
          <a:bodyPr/>
          <a:lstStyle/>
          <a:p>
            <a:fld id="{78838A2D-F8EF-409B-A6C4-D7775458F5ED}" type="slidenum">
              <a:rPr lang="en-GB" smtClean="0"/>
              <a:t>29</a:t>
            </a:fld>
            <a:endParaRPr lang="en-GB"/>
          </a:p>
        </p:txBody>
      </p:sp>
    </p:spTree>
    <p:extLst>
      <p:ext uri="{BB962C8B-B14F-4D97-AF65-F5344CB8AC3E}">
        <p14:creationId xmlns:p14="http://schemas.microsoft.com/office/powerpoint/2010/main" val="252887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sl-SI" smtClean="0"/>
              <a:t>Uredite slog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bwMode="auto">
          <a:xfrm rot="5400000">
            <a:off x="7764621" y="1174097"/>
            <a:ext cx="2286000" cy="381000"/>
          </a:xfrm>
        </p:spPr>
        <p:txBody>
          <a:bodyPr/>
          <a:lstStyle/>
          <a:p>
            <a:fld id="{4BFA2F84-77F0-48F8-A604-D2F3212219E9}" type="datetimeFigureOut">
              <a:rPr lang="en-GB" smtClean="0"/>
              <a:t>14/02/2017</a:t>
            </a:fld>
            <a:endParaRPr lang="en-GB"/>
          </a:p>
        </p:txBody>
      </p:sp>
      <p:sp>
        <p:nvSpPr>
          <p:cNvPr id="17" name="Ograda noge 16"/>
          <p:cNvSpPr>
            <a:spLocks noGrp="1"/>
          </p:cNvSpPr>
          <p:nvPr>
            <p:ph type="ftr" sz="quarter" idx="11"/>
          </p:nvPr>
        </p:nvSpPr>
        <p:spPr bwMode="auto">
          <a:xfrm rot="5400000">
            <a:off x="7077269" y="4181669"/>
            <a:ext cx="3657600" cy="384048"/>
          </a:xfrm>
        </p:spPr>
        <p:txBody>
          <a:bodyPr/>
          <a:lstStyle/>
          <a:p>
            <a:endParaRPr lang="en-GB"/>
          </a:p>
        </p:txBody>
      </p:sp>
      <p:sp>
        <p:nvSpPr>
          <p:cNvPr id="10" name="Pravoko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o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povezovalni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en povezovalni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en povezovalni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povezoval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povezovalni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en povezovalni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o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Ograda številke diapozitiva 28"/>
          <p:cNvSpPr>
            <a:spLocks noGrp="1"/>
          </p:cNvSpPr>
          <p:nvPr>
            <p:ph type="sldNum" sz="quarter" idx="12"/>
          </p:nvPr>
        </p:nvSpPr>
        <p:spPr bwMode="auto">
          <a:xfrm>
            <a:off x="1325544" y="4928702"/>
            <a:ext cx="609600" cy="517524"/>
          </a:xfrm>
        </p:spPr>
        <p:txBody>
          <a:bodyPr/>
          <a:lstStyle/>
          <a:p>
            <a:fld id="{EC04B649-1512-4D95-B706-81080D1D848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BFA2F84-77F0-48F8-A604-D2F3212219E9}" type="datetimeFigureOut">
              <a:rPr lang="en-GB" smtClean="0"/>
              <a:t>14/02/2017</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EC04B649-1512-4D95-B706-81080D1D848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BFA2F84-77F0-48F8-A604-D2F3212219E9}" type="datetimeFigureOut">
              <a:rPr lang="en-GB" smtClean="0"/>
              <a:t>14/02/2017</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EC04B649-1512-4D95-B706-81080D1D8485}"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574675" y="304800"/>
            <a:ext cx="8001000" cy="1216025"/>
          </a:xfrm>
        </p:spPr>
        <p:txBody>
          <a:bodyPr/>
          <a:lstStyle/>
          <a:p>
            <a:r>
              <a:rPr lang="sl-SI" smtClean="0"/>
              <a:t>Kliknite, če želite urediti slog naslova matrice</a:t>
            </a:r>
            <a:endParaRPr lang="sl-SI"/>
          </a:p>
        </p:txBody>
      </p:sp>
      <p:sp>
        <p:nvSpPr>
          <p:cNvPr id="3" name="Ograda tabele 2"/>
          <p:cNvSpPr>
            <a:spLocks noGrp="1"/>
          </p:cNvSpPr>
          <p:nvPr>
            <p:ph type="tbl" idx="1"/>
          </p:nvPr>
        </p:nvSpPr>
        <p:spPr>
          <a:xfrm>
            <a:off x="566738" y="1752600"/>
            <a:ext cx="8001000" cy="4267200"/>
          </a:xfrm>
          <a:prstGeom prst="rect">
            <a:avLst/>
          </a:prstGeom>
        </p:spPr>
        <p:txBody>
          <a:bodyPr/>
          <a:lstStyle/>
          <a:p>
            <a:pPr lvl="0"/>
            <a:endParaRPr lang="sl-SI" noProof="0"/>
          </a:p>
        </p:txBody>
      </p:sp>
      <p:sp>
        <p:nvSpPr>
          <p:cNvPr id="4" name="Ograda datuma 3"/>
          <p:cNvSpPr>
            <a:spLocks noGrp="1"/>
          </p:cNvSpPr>
          <p:nvPr>
            <p:ph type="dt" sz="half" idx="10"/>
          </p:nvPr>
        </p:nvSpPr>
        <p:spPr>
          <a:xfrm>
            <a:off x="609600" y="6245225"/>
            <a:ext cx="1981200" cy="476250"/>
          </a:xfrm>
        </p:spPr>
        <p:txBody>
          <a:bodyPr/>
          <a:lstStyle>
            <a:lvl1pPr>
              <a:defRPr/>
            </a:lvl1pPr>
          </a:lstStyle>
          <a:p>
            <a:pPr>
              <a:defRPr/>
            </a:pPr>
            <a:endParaRPr lang="sl-SI"/>
          </a:p>
        </p:txBody>
      </p:sp>
      <p:sp>
        <p:nvSpPr>
          <p:cNvPr id="5" name="Ograda noge 4"/>
          <p:cNvSpPr>
            <a:spLocks noGrp="1"/>
          </p:cNvSpPr>
          <p:nvPr>
            <p:ph type="ftr" sz="quarter" idx="11"/>
          </p:nvPr>
        </p:nvSpPr>
        <p:spPr>
          <a:xfrm>
            <a:off x="3124200" y="6245225"/>
            <a:ext cx="2895600" cy="476250"/>
          </a:xfrm>
        </p:spPr>
        <p:txBody>
          <a:bodyPr/>
          <a:lstStyle>
            <a:lvl1pPr>
              <a:defRPr/>
            </a:lvl1pPr>
          </a:lstStyle>
          <a:p>
            <a:pPr>
              <a:defRPr/>
            </a:pPr>
            <a:r>
              <a:rPr lang="sl-SI"/>
              <a:t>Bled, June 2008</a:t>
            </a:r>
          </a:p>
        </p:txBody>
      </p:sp>
      <p:sp>
        <p:nvSpPr>
          <p:cNvPr id="6" name="Ograda številke diapozitiva 5"/>
          <p:cNvSpPr>
            <a:spLocks noGrp="1"/>
          </p:cNvSpPr>
          <p:nvPr>
            <p:ph type="sldNum" sz="quarter" idx="12"/>
          </p:nvPr>
        </p:nvSpPr>
        <p:spPr>
          <a:xfrm>
            <a:off x="6553200" y="6245225"/>
            <a:ext cx="1981200" cy="476250"/>
          </a:xfrm>
        </p:spPr>
        <p:txBody>
          <a:bodyPr/>
          <a:lstStyle>
            <a:lvl1pPr>
              <a:defRPr/>
            </a:lvl1pPr>
          </a:lstStyle>
          <a:p>
            <a:pPr>
              <a:defRPr/>
            </a:pPr>
            <a:fld id="{C223013F-773C-4D14-9EF1-F41F3244E7B2}" type="slidenum">
              <a:rPr lang="sl-SI"/>
              <a:pPr>
                <a:defRPr/>
              </a:pPr>
              <a:t>‹#›</a:t>
            </a:fld>
            <a:endParaRPr lang="sl-SI"/>
          </a:p>
        </p:txBody>
      </p:sp>
    </p:spTree>
    <p:extLst>
      <p:ext uri="{BB962C8B-B14F-4D97-AF65-F5344CB8AC3E}">
        <p14:creationId xmlns:p14="http://schemas.microsoft.com/office/powerpoint/2010/main" val="149617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576000" y="244624"/>
            <a:ext cx="8223226" cy="849657"/>
          </a:xfrm>
          <a:prstGeom prst="rect">
            <a:avLst/>
          </a:prstGeom>
        </p:spPr>
        <p:txBody>
          <a:bodyPr/>
          <a:lstStyle>
            <a:lvl1pPr>
              <a:defRPr sz="2600" b="1" i="0" cap="all" baseline="0">
                <a:latin typeface="Calibri" pitchFamily="34" charset="0"/>
              </a:defRPr>
            </a:lvl1pPr>
          </a:lstStyle>
          <a:p>
            <a:r>
              <a:rPr lang="en-US" dirty="0" smtClean="0"/>
              <a:t>Click to edit Master title style</a:t>
            </a:r>
            <a:endParaRPr lang="sl-SI" dirty="0"/>
          </a:p>
        </p:txBody>
      </p:sp>
      <p:sp>
        <p:nvSpPr>
          <p:cNvPr id="6" name="Content Placeholder 2"/>
          <p:cNvSpPr>
            <a:spLocks noGrp="1"/>
          </p:cNvSpPr>
          <p:nvPr>
            <p:ph idx="1"/>
          </p:nvPr>
        </p:nvSpPr>
        <p:spPr>
          <a:xfrm>
            <a:off x="576000" y="1584000"/>
            <a:ext cx="8229600" cy="4525963"/>
          </a:xfrm>
          <a:prstGeom prst="rect">
            <a:avLst/>
          </a:prstGeom>
        </p:spPr>
        <p:txBody>
          <a:bodyPr lIns="0" tIns="0" rIns="0" bIns="0"/>
          <a:lstStyle>
            <a:lvl1pPr>
              <a:defRPr sz="2800" baseline="0">
                <a:latin typeface="Calibri" pitchFamily="34" charset="0"/>
              </a:defRPr>
            </a:lvl1pPr>
            <a:lvl2pPr>
              <a:defRPr sz="2400" baseline="0">
                <a:latin typeface="Calibri" pitchFamily="34" charset="0"/>
              </a:defRPr>
            </a:lvl2pPr>
            <a:lvl3pPr>
              <a:defRPr sz="2000" baseline="0">
                <a:latin typeface="Calibri" pitchFamily="34" charset="0"/>
              </a:defRPr>
            </a:lvl3pPr>
            <a:lvl4pPr>
              <a:defRPr sz="1800" baseline="0">
                <a:latin typeface="Calibri" pitchFamily="34" charset="0"/>
              </a:defRPr>
            </a:lvl4pPr>
            <a:lvl5pPr>
              <a:defRPr sz="1600" baseline="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Tree>
    <p:extLst>
      <p:ext uri="{BB962C8B-B14F-4D97-AF65-F5344CB8AC3E}">
        <p14:creationId xmlns:p14="http://schemas.microsoft.com/office/powerpoint/2010/main" val="17524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74675" y="304800"/>
            <a:ext cx="8001000" cy="1216025"/>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566738" y="1752600"/>
            <a:ext cx="3924300" cy="4267200"/>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3438" y="1752600"/>
            <a:ext cx="3924300" cy="4267200"/>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6"/>
          <p:cNvSpPr>
            <a:spLocks noGrp="1" noChangeArrowheads="1"/>
          </p:cNvSpPr>
          <p:nvPr>
            <p:ph type="dt" sz="half" idx="10"/>
          </p:nvPr>
        </p:nvSpPr>
        <p:spPr/>
        <p:txBody>
          <a:bodyPr/>
          <a:lstStyle>
            <a:lvl1pPr>
              <a:defRPr/>
            </a:lvl1pPr>
          </a:lstStyle>
          <a:p>
            <a:pPr>
              <a:defRPr/>
            </a:pPr>
            <a:fld id="{75EAFC1F-06F7-40DA-98BE-770379B6022A}" type="datetime1">
              <a:rPr lang="sl-SI"/>
              <a:pPr>
                <a:defRPr/>
              </a:pPr>
              <a:t>14. 02. 2017</a:t>
            </a:fld>
            <a:endParaRPr lang="sl-SI"/>
          </a:p>
        </p:txBody>
      </p:sp>
      <p:sp>
        <p:nvSpPr>
          <p:cNvPr id="6" name="Rectangle 7"/>
          <p:cNvSpPr>
            <a:spLocks noGrp="1" noChangeArrowheads="1"/>
          </p:cNvSpPr>
          <p:nvPr>
            <p:ph type="ftr" sz="quarter" idx="11"/>
          </p:nvPr>
        </p:nvSpPr>
        <p:spPr/>
        <p:txBody>
          <a:bodyPr/>
          <a:lstStyle>
            <a:lvl1pPr>
              <a:defRPr/>
            </a:lvl1pPr>
          </a:lstStyle>
          <a:p>
            <a:pPr>
              <a:defRPr/>
            </a:pPr>
            <a:r>
              <a:rPr lang="en-US"/>
              <a:t>Zagreb,  February, 2017</a:t>
            </a:r>
            <a:endParaRPr lang="sl-SI"/>
          </a:p>
        </p:txBody>
      </p:sp>
      <p:sp>
        <p:nvSpPr>
          <p:cNvPr id="7" name="Rectangle 8"/>
          <p:cNvSpPr>
            <a:spLocks noGrp="1" noChangeArrowheads="1"/>
          </p:cNvSpPr>
          <p:nvPr>
            <p:ph type="sldNum" sz="quarter" idx="12"/>
          </p:nvPr>
        </p:nvSpPr>
        <p:spPr/>
        <p:txBody>
          <a:bodyPr/>
          <a:lstStyle>
            <a:lvl1pPr>
              <a:defRPr/>
            </a:lvl1pPr>
          </a:lstStyle>
          <a:p>
            <a:pPr>
              <a:defRPr/>
            </a:pPr>
            <a:fld id="{BC449195-B4AB-4813-8148-79870E725802}" type="slidenum">
              <a:rPr lang="sl-SI"/>
              <a:pPr>
                <a:defRPr/>
              </a:pPr>
              <a:t>‹#›</a:t>
            </a:fld>
            <a:endParaRPr lang="sl-SI"/>
          </a:p>
        </p:txBody>
      </p:sp>
    </p:spTree>
    <p:extLst>
      <p:ext uri="{BB962C8B-B14F-4D97-AF65-F5344CB8AC3E}">
        <p14:creationId xmlns:p14="http://schemas.microsoft.com/office/powerpoint/2010/main" val="180812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8" name="Ograda vsebine 7"/>
          <p:cNvSpPr>
            <a:spLocks noGrp="1"/>
          </p:cNvSpPr>
          <p:nvPr>
            <p:ph sz="quarter" idx="1"/>
          </p:nvPr>
        </p:nvSpPr>
        <p:spPr>
          <a:xfrm>
            <a:off x="457200" y="1600200"/>
            <a:ext cx="7467600" cy="487375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4"/>
          </p:nvPr>
        </p:nvSpPr>
        <p:spPr/>
        <p:txBody>
          <a:bodyPr rtlCol="0"/>
          <a:lstStyle/>
          <a:p>
            <a:fld id="{4BFA2F84-77F0-48F8-A604-D2F3212219E9}" type="datetimeFigureOut">
              <a:rPr lang="en-GB" smtClean="0"/>
              <a:t>14/02/2017</a:t>
            </a:fld>
            <a:endParaRPr lang="en-GB"/>
          </a:p>
        </p:txBody>
      </p:sp>
      <p:sp>
        <p:nvSpPr>
          <p:cNvPr id="9" name="Ograda številke diapozitiva 8"/>
          <p:cNvSpPr>
            <a:spLocks noGrp="1"/>
          </p:cNvSpPr>
          <p:nvPr>
            <p:ph type="sldNum" sz="quarter" idx="15"/>
          </p:nvPr>
        </p:nvSpPr>
        <p:spPr/>
        <p:txBody>
          <a:bodyPr rtlCol="0"/>
          <a:lstStyle/>
          <a:p>
            <a:fld id="{EC04B649-1512-4D95-B706-81080D1D8485}" type="slidenum">
              <a:rPr lang="en-GB" smtClean="0"/>
              <a:t>‹#›</a:t>
            </a:fld>
            <a:endParaRPr lang="en-GB"/>
          </a:p>
        </p:txBody>
      </p:sp>
      <p:sp>
        <p:nvSpPr>
          <p:cNvPr id="10" name="Ograda noge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sl-SI" smtClean="0"/>
              <a:t>Uredite slog naslova matrice</a:t>
            </a:r>
            <a:endParaRPr kumimoji="0" lang="en-US"/>
          </a:p>
        </p:txBody>
      </p:sp>
      <p:sp>
        <p:nvSpPr>
          <p:cNvPr id="3" name="Ograda besedil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4" name="Ograda datuma 3"/>
          <p:cNvSpPr>
            <a:spLocks noGrp="1"/>
          </p:cNvSpPr>
          <p:nvPr>
            <p:ph type="dt" sz="half" idx="10"/>
          </p:nvPr>
        </p:nvSpPr>
        <p:spPr bwMode="auto">
          <a:xfrm rot="5400000">
            <a:off x="7763256" y="1170432"/>
            <a:ext cx="2286000" cy="381000"/>
          </a:xfrm>
        </p:spPr>
        <p:txBody>
          <a:bodyPr/>
          <a:lstStyle/>
          <a:p>
            <a:fld id="{4BFA2F84-77F0-48F8-A604-D2F3212219E9}" type="datetimeFigureOut">
              <a:rPr lang="en-GB" smtClean="0"/>
              <a:t>14/02/2017</a:t>
            </a:fld>
            <a:endParaRPr lang="en-GB"/>
          </a:p>
        </p:txBody>
      </p:sp>
      <p:sp>
        <p:nvSpPr>
          <p:cNvPr id="5" name="Ograda noge 4"/>
          <p:cNvSpPr>
            <a:spLocks noGrp="1"/>
          </p:cNvSpPr>
          <p:nvPr>
            <p:ph type="ftr" sz="quarter" idx="11"/>
          </p:nvPr>
        </p:nvSpPr>
        <p:spPr bwMode="auto">
          <a:xfrm rot="5400000">
            <a:off x="7077456" y="4178808"/>
            <a:ext cx="3657600" cy="384048"/>
          </a:xfrm>
        </p:spPr>
        <p:txBody>
          <a:bodyPr/>
          <a:lstStyle/>
          <a:p>
            <a:endParaRPr lang="en-GB"/>
          </a:p>
        </p:txBody>
      </p:sp>
      <p:sp>
        <p:nvSpPr>
          <p:cNvPr id="9" name="Pravoko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povezovalni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en povezovalni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povezovalni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povezoval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en povezovalni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o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en povezovalni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številke diapozitiva 5"/>
          <p:cNvSpPr>
            <a:spLocks noGrp="1"/>
          </p:cNvSpPr>
          <p:nvPr>
            <p:ph type="sldNum" sz="quarter" idx="12"/>
          </p:nvPr>
        </p:nvSpPr>
        <p:spPr bwMode="auto">
          <a:xfrm>
            <a:off x="1340616" y="4928702"/>
            <a:ext cx="609600" cy="517524"/>
          </a:xfrm>
        </p:spPr>
        <p:txBody>
          <a:bodyPr/>
          <a:lstStyle/>
          <a:p>
            <a:fld id="{EC04B649-1512-4D95-B706-81080D1D848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5" name="Ograda datuma 4"/>
          <p:cNvSpPr>
            <a:spLocks noGrp="1"/>
          </p:cNvSpPr>
          <p:nvPr>
            <p:ph type="dt" sz="half" idx="10"/>
          </p:nvPr>
        </p:nvSpPr>
        <p:spPr/>
        <p:txBody>
          <a:bodyPr/>
          <a:lstStyle/>
          <a:p>
            <a:fld id="{4BFA2F84-77F0-48F8-A604-D2F3212219E9}" type="datetimeFigureOut">
              <a:rPr lang="en-GB" smtClean="0"/>
              <a:t>14/02/2017</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EC04B649-1512-4D95-B706-81080D1D8485}" type="slidenum">
              <a:rPr lang="en-GB" smtClean="0"/>
              <a:t>‹#›</a:t>
            </a:fld>
            <a:endParaRPr lang="en-GB"/>
          </a:p>
        </p:txBody>
      </p:sp>
      <p:sp>
        <p:nvSpPr>
          <p:cNvPr id="9" name="Ograda vsebine 8"/>
          <p:cNvSpPr>
            <a:spLocks noGrp="1"/>
          </p:cNvSpPr>
          <p:nvPr>
            <p:ph sz="quarter" idx="1"/>
          </p:nvPr>
        </p:nvSpPr>
        <p:spPr>
          <a:xfrm>
            <a:off x="457200" y="1600200"/>
            <a:ext cx="3657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1" name="Ograda vsebine 10"/>
          <p:cNvSpPr>
            <a:spLocks noGrp="1"/>
          </p:cNvSpPr>
          <p:nvPr>
            <p:ph sz="quarter" idx="2"/>
          </p:nvPr>
        </p:nvSpPr>
        <p:spPr>
          <a:xfrm>
            <a:off x="4270248" y="1600200"/>
            <a:ext cx="3657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sl-SI" smtClean="0"/>
              <a:t>Uredite slog naslova matrice</a:t>
            </a:r>
            <a:endParaRPr kumimoji="0" lang="en-US"/>
          </a:p>
        </p:txBody>
      </p:sp>
      <p:sp>
        <p:nvSpPr>
          <p:cNvPr id="7" name="Ograda datuma 6"/>
          <p:cNvSpPr>
            <a:spLocks noGrp="1"/>
          </p:cNvSpPr>
          <p:nvPr>
            <p:ph type="dt" sz="half" idx="10"/>
          </p:nvPr>
        </p:nvSpPr>
        <p:spPr/>
        <p:txBody>
          <a:bodyPr/>
          <a:lstStyle/>
          <a:p>
            <a:fld id="{4BFA2F84-77F0-48F8-A604-D2F3212219E9}" type="datetimeFigureOut">
              <a:rPr lang="en-GB" smtClean="0"/>
              <a:t>14/02/2017</a:t>
            </a:fld>
            <a:endParaRPr lang="en-GB"/>
          </a:p>
        </p:txBody>
      </p:sp>
      <p:sp>
        <p:nvSpPr>
          <p:cNvPr id="8" name="Ograda noge 7"/>
          <p:cNvSpPr>
            <a:spLocks noGrp="1"/>
          </p:cNvSpPr>
          <p:nvPr>
            <p:ph type="ftr" sz="quarter" idx="11"/>
          </p:nvPr>
        </p:nvSpPr>
        <p:spPr/>
        <p:txBody>
          <a:bodyPr/>
          <a:lstStyle/>
          <a:p>
            <a:endParaRPr lang="en-GB"/>
          </a:p>
        </p:txBody>
      </p:sp>
      <p:sp>
        <p:nvSpPr>
          <p:cNvPr id="9" name="Ograda številke diapozitiva 8"/>
          <p:cNvSpPr>
            <a:spLocks noGrp="1"/>
          </p:cNvSpPr>
          <p:nvPr>
            <p:ph type="sldNum" sz="quarter" idx="12"/>
          </p:nvPr>
        </p:nvSpPr>
        <p:spPr/>
        <p:txBody>
          <a:bodyPr/>
          <a:lstStyle/>
          <a:p>
            <a:fld id="{EC04B649-1512-4D95-B706-81080D1D8485}" type="slidenum">
              <a:rPr lang="en-GB" smtClean="0"/>
              <a:t>‹#›</a:t>
            </a:fld>
            <a:endParaRPr lang="en-GB"/>
          </a:p>
        </p:txBody>
      </p:sp>
      <p:sp>
        <p:nvSpPr>
          <p:cNvPr id="11" name="Ograda vsebine 10"/>
          <p:cNvSpPr>
            <a:spLocks noGrp="1"/>
          </p:cNvSpPr>
          <p:nvPr>
            <p:ph sz="quarter" idx="2"/>
          </p:nvPr>
        </p:nvSpPr>
        <p:spPr>
          <a:xfrm>
            <a:off x="457200" y="2362200"/>
            <a:ext cx="3657600" cy="38862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quarter" idx="4"/>
          </p:nvPr>
        </p:nvSpPr>
        <p:spPr>
          <a:xfrm>
            <a:off x="4371975" y="2362200"/>
            <a:ext cx="3657600" cy="38862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6" name="Ograda datuma 5"/>
          <p:cNvSpPr>
            <a:spLocks noGrp="1"/>
          </p:cNvSpPr>
          <p:nvPr>
            <p:ph type="dt" sz="half" idx="10"/>
          </p:nvPr>
        </p:nvSpPr>
        <p:spPr/>
        <p:txBody>
          <a:bodyPr rtlCol="0"/>
          <a:lstStyle/>
          <a:p>
            <a:fld id="{4BFA2F84-77F0-48F8-A604-D2F3212219E9}" type="datetimeFigureOut">
              <a:rPr lang="en-GB" smtClean="0"/>
              <a:t>14/02/2017</a:t>
            </a:fld>
            <a:endParaRPr lang="en-GB"/>
          </a:p>
        </p:txBody>
      </p:sp>
      <p:sp>
        <p:nvSpPr>
          <p:cNvPr id="7" name="Ograda številke diapozitiva 6"/>
          <p:cNvSpPr>
            <a:spLocks noGrp="1"/>
          </p:cNvSpPr>
          <p:nvPr>
            <p:ph type="sldNum" sz="quarter" idx="11"/>
          </p:nvPr>
        </p:nvSpPr>
        <p:spPr/>
        <p:txBody>
          <a:bodyPr rtlCol="0"/>
          <a:lstStyle/>
          <a:p>
            <a:fld id="{EC04B649-1512-4D95-B706-81080D1D8485}" type="slidenum">
              <a:rPr lang="en-GB" smtClean="0"/>
              <a:t>‹#›</a:t>
            </a:fld>
            <a:endParaRPr lang="en-GB"/>
          </a:p>
        </p:txBody>
      </p:sp>
      <p:sp>
        <p:nvSpPr>
          <p:cNvPr id="8" name="Ograda noge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BFA2F84-77F0-48F8-A604-D2F3212219E9}" type="datetimeFigureOut">
              <a:rPr lang="en-GB" smtClean="0"/>
              <a:t>14/02/2017</a:t>
            </a:fld>
            <a:endParaRPr lang="en-GB"/>
          </a:p>
        </p:txBody>
      </p:sp>
      <p:sp>
        <p:nvSpPr>
          <p:cNvPr id="3" name="Ograda noge 2"/>
          <p:cNvSpPr>
            <a:spLocks noGrp="1"/>
          </p:cNvSpPr>
          <p:nvPr>
            <p:ph type="ftr" sz="quarter" idx="11"/>
          </p:nvPr>
        </p:nvSpPr>
        <p:spPr/>
        <p:txBody>
          <a:bodyPr/>
          <a:lstStyle/>
          <a:p>
            <a:endParaRPr lang="en-GB"/>
          </a:p>
        </p:txBody>
      </p:sp>
      <p:sp>
        <p:nvSpPr>
          <p:cNvPr id="4" name="Ograda številke diapozitiva 3"/>
          <p:cNvSpPr>
            <a:spLocks noGrp="1"/>
          </p:cNvSpPr>
          <p:nvPr>
            <p:ph type="sldNum" sz="quarter" idx="12"/>
          </p:nvPr>
        </p:nvSpPr>
        <p:spPr/>
        <p:txBody>
          <a:bodyPr/>
          <a:lstStyle/>
          <a:p>
            <a:fld id="{EC04B649-1512-4D95-B706-81080D1D848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1">
        <a:schemeClr val="bg1"/>
      </p:bgRef>
    </p:bg>
    <p:spTree>
      <p:nvGrpSpPr>
        <p:cNvPr id="1" name=""/>
        <p:cNvGrpSpPr/>
        <p:nvPr/>
      </p:nvGrpSpPr>
      <p:grpSpPr>
        <a:xfrm>
          <a:off x="0" y="0"/>
          <a:ext cx="0" cy="0"/>
          <a:chOff x="0" y="0"/>
          <a:chExt cx="0" cy="0"/>
        </a:xfrm>
      </p:grpSpPr>
      <p:sp>
        <p:nvSpPr>
          <p:cNvPr id="10" name="Raven povezovalni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l-SI" smtClean="0"/>
              <a:t>Uredite slog naslova matrice</a:t>
            </a:r>
            <a:endParaRPr kumimoji="0"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8" name="Raven povezovalni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en povezovalni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en povezovalni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o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povezovalni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grada vsebine 17"/>
          <p:cNvSpPr>
            <a:spLocks noGrp="1"/>
          </p:cNvSpPr>
          <p:nvPr>
            <p:ph sz="quarter" idx="1"/>
          </p:nvPr>
        </p:nvSpPr>
        <p:spPr>
          <a:xfrm>
            <a:off x="304800" y="274320"/>
            <a:ext cx="5638800" cy="6327648"/>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4"/>
          </p:nvPr>
        </p:nvSpPr>
        <p:spPr/>
        <p:txBody>
          <a:bodyPr rtlCol="0"/>
          <a:lstStyle/>
          <a:p>
            <a:fld id="{4BFA2F84-77F0-48F8-A604-D2F3212219E9}" type="datetimeFigureOut">
              <a:rPr lang="en-GB" smtClean="0"/>
              <a:t>14/02/2017</a:t>
            </a:fld>
            <a:endParaRPr lang="en-GB"/>
          </a:p>
        </p:txBody>
      </p:sp>
      <p:sp>
        <p:nvSpPr>
          <p:cNvPr id="22" name="Ograda številke diapozitiva 21"/>
          <p:cNvSpPr>
            <a:spLocks noGrp="1"/>
          </p:cNvSpPr>
          <p:nvPr>
            <p:ph type="sldNum" sz="quarter" idx="15"/>
          </p:nvPr>
        </p:nvSpPr>
        <p:spPr/>
        <p:txBody>
          <a:bodyPr rtlCol="0"/>
          <a:lstStyle/>
          <a:p>
            <a:fld id="{EC04B649-1512-4D95-B706-81080D1D8485}" type="slidenum">
              <a:rPr lang="en-GB" smtClean="0"/>
              <a:t>‹#›</a:t>
            </a:fld>
            <a:endParaRPr lang="en-GB"/>
          </a:p>
        </p:txBody>
      </p:sp>
      <p:sp>
        <p:nvSpPr>
          <p:cNvPr id="23" name="Ograda noge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Raven povezovalni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sl-SI" smtClean="0"/>
              <a:t>Uredite slog naslova matrice</a:t>
            </a:r>
            <a:endParaRPr kumimoji="0"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10" name="Raven povezovalni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o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en povezovalni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en povezovalni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en povezovalni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Ograda datuma 16"/>
          <p:cNvSpPr>
            <a:spLocks noGrp="1"/>
          </p:cNvSpPr>
          <p:nvPr>
            <p:ph type="dt" sz="half" idx="10"/>
          </p:nvPr>
        </p:nvSpPr>
        <p:spPr/>
        <p:txBody>
          <a:bodyPr rtlCol="0"/>
          <a:lstStyle/>
          <a:p>
            <a:fld id="{4BFA2F84-77F0-48F8-A604-D2F3212219E9}" type="datetimeFigureOut">
              <a:rPr lang="en-GB" smtClean="0"/>
              <a:t>14/02/2017</a:t>
            </a:fld>
            <a:endParaRPr lang="en-GB"/>
          </a:p>
        </p:txBody>
      </p:sp>
      <p:sp>
        <p:nvSpPr>
          <p:cNvPr id="18" name="Ograda številke diapozitiva 17"/>
          <p:cNvSpPr>
            <a:spLocks noGrp="1"/>
          </p:cNvSpPr>
          <p:nvPr>
            <p:ph type="sldNum" sz="quarter" idx="11"/>
          </p:nvPr>
        </p:nvSpPr>
        <p:spPr/>
        <p:txBody>
          <a:bodyPr rtlCol="0"/>
          <a:lstStyle/>
          <a:p>
            <a:fld id="{EC04B649-1512-4D95-B706-81080D1D8485}" type="slidenum">
              <a:rPr lang="en-GB" smtClean="0"/>
              <a:t>‹#›</a:t>
            </a:fld>
            <a:endParaRPr lang="en-GB"/>
          </a:p>
        </p:txBody>
      </p:sp>
      <p:sp>
        <p:nvSpPr>
          <p:cNvPr id="21" name="Ograda noge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en povezovalni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Ograda naslova 21"/>
          <p:cNvSpPr>
            <a:spLocks noGrp="1"/>
          </p:cNvSpPr>
          <p:nvPr>
            <p:ph type="title"/>
          </p:nvPr>
        </p:nvSpPr>
        <p:spPr>
          <a:xfrm>
            <a:off x="457200" y="274638"/>
            <a:ext cx="7467600" cy="1143000"/>
          </a:xfrm>
          <a:prstGeom prst="rect">
            <a:avLst/>
          </a:prstGeom>
        </p:spPr>
        <p:txBody>
          <a:bodyPr vert="horz" anchor="b">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BFA2F84-77F0-48F8-A604-D2F3212219E9}" type="datetimeFigureOut">
              <a:rPr lang="en-GB" smtClean="0"/>
              <a:t>14/02/2017</a:t>
            </a:fld>
            <a:endParaRPr lang="en-GB"/>
          </a:p>
        </p:txBody>
      </p:sp>
      <p:sp>
        <p:nvSpPr>
          <p:cNvPr id="3" name="Ograda no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Raven povezovalni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en povezovalni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o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povezovalni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grada številke diapoz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C04B649-1512-4D95-B706-81080D1D848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ddsz.gov.si/si/delovna_podrocja/invalidi_vzv/zaposlitveni_centr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zelva.s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facebook.com/Grunt-zavod-za-socialno-podjetni%C5%A1tvo-na-pode%C5%BEelju-91657399175689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c.europa.eu/justice/fundamental-rights/charter/index_e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uropa.eu/legislation_summaries/employment_and_social_policy/disability_and_old_age/c11414_en.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l-SI" b="0" dirty="0" smtClean="0"/>
              <a:t>EMPLOYMENT OF PEOPLE WITH DISABILITIES</a:t>
            </a:r>
            <a:endParaRPr lang="en-GB" dirty="0"/>
          </a:p>
        </p:txBody>
      </p:sp>
      <p:sp>
        <p:nvSpPr>
          <p:cNvPr id="3" name="Podnaslov 2"/>
          <p:cNvSpPr>
            <a:spLocks noGrp="1"/>
          </p:cNvSpPr>
          <p:nvPr>
            <p:ph type="subTitle" idx="1"/>
          </p:nvPr>
        </p:nvSpPr>
        <p:spPr/>
        <p:txBody>
          <a:bodyPr/>
          <a:lstStyle/>
          <a:p>
            <a:r>
              <a:rPr lang="sl-SI" dirty="0" err="1" smtClean="0"/>
              <a:t>Slovenia</a:t>
            </a:r>
            <a:endParaRPr lang="en-GB" dirty="0"/>
          </a:p>
        </p:txBody>
      </p:sp>
      <p:pic>
        <p:nvPicPr>
          <p:cNvPr id="4" name="Picture 2" descr="d:\Users\Uporabnik\Desktop\DPP\Erasmus + 2016\screen-shot-2016-09-26-at-104328_m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88640"/>
            <a:ext cx="3227226" cy="213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80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b="0" dirty="0"/>
              <a:t>EMPLOYMENT OF PEOPLE WITH </a:t>
            </a:r>
            <a:r>
              <a:rPr lang="sl-SI" b="0" dirty="0" smtClean="0"/>
              <a:t>DISABILITIES in </a:t>
            </a:r>
            <a:r>
              <a:rPr lang="sl-SI" b="0" dirty="0" err="1" smtClean="0"/>
              <a:t>Slovenia</a:t>
            </a:r>
            <a:endParaRPr lang="en-GB" dirty="0"/>
          </a:p>
        </p:txBody>
      </p:sp>
      <p:sp>
        <p:nvSpPr>
          <p:cNvPr id="3" name="Podnaslov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74832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KEY SLOVENIAN DOCUMENTS</a:t>
            </a:r>
            <a:endParaRPr lang="en-GB" dirty="0"/>
          </a:p>
        </p:txBody>
      </p:sp>
      <p:sp>
        <p:nvSpPr>
          <p:cNvPr id="3" name="Ograda vsebine 2"/>
          <p:cNvSpPr>
            <a:spLocks noGrp="1"/>
          </p:cNvSpPr>
          <p:nvPr>
            <p:ph sz="quarter" idx="1"/>
          </p:nvPr>
        </p:nvSpPr>
        <p:spPr/>
        <p:txBody>
          <a:bodyPr>
            <a:normAutofit lnSpcReduction="10000"/>
          </a:bodyPr>
          <a:lstStyle/>
          <a:p>
            <a:r>
              <a:rPr lang="sl-SI" dirty="0" err="1" smtClean="0"/>
              <a:t>Constitution</a:t>
            </a:r>
            <a:endParaRPr lang="sl-SI" dirty="0" smtClean="0"/>
          </a:p>
          <a:p>
            <a:r>
              <a:rPr lang="en-GB" b="1" dirty="0"/>
              <a:t>Vocational Rehabilitation and Employment of Disabled Persons </a:t>
            </a:r>
            <a:r>
              <a:rPr lang="en-GB" b="1" dirty="0" smtClean="0"/>
              <a:t>Act</a:t>
            </a:r>
            <a:r>
              <a:rPr lang="sl-SI" b="1" dirty="0" smtClean="0"/>
              <a:t> (2004)</a:t>
            </a:r>
          </a:p>
          <a:p>
            <a:r>
              <a:rPr lang="en-GB" dirty="0" smtClean="0"/>
              <a:t>Pension </a:t>
            </a:r>
            <a:r>
              <a:rPr lang="en-GB" dirty="0"/>
              <a:t>and Disability Insurance </a:t>
            </a:r>
            <a:r>
              <a:rPr lang="en-GB" dirty="0" smtClean="0"/>
              <a:t>Act</a:t>
            </a:r>
            <a:endParaRPr lang="sl-SI" dirty="0" smtClean="0"/>
          </a:p>
          <a:p>
            <a:r>
              <a:rPr lang="en-GB" dirty="0"/>
              <a:t> Occupational Health and Safety </a:t>
            </a:r>
            <a:r>
              <a:rPr lang="en-GB" dirty="0" smtClean="0"/>
              <a:t>Act</a:t>
            </a:r>
            <a:endParaRPr lang="sl-SI" dirty="0" smtClean="0"/>
          </a:p>
          <a:p>
            <a:r>
              <a:rPr lang="sl-SI" dirty="0"/>
              <a:t> </a:t>
            </a:r>
            <a:r>
              <a:rPr lang="sl-SI" dirty="0" err="1"/>
              <a:t>Employment</a:t>
            </a:r>
            <a:r>
              <a:rPr lang="sl-SI" dirty="0"/>
              <a:t> </a:t>
            </a:r>
            <a:r>
              <a:rPr lang="sl-SI" dirty="0" err="1"/>
              <a:t>Relationship</a:t>
            </a:r>
            <a:r>
              <a:rPr lang="sl-SI" dirty="0"/>
              <a:t> </a:t>
            </a:r>
            <a:r>
              <a:rPr lang="sl-SI" dirty="0" err="1"/>
              <a:t>Act</a:t>
            </a:r>
            <a:endParaRPr lang="sl-SI" dirty="0"/>
          </a:p>
          <a:p>
            <a:r>
              <a:rPr lang="sl-SI" dirty="0"/>
              <a:t> </a:t>
            </a:r>
            <a:r>
              <a:rPr lang="sl-SI" dirty="0" err="1"/>
              <a:t>Labour</a:t>
            </a:r>
            <a:r>
              <a:rPr lang="sl-SI" dirty="0"/>
              <a:t> Market </a:t>
            </a:r>
            <a:r>
              <a:rPr lang="sl-SI" dirty="0" err="1"/>
              <a:t>Regulation</a:t>
            </a:r>
            <a:r>
              <a:rPr lang="sl-SI" dirty="0"/>
              <a:t> </a:t>
            </a:r>
            <a:r>
              <a:rPr lang="sl-SI" dirty="0" err="1" smtClean="0"/>
              <a:t>Act</a:t>
            </a:r>
            <a:endParaRPr lang="sl-SI" dirty="0" smtClean="0"/>
          </a:p>
          <a:p>
            <a:r>
              <a:rPr lang="en-GB" dirty="0"/>
              <a:t>Act on the Use of Slovene Sign </a:t>
            </a:r>
            <a:r>
              <a:rPr lang="en-GB" dirty="0" smtClean="0"/>
              <a:t>Language</a:t>
            </a:r>
            <a:endParaRPr lang="sl-SI" dirty="0" smtClean="0"/>
          </a:p>
          <a:p>
            <a:r>
              <a:rPr lang="en-GB" dirty="0"/>
              <a:t>Equalisation of Opportunities for Persons with Disabilities </a:t>
            </a:r>
            <a:r>
              <a:rPr lang="en-GB" dirty="0" smtClean="0"/>
              <a:t>Act</a:t>
            </a:r>
            <a:endParaRPr lang="sl-SI" dirty="0" smtClean="0"/>
          </a:p>
          <a:p>
            <a:r>
              <a:rPr lang="en-GB" b="1" dirty="0" smtClean="0"/>
              <a:t>Decree </a:t>
            </a:r>
            <a:r>
              <a:rPr lang="en-GB" b="1" dirty="0"/>
              <a:t>establishing the employment quota for persons with disabilities</a:t>
            </a:r>
            <a:endParaRPr lang="sl-SI" b="1" dirty="0" smtClean="0"/>
          </a:p>
        </p:txBody>
      </p:sp>
    </p:spTree>
    <p:extLst>
      <p:ext uri="{BB962C8B-B14F-4D97-AF65-F5344CB8AC3E}">
        <p14:creationId xmlns:p14="http://schemas.microsoft.com/office/powerpoint/2010/main" val="1571626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grada noge 4"/>
          <p:cNvSpPr>
            <a:spLocks noGrp="1"/>
          </p:cNvSpPr>
          <p:nvPr>
            <p:ph type="ftr" sz="quarter" idx="11"/>
          </p:nvPr>
        </p:nvSpPr>
        <p:spPr/>
        <p:txBody>
          <a:bodyPr/>
          <a:lstStyle/>
          <a:p>
            <a:pPr>
              <a:defRPr/>
            </a:pPr>
            <a:endParaRPr lang="sl-SI" dirty="0"/>
          </a:p>
        </p:txBody>
      </p:sp>
      <p:sp>
        <p:nvSpPr>
          <p:cNvPr id="17411" name="Rectangle 80"/>
          <p:cNvSpPr>
            <a:spLocks noGrp="1" noChangeArrowheads="1"/>
          </p:cNvSpPr>
          <p:nvPr>
            <p:ph type="title"/>
          </p:nvPr>
        </p:nvSpPr>
        <p:spPr>
          <a:xfrm>
            <a:off x="468313" y="1052513"/>
            <a:ext cx="8001000" cy="855662"/>
          </a:xfrm>
        </p:spPr>
        <p:txBody>
          <a:bodyPr/>
          <a:lstStyle/>
          <a:p>
            <a:pPr algn="l"/>
            <a:r>
              <a:rPr lang="sl-SI" altLang="en-US" sz="3600" smtClean="0"/>
              <a:t>SLOVENIA </a:t>
            </a:r>
            <a:r>
              <a:rPr lang="sl-SI" altLang="en-US" sz="3600" dirty="0" smtClean="0"/>
              <a:t>– FACTS </a:t>
            </a:r>
            <a:r>
              <a:rPr lang="sl-SI" altLang="en-US" sz="2400" dirty="0" smtClean="0"/>
              <a:t>(2016) </a:t>
            </a:r>
            <a:endParaRPr lang="sl-SI" altLang="en-US" sz="2400" dirty="0" smtClean="0">
              <a:solidFill>
                <a:schemeClr val="folHlink"/>
              </a:solidFill>
              <a:latin typeface="Comic Sans MS" pitchFamily="66" charset="0"/>
            </a:endParaRPr>
          </a:p>
        </p:txBody>
      </p:sp>
      <p:graphicFrame>
        <p:nvGraphicFramePr>
          <p:cNvPr id="68690" name="Group 82"/>
          <p:cNvGraphicFramePr>
            <a:graphicFrameLocks noGrp="1"/>
          </p:cNvGraphicFramePr>
          <p:nvPr>
            <p:ph idx="1"/>
            <p:extLst>
              <p:ext uri="{D42A27DB-BD31-4B8C-83A1-F6EECF244321}">
                <p14:modId xmlns:p14="http://schemas.microsoft.com/office/powerpoint/2010/main" val="857627727"/>
              </p:ext>
            </p:extLst>
          </p:nvPr>
        </p:nvGraphicFramePr>
        <p:xfrm>
          <a:off x="566738" y="2132856"/>
          <a:ext cx="7821686" cy="3488443"/>
        </p:xfrm>
        <a:graphic>
          <a:graphicData uri="http://schemas.openxmlformats.org/drawingml/2006/table">
            <a:tbl>
              <a:tblPr/>
              <a:tblGrid>
                <a:gridCol w="1989038"/>
                <a:gridCol w="1720055"/>
                <a:gridCol w="2178898"/>
                <a:gridCol w="1933695"/>
              </a:tblGrid>
              <a:tr h="764145">
                <a:tc>
                  <a:txBody>
                    <a:bodyPr/>
                    <a:lstStyle/>
                    <a:p>
                      <a:pPr marL="469900" marR="0" lvl="0" indent="-469900" algn="just" defTabSz="914400" rtl="0" eaLnBrk="1" fontAlgn="t"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cs typeface="Times New Roman" pitchFamily="18" charset="0"/>
                        </a:rPr>
                        <a:t>SLOVENIA</a:t>
                      </a:r>
                      <a:endParaRPr kumimoji="0" lang="en-US" sz="2000" b="1" i="0" u="sng"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cs typeface="Times New Roman" pitchFamily="18" charset="0"/>
                        </a:rPr>
                        <a:t>Total</a:t>
                      </a:r>
                      <a:endParaRPr kumimoji="0" lang="en-US" sz="2000" b="1" i="0" u="sng"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sl-SI" sz="2000" b="1" i="0" u="sng" strike="noStrike" cap="none" normalizeH="0" baseline="0" dirty="0" smtClean="0">
                          <a:ln>
                            <a:noFill/>
                          </a:ln>
                          <a:solidFill>
                            <a:schemeClr val="tx1"/>
                          </a:solidFill>
                          <a:effectLst/>
                          <a:latin typeface="+mn-lt"/>
                        </a:rPr>
                        <a:t>PWD</a:t>
                      </a:r>
                      <a:endParaRPr kumimoji="0" lang="en-US" sz="2000" b="1" i="0" u="sng"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cs typeface="Times New Roman" pitchFamily="18" charset="0"/>
                        </a:rPr>
                        <a:t>Share</a:t>
                      </a:r>
                      <a:endParaRPr kumimoji="0" lang="en-US" sz="2000" b="1" i="0" u="sng"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8385">
                <a:tc>
                  <a:txBody>
                    <a:bodyPr/>
                    <a:lstStyle/>
                    <a:p>
                      <a:pPr marL="469900" marR="0" lvl="0" indent="-469900" algn="just"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Population</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2 millions</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1</a:t>
                      </a:r>
                      <a:r>
                        <a:rPr kumimoji="0" lang="sl-SI" sz="2000" b="1" i="0" u="none" strike="noStrike" cap="none" normalizeH="0" baseline="0" dirty="0" smtClean="0">
                          <a:ln>
                            <a:noFill/>
                          </a:ln>
                          <a:solidFill>
                            <a:schemeClr val="tx1"/>
                          </a:solidFill>
                          <a:effectLst/>
                          <a:latin typeface="+mn-lt"/>
                          <a:cs typeface="Times New Roman" pitchFamily="18" charset="0"/>
                        </a:rPr>
                        <a:t>7</a:t>
                      </a:r>
                      <a:r>
                        <a:rPr kumimoji="0" lang="en-US" sz="2000" b="1" i="0" u="none" strike="noStrike" cap="none" normalizeH="0" baseline="0" dirty="0" smtClean="0">
                          <a:ln>
                            <a:noFill/>
                          </a:ln>
                          <a:solidFill>
                            <a:schemeClr val="tx1"/>
                          </a:solidFill>
                          <a:effectLst/>
                          <a:latin typeface="+mn-lt"/>
                          <a:cs typeface="Times New Roman" pitchFamily="18" charset="0"/>
                        </a:rPr>
                        <a:t>0.000</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8%</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528">
                <a:tc>
                  <a:txBody>
                    <a:bodyPr/>
                    <a:lstStyle/>
                    <a:p>
                      <a:pPr marL="469900" marR="0" lvl="0" indent="-469900" algn="just"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Employed</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8</a:t>
                      </a:r>
                      <a:r>
                        <a:rPr kumimoji="0" lang="sl-SI" sz="2000" b="1" i="0" u="none" strike="noStrike" cap="none" normalizeH="0" baseline="0" dirty="0" smtClean="0">
                          <a:ln>
                            <a:noFill/>
                          </a:ln>
                          <a:solidFill>
                            <a:schemeClr val="tx1"/>
                          </a:solidFill>
                          <a:effectLst/>
                          <a:latin typeface="+mn-lt"/>
                          <a:cs typeface="Times New Roman" pitchFamily="18" charset="0"/>
                        </a:rPr>
                        <a:t>3</a:t>
                      </a:r>
                      <a:r>
                        <a:rPr kumimoji="0" lang="en-US" sz="2000" b="1" i="0" u="none" strike="noStrike" cap="none" normalizeH="0" baseline="0" dirty="0" smtClean="0">
                          <a:ln>
                            <a:noFill/>
                          </a:ln>
                          <a:solidFill>
                            <a:schemeClr val="tx1"/>
                          </a:solidFill>
                          <a:effectLst/>
                          <a:latin typeface="+mn-lt"/>
                          <a:cs typeface="Times New Roman" pitchFamily="18" charset="0"/>
                        </a:rPr>
                        <a:t>0.000</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3</a:t>
                      </a:r>
                      <a:r>
                        <a:rPr kumimoji="0" lang="sl-SI" sz="2000" b="1" i="0" u="none" strike="noStrike" cap="none" normalizeH="0" baseline="0" dirty="0" smtClean="0">
                          <a:ln>
                            <a:noFill/>
                          </a:ln>
                          <a:solidFill>
                            <a:schemeClr val="tx1"/>
                          </a:solidFill>
                          <a:effectLst/>
                          <a:latin typeface="+mn-lt"/>
                          <a:cs typeface="Times New Roman" pitchFamily="18" charset="0"/>
                        </a:rPr>
                        <a:t>3</a:t>
                      </a:r>
                      <a:r>
                        <a:rPr kumimoji="0" lang="en-US" sz="2000" b="1" i="0" u="none" strike="noStrike" cap="none" normalizeH="0" baseline="0" dirty="0" smtClean="0">
                          <a:ln>
                            <a:noFill/>
                          </a:ln>
                          <a:solidFill>
                            <a:schemeClr val="tx1"/>
                          </a:solidFill>
                          <a:effectLst/>
                          <a:latin typeface="+mn-lt"/>
                          <a:cs typeface="Times New Roman" pitchFamily="18" charset="0"/>
                        </a:rPr>
                        <a:t>.000</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4%</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8385">
                <a:tc>
                  <a:txBody>
                    <a:bodyPr/>
                    <a:lstStyle/>
                    <a:p>
                      <a:pPr marL="469900" marR="0" lvl="0" indent="-469900" algn="just"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Unemployed</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sl-SI" sz="2000" b="1" i="0" u="none" strike="noStrike" cap="none" normalizeH="0" baseline="0" dirty="0" smtClean="0">
                          <a:ln>
                            <a:noFill/>
                          </a:ln>
                          <a:solidFill>
                            <a:schemeClr val="tx1"/>
                          </a:solidFill>
                          <a:effectLst/>
                          <a:latin typeface="+mn-lt"/>
                          <a:cs typeface="Times New Roman" pitchFamily="18" charset="0"/>
                        </a:rPr>
                        <a:t>99</a:t>
                      </a:r>
                      <a:r>
                        <a:rPr kumimoji="0" lang="en-US" sz="2000" b="1" i="0" u="none" strike="noStrike" cap="none" normalizeH="0" baseline="0" dirty="0" smtClean="0">
                          <a:ln>
                            <a:noFill/>
                          </a:ln>
                          <a:solidFill>
                            <a:schemeClr val="tx1"/>
                          </a:solidFill>
                          <a:effectLst/>
                          <a:latin typeface="+mn-lt"/>
                          <a:cs typeface="Times New Roman" pitchFamily="18" charset="0"/>
                        </a:rPr>
                        <a:t>.</a:t>
                      </a:r>
                      <a:r>
                        <a:rPr kumimoji="0" lang="sl-SI" sz="2000" b="1" i="0" u="none" strike="noStrike" cap="none" normalizeH="0" baseline="0" dirty="0" smtClean="0">
                          <a:ln>
                            <a:noFill/>
                          </a:ln>
                          <a:solidFill>
                            <a:schemeClr val="tx1"/>
                          </a:solidFill>
                          <a:effectLst/>
                          <a:latin typeface="+mn-lt"/>
                          <a:cs typeface="Times New Roman" pitchFamily="18" charset="0"/>
                        </a:rPr>
                        <a:t>6</a:t>
                      </a:r>
                      <a:r>
                        <a:rPr kumimoji="0" lang="en-US" sz="2000" b="1" i="0" u="none" strike="noStrike" cap="none" normalizeH="0" baseline="0" dirty="0" smtClean="0">
                          <a:ln>
                            <a:noFill/>
                          </a:ln>
                          <a:solidFill>
                            <a:schemeClr val="tx1"/>
                          </a:solidFill>
                          <a:effectLst/>
                          <a:latin typeface="+mn-lt"/>
                          <a:cs typeface="Times New Roman" pitchFamily="18" charset="0"/>
                        </a:rPr>
                        <a:t>00</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1</a:t>
                      </a:r>
                      <a:r>
                        <a:rPr kumimoji="0" lang="sl-SI" sz="2000" b="1" i="0" u="none" strike="noStrike" cap="none" normalizeH="0" baseline="0" dirty="0" smtClean="0">
                          <a:ln>
                            <a:noFill/>
                          </a:ln>
                          <a:solidFill>
                            <a:schemeClr val="tx1"/>
                          </a:solidFill>
                          <a:effectLst/>
                          <a:latin typeface="+mn-lt"/>
                          <a:cs typeface="Times New Roman" pitchFamily="18" charset="0"/>
                        </a:rPr>
                        <a:t>5</a:t>
                      </a:r>
                      <a:r>
                        <a:rPr kumimoji="0" lang="en-US" sz="2000" b="1" i="0" u="none" strike="noStrike" cap="none" normalizeH="0" baseline="0" dirty="0" smtClean="0">
                          <a:ln>
                            <a:noFill/>
                          </a:ln>
                          <a:solidFill>
                            <a:schemeClr val="tx1"/>
                          </a:solidFill>
                          <a:effectLst/>
                          <a:latin typeface="+mn-lt"/>
                          <a:cs typeface="Times New Roman" pitchFamily="18" charset="0"/>
                        </a:rPr>
                        <a:t>.</a:t>
                      </a:r>
                      <a:r>
                        <a:rPr kumimoji="0" lang="sl-SI" sz="2000" b="1" i="0" u="none" strike="noStrike" cap="none" normalizeH="0" baseline="0" dirty="0" smtClean="0">
                          <a:ln>
                            <a:noFill/>
                          </a:ln>
                          <a:solidFill>
                            <a:schemeClr val="tx1"/>
                          </a:solidFill>
                          <a:effectLst/>
                          <a:latin typeface="+mn-lt"/>
                          <a:cs typeface="Times New Roman" pitchFamily="18" charset="0"/>
                        </a:rPr>
                        <a:t>8</a:t>
                      </a:r>
                      <a:r>
                        <a:rPr kumimoji="0" lang="en-US" sz="2000" b="1" i="0" u="none" strike="noStrike" cap="none" normalizeH="0" baseline="0" dirty="0" smtClean="0">
                          <a:ln>
                            <a:noFill/>
                          </a:ln>
                          <a:solidFill>
                            <a:schemeClr val="tx1"/>
                          </a:solidFill>
                          <a:effectLst/>
                          <a:latin typeface="+mn-lt"/>
                          <a:cs typeface="Times New Roman" pitchFamily="18" charset="0"/>
                        </a:rPr>
                        <a:t>00</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1</a:t>
                      </a:r>
                      <a:r>
                        <a:rPr kumimoji="0" lang="sl-SI" sz="2000" b="1" i="0" u="none" strike="noStrike" cap="none" normalizeH="0" baseline="0" dirty="0" smtClean="0">
                          <a:ln>
                            <a:noFill/>
                          </a:ln>
                          <a:solidFill>
                            <a:schemeClr val="tx1"/>
                          </a:solidFill>
                          <a:effectLst/>
                          <a:latin typeface="+mn-lt"/>
                          <a:cs typeface="Times New Roman" pitchFamily="18" charset="0"/>
                        </a:rPr>
                        <a:t>6</a:t>
                      </a:r>
                      <a:r>
                        <a:rPr kumimoji="0" lang="en-US" sz="2000" b="1" i="0" u="none" strike="noStrike" cap="none" normalizeH="0" baseline="0" dirty="0" smtClean="0">
                          <a:ln>
                            <a:noFill/>
                          </a:ln>
                          <a:solidFill>
                            <a:schemeClr val="tx1"/>
                          </a:solidFill>
                          <a:effectLst/>
                          <a:latin typeface="+mn-lt"/>
                          <a:cs typeface="Times New Roman" pitchFamily="18" charset="0"/>
                        </a:rPr>
                        <a:t>%</a:t>
                      </a:r>
                      <a:endParaRPr kumimoji="0" lang="en-US" sz="20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3499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395536" y="188640"/>
            <a:ext cx="8229600" cy="863600"/>
          </a:xfrm>
        </p:spPr>
        <p:txBody>
          <a:bodyPr>
            <a:normAutofit/>
          </a:bodyPr>
          <a:lstStyle/>
          <a:p>
            <a:pPr algn="l"/>
            <a:r>
              <a:rPr lang="sl-SI" altLang="en-US" sz="2600" dirty="0" err="1" smtClean="0"/>
              <a:t>Nubmer</a:t>
            </a:r>
            <a:r>
              <a:rPr lang="sl-SI" altLang="en-US" sz="2600" dirty="0" smtClean="0"/>
              <a:t> </a:t>
            </a:r>
            <a:r>
              <a:rPr lang="sl-SI" altLang="en-US" sz="2600" dirty="0" err="1" smtClean="0"/>
              <a:t>of</a:t>
            </a:r>
            <a:r>
              <a:rPr lang="sl-SI" altLang="en-US" sz="2600" dirty="0" smtClean="0"/>
              <a:t> </a:t>
            </a:r>
            <a:r>
              <a:rPr lang="sl-SI" altLang="en-US" sz="2600" dirty="0" err="1" smtClean="0"/>
              <a:t>newly</a:t>
            </a:r>
            <a:r>
              <a:rPr lang="sl-SI" altLang="en-US" sz="2600" dirty="0" smtClean="0"/>
              <a:t> </a:t>
            </a:r>
            <a:r>
              <a:rPr lang="sl-SI" altLang="en-US" sz="2600" dirty="0" err="1" smtClean="0"/>
              <a:t>employed</a:t>
            </a:r>
            <a:r>
              <a:rPr lang="sl-SI" altLang="en-US" sz="2600" dirty="0" smtClean="0"/>
              <a:t>  </a:t>
            </a:r>
            <a:r>
              <a:rPr lang="sl-SI" altLang="en-US" sz="2600" dirty="0" err="1" smtClean="0"/>
              <a:t>PwD</a:t>
            </a:r>
            <a:r>
              <a:rPr lang="sl-SI" altLang="en-US" sz="2600" dirty="0" smtClean="0"/>
              <a:t>’s </a:t>
            </a:r>
            <a:r>
              <a:rPr lang="sl-SI" altLang="en-US" sz="2600" dirty="0" err="1" smtClean="0"/>
              <a:t>per</a:t>
            </a:r>
            <a:r>
              <a:rPr lang="sl-SI" altLang="en-US" sz="2600" dirty="0" smtClean="0"/>
              <a:t> </a:t>
            </a:r>
            <a:r>
              <a:rPr lang="sl-SI" altLang="en-US" sz="2600" dirty="0" err="1" smtClean="0"/>
              <a:t>year</a:t>
            </a:r>
            <a:endParaRPr lang="sl-SI" altLang="en-US" sz="2600"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graphicFrame>
        <p:nvGraphicFramePr>
          <p:cNvPr id="5" name="Ograda vsebine 4"/>
          <p:cNvGraphicFramePr>
            <a:graphicFrameLocks noGrp="1"/>
          </p:cNvGraphicFramePr>
          <p:nvPr>
            <p:ph idx="1"/>
            <p:extLst>
              <p:ext uri="{D42A27DB-BD31-4B8C-83A1-F6EECF244321}">
                <p14:modId xmlns:p14="http://schemas.microsoft.com/office/powerpoint/2010/main" val="1675901937"/>
              </p:ext>
            </p:extLst>
          </p:nvPr>
        </p:nvGraphicFramePr>
        <p:xfrm>
          <a:off x="395536" y="1484784"/>
          <a:ext cx="8172202" cy="45350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077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16632"/>
            <a:ext cx="8280598" cy="1016223"/>
          </a:xfrm>
        </p:spPr>
        <p:txBody>
          <a:bodyPr>
            <a:normAutofit/>
          </a:bodyPr>
          <a:lstStyle/>
          <a:p>
            <a:pPr algn="l">
              <a:defRPr/>
            </a:pPr>
            <a:r>
              <a:rPr lang="sl-SI" sz="2800" b="0" cap="none" dirty="0" err="1" smtClean="0">
                <a:cs typeface="Calibri" pitchFamily="34" charset="0"/>
              </a:rPr>
              <a:t>Number</a:t>
            </a:r>
            <a:r>
              <a:rPr lang="sl-SI" sz="2800" b="0" cap="none" dirty="0" smtClean="0">
                <a:cs typeface="Calibri" pitchFamily="34" charset="0"/>
              </a:rPr>
              <a:t> </a:t>
            </a:r>
            <a:r>
              <a:rPr lang="sl-SI" sz="2800" b="0" cap="none" dirty="0" err="1" smtClean="0">
                <a:cs typeface="Calibri" pitchFamily="34" charset="0"/>
              </a:rPr>
              <a:t>of</a:t>
            </a:r>
            <a:r>
              <a:rPr lang="sl-SI" sz="2800" b="0" cap="none" dirty="0" smtClean="0">
                <a:cs typeface="Calibri" pitchFamily="34" charset="0"/>
              </a:rPr>
              <a:t> </a:t>
            </a:r>
            <a:r>
              <a:rPr lang="sl-SI" sz="2800" b="0" cap="none" dirty="0" err="1" smtClean="0">
                <a:cs typeface="Calibri" pitchFamily="34" charset="0"/>
              </a:rPr>
              <a:t>unemployed</a:t>
            </a:r>
            <a:r>
              <a:rPr lang="sl-SI" sz="2800" b="0" cap="none" dirty="0" smtClean="0">
                <a:cs typeface="Calibri" pitchFamily="34" charset="0"/>
              </a:rPr>
              <a:t> </a:t>
            </a:r>
            <a:r>
              <a:rPr lang="sl-SI" sz="2800" b="0" cap="none" dirty="0" err="1" smtClean="0">
                <a:cs typeface="Calibri" pitchFamily="34" charset="0"/>
              </a:rPr>
              <a:t>PwD</a:t>
            </a:r>
            <a:r>
              <a:rPr lang="sl-SI" sz="2800" b="0" cap="none" dirty="0" smtClean="0">
                <a:cs typeface="Calibri" pitchFamily="34" charset="0"/>
              </a:rPr>
              <a:t>’s, </a:t>
            </a:r>
            <a:r>
              <a:rPr lang="sl-SI" sz="2800" b="0" cap="none" dirty="0" err="1" smtClean="0">
                <a:cs typeface="Calibri" pitchFamily="34" charset="0"/>
              </a:rPr>
              <a:t>registered</a:t>
            </a:r>
            <a:r>
              <a:rPr lang="sl-SI" sz="2800" b="0" cap="none" dirty="0" smtClean="0">
                <a:cs typeface="Calibri" pitchFamily="34" charset="0"/>
              </a:rPr>
              <a:t> at </a:t>
            </a:r>
            <a:r>
              <a:rPr lang="sl-SI" sz="2800" b="0" cap="none" dirty="0" err="1" smtClean="0">
                <a:cs typeface="Calibri" pitchFamily="34" charset="0"/>
              </a:rPr>
              <a:t>the</a:t>
            </a:r>
            <a:r>
              <a:rPr lang="sl-SI" sz="2800" b="0" cap="none" dirty="0" smtClean="0">
                <a:cs typeface="Calibri" pitchFamily="34" charset="0"/>
              </a:rPr>
              <a:t> </a:t>
            </a:r>
            <a:r>
              <a:rPr lang="sl-SI" sz="2800" b="0" cap="none" dirty="0" err="1" smtClean="0">
                <a:cs typeface="Calibri" pitchFamily="34" charset="0"/>
              </a:rPr>
              <a:t>employment</a:t>
            </a:r>
            <a:r>
              <a:rPr lang="sl-SI" sz="2800" b="0" cap="none" dirty="0" smtClean="0">
                <a:cs typeface="Calibri" pitchFamily="34" charset="0"/>
              </a:rPr>
              <a:t> </a:t>
            </a:r>
            <a:r>
              <a:rPr lang="sl-SI" sz="2800" b="0" cap="none" dirty="0" err="1" smtClean="0">
                <a:cs typeface="Calibri" pitchFamily="34" charset="0"/>
              </a:rPr>
              <a:t>service</a:t>
            </a:r>
            <a:r>
              <a:rPr lang="sl-SI" sz="2800" b="0" cap="none" dirty="0" smtClean="0">
                <a:cs typeface="Calibri" pitchFamily="34" charset="0"/>
              </a:rPr>
              <a:t> </a:t>
            </a:r>
            <a:r>
              <a:rPr lang="sl-SI" sz="2800" b="0" cap="none" dirty="0" err="1" smtClean="0">
                <a:cs typeface="Calibri" pitchFamily="34" charset="0"/>
              </a:rPr>
              <a:t>of</a:t>
            </a:r>
            <a:r>
              <a:rPr lang="sl-SI" sz="2800" b="0" cap="none" dirty="0" smtClean="0">
                <a:cs typeface="Calibri" pitchFamily="34" charset="0"/>
              </a:rPr>
              <a:t> </a:t>
            </a:r>
            <a:r>
              <a:rPr lang="sl-SI" sz="2800" b="0" cap="none" dirty="0" err="1" smtClean="0">
                <a:cs typeface="Calibri" pitchFamily="34" charset="0"/>
              </a:rPr>
              <a:t>Slovenia</a:t>
            </a:r>
            <a:endParaRPr lang="sl-SI" sz="2800" dirty="0">
              <a:solidFill>
                <a:srgbClr val="002060"/>
              </a:solidFill>
              <a:cs typeface="Calibri" pitchFamily="34" charset="0"/>
            </a:endParaRPr>
          </a:p>
        </p:txBody>
      </p:sp>
      <p:graphicFrame>
        <p:nvGraphicFramePr>
          <p:cNvPr id="6" name="Ograda vsebine 5"/>
          <p:cNvGraphicFramePr>
            <a:graphicFrameLocks noGrp="1"/>
          </p:cNvGraphicFramePr>
          <p:nvPr>
            <p:ph idx="1"/>
            <p:extLst>
              <p:ext uri="{D42A27DB-BD31-4B8C-83A1-F6EECF244321}">
                <p14:modId xmlns:p14="http://schemas.microsoft.com/office/powerpoint/2010/main" val="1473536351"/>
              </p:ext>
            </p:extLst>
          </p:nvPr>
        </p:nvGraphicFramePr>
        <p:xfrm>
          <a:off x="467544" y="1556792"/>
          <a:ext cx="8373616" cy="4536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18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188640"/>
            <a:ext cx="7467600" cy="796950"/>
          </a:xfrm>
        </p:spPr>
        <p:txBody>
          <a:bodyPr>
            <a:normAutofit fontScale="90000"/>
          </a:bodyPr>
          <a:lstStyle/>
          <a:p>
            <a:r>
              <a:rPr lang="en-GB" b="1" dirty="0"/>
              <a:t>Vocational Rehabilitation and Employment of Disabled Persons Act</a:t>
            </a:r>
            <a:r>
              <a:rPr lang="sl-SI" b="1" dirty="0"/>
              <a:t> </a:t>
            </a:r>
            <a:endParaRPr lang="en-GB" dirty="0"/>
          </a:p>
        </p:txBody>
      </p:sp>
      <p:sp>
        <p:nvSpPr>
          <p:cNvPr id="6" name="Ograda vsebine 5"/>
          <p:cNvSpPr>
            <a:spLocks noGrp="1"/>
          </p:cNvSpPr>
          <p:nvPr>
            <p:ph sz="quarter" idx="1"/>
          </p:nvPr>
        </p:nvSpPr>
        <p:spPr>
          <a:xfrm>
            <a:off x="457200" y="1124744"/>
            <a:ext cx="8003232" cy="5349208"/>
          </a:xfrm>
        </p:spPr>
        <p:txBody>
          <a:bodyPr>
            <a:normAutofit/>
          </a:bodyPr>
          <a:lstStyle/>
          <a:p>
            <a:pPr>
              <a:lnSpc>
                <a:spcPct val="80000"/>
              </a:lnSpc>
              <a:buFont typeface="Wingdings" pitchFamily="2" charset="2"/>
              <a:buChar char="ü"/>
            </a:pPr>
            <a:r>
              <a:rPr lang="sl-SI" altLang="en-US" sz="2000" dirty="0" err="1"/>
              <a:t>Vocational</a:t>
            </a:r>
            <a:r>
              <a:rPr lang="sl-SI" altLang="en-US" sz="2000" dirty="0"/>
              <a:t> / </a:t>
            </a:r>
            <a:r>
              <a:rPr lang="sl-SI" altLang="en-US" sz="2000" dirty="0" err="1"/>
              <a:t>employment</a:t>
            </a:r>
            <a:r>
              <a:rPr lang="sl-SI" altLang="en-US" sz="2000" dirty="0"/>
              <a:t> </a:t>
            </a:r>
            <a:r>
              <a:rPr lang="sl-SI" altLang="en-US" sz="2000" dirty="0" err="1"/>
              <a:t>rehabilitation</a:t>
            </a:r>
            <a:r>
              <a:rPr lang="sl-SI" altLang="en-US" sz="2000" dirty="0"/>
              <a:t> (</a:t>
            </a:r>
            <a:r>
              <a:rPr lang="sl-SI" altLang="en-US" sz="2000" dirty="0" err="1"/>
              <a:t>focused</a:t>
            </a:r>
            <a:r>
              <a:rPr lang="sl-SI" altLang="en-US" sz="2000" dirty="0"/>
              <a:t> on </a:t>
            </a:r>
            <a:r>
              <a:rPr lang="sl-SI" altLang="en-US" sz="2000" dirty="0" err="1"/>
              <a:t>unemployed</a:t>
            </a:r>
            <a:r>
              <a:rPr lang="sl-SI" altLang="en-US" sz="2000" dirty="0"/>
              <a:t> </a:t>
            </a:r>
            <a:r>
              <a:rPr lang="sl-SI" altLang="en-US" sz="2000" dirty="0" err="1"/>
              <a:t>PwD</a:t>
            </a:r>
            <a:r>
              <a:rPr lang="sl-SI" altLang="en-US" sz="2000" dirty="0"/>
              <a:t>’s)</a:t>
            </a:r>
          </a:p>
          <a:p>
            <a:pPr>
              <a:lnSpc>
                <a:spcPct val="80000"/>
              </a:lnSpc>
              <a:buFont typeface="Wingdings" pitchFamily="2" charset="2"/>
              <a:buChar char="ü"/>
            </a:pPr>
            <a:r>
              <a:rPr lang="sl-SI" altLang="en-US" sz="2000" b="1" dirty="0" err="1"/>
              <a:t>Quota</a:t>
            </a:r>
            <a:r>
              <a:rPr lang="sl-SI" altLang="en-US" sz="2000" b="1" dirty="0"/>
              <a:t> </a:t>
            </a:r>
            <a:r>
              <a:rPr lang="sl-SI" altLang="en-US" sz="2000" b="1" dirty="0" err="1"/>
              <a:t>system</a:t>
            </a:r>
            <a:endParaRPr lang="sl-SI" altLang="en-US" sz="2000" b="1" dirty="0"/>
          </a:p>
          <a:p>
            <a:pPr>
              <a:lnSpc>
                <a:spcPct val="80000"/>
              </a:lnSpc>
              <a:buFont typeface="Wingdings" pitchFamily="2" charset="2"/>
              <a:buChar char="ü"/>
            </a:pPr>
            <a:r>
              <a:rPr lang="sl-SI" altLang="en-US" sz="2000" dirty="0" err="1"/>
              <a:t>Incentives</a:t>
            </a:r>
            <a:r>
              <a:rPr lang="sl-SI" altLang="en-US" sz="2000" dirty="0"/>
              <a:t> </a:t>
            </a:r>
            <a:r>
              <a:rPr lang="sl-SI" altLang="en-US" sz="2000" dirty="0" err="1"/>
              <a:t>for</a:t>
            </a:r>
            <a:r>
              <a:rPr lang="sl-SI" altLang="en-US" sz="2000" dirty="0"/>
              <a:t> </a:t>
            </a:r>
            <a:r>
              <a:rPr lang="sl-SI" altLang="en-US" sz="2000" dirty="0" err="1"/>
              <a:t>employing</a:t>
            </a:r>
            <a:r>
              <a:rPr lang="sl-SI" altLang="en-US" sz="2000" dirty="0"/>
              <a:t> </a:t>
            </a:r>
            <a:r>
              <a:rPr lang="sl-SI" altLang="en-US" sz="2000" dirty="0" err="1"/>
              <a:t>persons</a:t>
            </a:r>
            <a:r>
              <a:rPr lang="sl-SI" altLang="en-US" sz="2000" dirty="0"/>
              <a:t> </a:t>
            </a:r>
            <a:r>
              <a:rPr lang="sl-SI" altLang="en-US" sz="2000" dirty="0" err="1"/>
              <a:t>with</a:t>
            </a:r>
            <a:r>
              <a:rPr lang="sl-SI" altLang="en-US" sz="2000" dirty="0"/>
              <a:t> </a:t>
            </a:r>
            <a:r>
              <a:rPr lang="sl-SI" altLang="en-US" sz="2000" dirty="0" err="1"/>
              <a:t>disabilities</a:t>
            </a:r>
            <a:r>
              <a:rPr lang="sl-SI" altLang="en-US" sz="2000" dirty="0"/>
              <a:t>:</a:t>
            </a:r>
          </a:p>
          <a:p>
            <a:pPr lvl="2">
              <a:lnSpc>
                <a:spcPct val="80000"/>
              </a:lnSpc>
              <a:buFont typeface="Wingdings" pitchFamily="2" charset="2"/>
              <a:buChar char="v"/>
            </a:pPr>
            <a:r>
              <a:rPr lang="sl-SI" altLang="en-US" sz="2000" dirty="0" err="1"/>
              <a:t>Wage</a:t>
            </a:r>
            <a:r>
              <a:rPr lang="sl-SI" altLang="en-US" sz="2000" dirty="0"/>
              <a:t> </a:t>
            </a:r>
            <a:r>
              <a:rPr lang="sl-SI" altLang="en-US" sz="2000" dirty="0" err="1"/>
              <a:t>subsidies</a:t>
            </a:r>
            <a:endParaRPr lang="sl-SI" altLang="en-US" sz="2000" dirty="0"/>
          </a:p>
          <a:p>
            <a:pPr lvl="2">
              <a:lnSpc>
                <a:spcPct val="80000"/>
              </a:lnSpc>
              <a:buFont typeface="Wingdings" pitchFamily="2" charset="2"/>
              <a:buChar char="v"/>
            </a:pPr>
            <a:r>
              <a:rPr lang="sl-SI" altLang="en-US" sz="2000" dirty="0" err="1"/>
              <a:t>Adaptation</a:t>
            </a:r>
            <a:r>
              <a:rPr lang="sl-SI" altLang="en-US" sz="2000" dirty="0"/>
              <a:t> </a:t>
            </a:r>
            <a:r>
              <a:rPr lang="sl-SI" altLang="en-US" sz="2000" dirty="0" err="1"/>
              <a:t>of</a:t>
            </a:r>
            <a:r>
              <a:rPr lang="sl-SI" altLang="en-US" sz="2000" dirty="0"/>
              <a:t> </a:t>
            </a:r>
            <a:r>
              <a:rPr lang="sl-SI" altLang="en-US" sz="2000" dirty="0" err="1"/>
              <a:t>workplaces</a:t>
            </a:r>
            <a:endParaRPr lang="sl-SI" altLang="en-US" sz="2000" dirty="0"/>
          </a:p>
          <a:p>
            <a:pPr lvl="2">
              <a:lnSpc>
                <a:spcPct val="80000"/>
              </a:lnSpc>
              <a:buFont typeface="Wingdings" pitchFamily="2" charset="2"/>
              <a:buChar char="v"/>
            </a:pPr>
            <a:r>
              <a:rPr lang="sl-SI" altLang="en-US" sz="2000" dirty="0" err="1"/>
              <a:t>Exemption</a:t>
            </a:r>
            <a:r>
              <a:rPr lang="sl-SI" altLang="en-US" sz="2000" dirty="0"/>
              <a:t> </a:t>
            </a:r>
            <a:r>
              <a:rPr lang="sl-SI" altLang="en-US" sz="2000" dirty="0" err="1"/>
              <a:t>from</a:t>
            </a:r>
            <a:r>
              <a:rPr lang="sl-SI" altLang="en-US" sz="2000" dirty="0"/>
              <a:t> </a:t>
            </a:r>
            <a:r>
              <a:rPr lang="sl-SI" altLang="en-US" sz="2000" dirty="0" err="1"/>
              <a:t>paying</a:t>
            </a:r>
            <a:r>
              <a:rPr lang="sl-SI" altLang="en-US" sz="2000" dirty="0"/>
              <a:t> </a:t>
            </a:r>
            <a:r>
              <a:rPr lang="sl-SI" altLang="en-US" sz="2000" dirty="0" err="1"/>
              <a:t>contributions</a:t>
            </a:r>
            <a:endParaRPr lang="sl-SI" altLang="en-US" sz="2000" dirty="0"/>
          </a:p>
          <a:p>
            <a:pPr lvl="2">
              <a:lnSpc>
                <a:spcPct val="80000"/>
              </a:lnSpc>
              <a:buFont typeface="Wingdings" pitchFamily="2" charset="2"/>
              <a:buChar char="v"/>
            </a:pPr>
            <a:r>
              <a:rPr lang="sl-SI" altLang="en-US" sz="2000" dirty="0" err="1"/>
              <a:t>Bonuses</a:t>
            </a:r>
            <a:r>
              <a:rPr lang="sl-SI" altLang="en-US" sz="2000" dirty="0"/>
              <a:t> </a:t>
            </a:r>
            <a:r>
              <a:rPr lang="sl-SI" altLang="en-US" sz="2000" dirty="0" err="1"/>
              <a:t>for</a:t>
            </a:r>
            <a:r>
              <a:rPr lang="sl-SI" altLang="en-US" sz="2000" dirty="0"/>
              <a:t> </a:t>
            </a:r>
            <a:r>
              <a:rPr lang="sl-SI" altLang="en-US" sz="2000" dirty="0" err="1"/>
              <a:t>exceeding</a:t>
            </a:r>
            <a:r>
              <a:rPr lang="sl-SI" altLang="en-US" sz="2000" dirty="0"/>
              <a:t> </a:t>
            </a:r>
            <a:r>
              <a:rPr lang="sl-SI" altLang="en-US" sz="2000" dirty="0" err="1"/>
              <a:t>quota</a:t>
            </a:r>
            <a:endParaRPr lang="sl-SI" altLang="en-US" sz="2000" dirty="0"/>
          </a:p>
          <a:p>
            <a:pPr>
              <a:lnSpc>
                <a:spcPct val="80000"/>
              </a:lnSpc>
              <a:buFont typeface="Wingdings" pitchFamily="2" charset="2"/>
              <a:buChar char="ü"/>
            </a:pPr>
            <a:r>
              <a:rPr lang="sl-SI" altLang="en-US" sz="2000" dirty="0"/>
              <a:t>Social </a:t>
            </a:r>
            <a:r>
              <a:rPr lang="sl-SI" altLang="en-US" sz="2000" dirty="0" err="1"/>
              <a:t>economy</a:t>
            </a:r>
            <a:endParaRPr lang="sl-SI" altLang="en-US" sz="2000" dirty="0"/>
          </a:p>
          <a:p>
            <a:pPr>
              <a:lnSpc>
                <a:spcPct val="80000"/>
              </a:lnSpc>
              <a:buFont typeface="Wingdings" pitchFamily="2" charset="2"/>
              <a:buChar char="ü"/>
            </a:pPr>
            <a:r>
              <a:rPr lang="sl-SI" altLang="en-US" sz="2000" dirty="0"/>
              <a:t>Social </a:t>
            </a:r>
            <a:r>
              <a:rPr lang="sl-SI" altLang="en-US" sz="2000" dirty="0" err="1"/>
              <a:t>inclusion</a:t>
            </a:r>
            <a:r>
              <a:rPr lang="sl-SI" altLang="en-US" sz="2000" dirty="0"/>
              <a:t> </a:t>
            </a:r>
            <a:r>
              <a:rPr lang="sl-SI" altLang="en-US" sz="2000" dirty="0" err="1"/>
              <a:t>programmes</a:t>
            </a:r>
            <a:endParaRPr lang="sl-SI" altLang="en-US" sz="2000" dirty="0"/>
          </a:p>
          <a:p>
            <a:pPr>
              <a:lnSpc>
                <a:spcPct val="80000"/>
              </a:lnSpc>
              <a:buFontTx/>
              <a:buNone/>
            </a:pPr>
            <a:endParaRPr lang="sl-SI" altLang="en-US" sz="1800" b="1" dirty="0"/>
          </a:p>
          <a:p>
            <a:pPr>
              <a:lnSpc>
                <a:spcPct val="80000"/>
              </a:lnSpc>
              <a:buFontTx/>
              <a:buNone/>
            </a:pPr>
            <a:r>
              <a:rPr lang="sl-SI" altLang="en-US" b="1" dirty="0"/>
              <a:t>GOAL: TO RAISE EMPLOYMENT LEVEL </a:t>
            </a:r>
            <a:r>
              <a:rPr lang="sl-SI" altLang="en-US" b="1" dirty="0" smtClean="0"/>
              <a:t>OF </a:t>
            </a:r>
            <a:r>
              <a:rPr lang="sl-SI" altLang="en-US" b="1" dirty="0" err="1" smtClean="0"/>
              <a:t>PwD</a:t>
            </a:r>
            <a:r>
              <a:rPr lang="sl-SI" altLang="en-US" b="1" dirty="0" smtClean="0"/>
              <a:t>’s</a:t>
            </a:r>
            <a:r>
              <a:rPr lang="sl-SI" altLang="en-US" b="1" dirty="0"/>
              <a:t>! </a:t>
            </a:r>
          </a:p>
          <a:p>
            <a:endParaRPr lang="en-GB" dirty="0"/>
          </a:p>
        </p:txBody>
      </p:sp>
    </p:spTree>
    <p:extLst>
      <p:ext uri="{BB962C8B-B14F-4D97-AF65-F5344CB8AC3E}">
        <p14:creationId xmlns:p14="http://schemas.microsoft.com/office/powerpoint/2010/main" val="1054638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442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p:cNvSpPr>
            <a:spLocks noGrp="1"/>
          </p:cNvSpPr>
          <p:nvPr>
            <p:ph type="title"/>
          </p:nvPr>
        </p:nvSpPr>
        <p:spPr>
          <a:xfrm>
            <a:off x="467544" y="116632"/>
            <a:ext cx="8001000" cy="661987"/>
          </a:xfrm>
        </p:spPr>
        <p:txBody>
          <a:bodyPr>
            <a:normAutofit fontScale="90000"/>
          </a:bodyPr>
          <a:lstStyle/>
          <a:p>
            <a:r>
              <a:rPr lang="sl-SI" altLang="en-US" sz="3600" b="1" dirty="0" smtClean="0">
                <a:latin typeface="Comic Sans MS" pitchFamily="66" charset="0"/>
              </a:rPr>
              <a:t/>
            </a:r>
            <a:br>
              <a:rPr lang="sl-SI" altLang="en-US" sz="3600" b="1" dirty="0" smtClean="0">
                <a:latin typeface="Comic Sans MS" pitchFamily="66" charset="0"/>
              </a:rPr>
            </a:br>
            <a:r>
              <a:rPr lang="sl-SI" altLang="en-US" sz="3200" b="1" dirty="0" err="1"/>
              <a:t>Quota</a:t>
            </a:r>
            <a:r>
              <a:rPr lang="sl-SI" altLang="en-US" sz="3200" b="1" dirty="0"/>
              <a:t> </a:t>
            </a:r>
            <a:r>
              <a:rPr lang="sl-SI" altLang="en-US" sz="3200" b="1" dirty="0" err="1"/>
              <a:t>system</a:t>
            </a:r>
            <a:endParaRPr lang="sl-SI" altLang="en-US" b="1" dirty="0" smtClean="0">
              <a:latin typeface="Comic Sans MS" pitchFamily="66" charset="0"/>
            </a:endParaRPr>
          </a:p>
        </p:txBody>
      </p:sp>
      <p:sp>
        <p:nvSpPr>
          <p:cNvPr id="25603" name="Ograda vsebine 2"/>
          <p:cNvSpPr>
            <a:spLocks noGrp="1"/>
          </p:cNvSpPr>
          <p:nvPr>
            <p:ph idx="1"/>
          </p:nvPr>
        </p:nvSpPr>
        <p:spPr bwMode="auto">
          <a:xfrm>
            <a:off x="250825" y="836712"/>
            <a:ext cx="8209608" cy="5491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80000"/>
              </a:lnSpc>
            </a:pPr>
            <a:endParaRPr lang="sl-SI" altLang="en-US" dirty="0" smtClean="0"/>
          </a:p>
          <a:p>
            <a:pPr>
              <a:lnSpc>
                <a:spcPct val="80000"/>
              </a:lnSpc>
            </a:pPr>
            <a:r>
              <a:rPr lang="en-GB" altLang="en-US" dirty="0" smtClean="0"/>
              <a:t>Employers </a:t>
            </a:r>
            <a:r>
              <a:rPr lang="en-GB" altLang="en-US" dirty="0"/>
              <a:t>employing at least 20 employees must ensure that certain proportion of the total number of their employees are disabled employees</a:t>
            </a:r>
            <a:r>
              <a:rPr lang="en-GB" altLang="en-US" dirty="0" smtClean="0"/>
              <a:t>.</a:t>
            </a:r>
            <a:endParaRPr lang="sl-SI" altLang="en-US" sz="2400" dirty="0" smtClean="0"/>
          </a:p>
          <a:p>
            <a:pPr>
              <a:lnSpc>
                <a:spcPct val="80000"/>
              </a:lnSpc>
              <a:buFont typeface="Wingdings" pitchFamily="2" charset="2"/>
              <a:buNone/>
            </a:pPr>
            <a:endParaRPr lang="sl-SI" altLang="en-US" sz="2400" dirty="0" smtClean="0"/>
          </a:p>
          <a:p>
            <a:pPr>
              <a:lnSpc>
                <a:spcPct val="80000"/>
              </a:lnSpc>
              <a:buFont typeface="Wingdings" pitchFamily="2" charset="2"/>
              <a:buNone/>
            </a:pPr>
            <a:r>
              <a:rPr lang="en-GB" altLang="en-US" sz="2400" dirty="0" smtClean="0"/>
              <a:t>EXCEPTIONS:</a:t>
            </a:r>
          </a:p>
          <a:p>
            <a:pPr>
              <a:lnSpc>
                <a:spcPct val="80000"/>
              </a:lnSpc>
              <a:buFont typeface="Wingdings" pitchFamily="2" charset="2"/>
              <a:buChar char="ü"/>
            </a:pPr>
            <a:r>
              <a:rPr lang="en-GB" altLang="en-US" sz="2400" dirty="0" smtClean="0"/>
              <a:t>Foreign embassies and consulates</a:t>
            </a:r>
          </a:p>
          <a:p>
            <a:pPr>
              <a:lnSpc>
                <a:spcPct val="80000"/>
              </a:lnSpc>
              <a:buFont typeface="Wingdings" pitchFamily="2" charset="2"/>
              <a:buChar char="ü"/>
            </a:pPr>
            <a:r>
              <a:rPr lang="sl-SI" altLang="en-US" sz="2400" dirty="0" err="1" smtClean="0"/>
              <a:t>Sheltered</a:t>
            </a:r>
            <a:r>
              <a:rPr lang="sl-SI" altLang="en-US" sz="2400" dirty="0" smtClean="0"/>
              <a:t> </a:t>
            </a:r>
            <a:r>
              <a:rPr lang="sl-SI" altLang="en-US" sz="2400" dirty="0" err="1" smtClean="0"/>
              <a:t>companies</a:t>
            </a:r>
            <a:r>
              <a:rPr lang="sl-SI" altLang="en-US" sz="2400" dirty="0" smtClean="0"/>
              <a:t> (MERCATOR IP), </a:t>
            </a:r>
            <a:r>
              <a:rPr lang="en-GB" altLang="en-US" sz="2400" dirty="0" smtClean="0"/>
              <a:t>Employment centres</a:t>
            </a:r>
          </a:p>
          <a:p>
            <a:pPr>
              <a:lnSpc>
                <a:spcPct val="80000"/>
              </a:lnSpc>
            </a:pPr>
            <a:endParaRPr lang="en-GB" altLang="en-US" sz="2400" dirty="0" smtClean="0"/>
          </a:p>
          <a:p>
            <a:pPr>
              <a:lnSpc>
                <a:spcPct val="80000"/>
              </a:lnSpc>
            </a:pPr>
            <a:r>
              <a:rPr lang="en-GB" altLang="en-US" sz="2400" dirty="0" smtClean="0"/>
              <a:t>The quota may not be lower than 2% and not higher</a:t>
            </a:r>
            <a:r>
              <a:rPr lang="sl-SI" altLang="en-US" sz="2400" dirty="0" smtClean="0"/>
              <a:t> </a:t>
            </a:r>
            <a:r>
              <a:rPr lang="en-GB" altLang="en-US" sz="2400" dirty="0" smtClean="0"/>
              <a:t>than 6%.</a:t>
            </a:r>
            <a:r>
              <a:rPr lang="sl-SI" altLang="en-US" sz="2400" dirty="0" smtClean="0"/>
              <a:t> </a:t>
            </a:r>
          </a:p>
          <a:p>
            <a:pPr>
              <a:lnSpc>
                <a:spcPct val="80000"/>
              </a:lnSpc>
            </a:pPr>
            <a:r>
              <a:rPr lang="en-GB" altLang="en-US" sz="2400" dirty="0" smtClean="0"/>
              <a:t>The quota may differ with respect to the </a:t>
            </a:r>
            <a:r>
              <a:rPr lang="sl-SI" altLang="en-US" sz="2400" dirty="0" smtClean="0"/>
              <a:t>standard </a:t>
            </a:r>
            <a:r>
              <a:rPr lang="en-GB" altLang="en-US" sz="2400" dirty="0" smtClean="0"/>
              <a:t>activity the employer is involved in.</a:t>
            </a:r>
          </a:p>
        </p:txBody>
      </p:sp>
      <p:sp>
        <p:nvSpPr>
          <p:cNvPr id="4" name="Ograda noge 3"/>
          <p:cNvSpPr>
            <a:spLocks noGrp="1"/>
          </p:cNvSpPr>
          <p:nvPr>
            <p:ph type="ftr" sz="quarter" idx="4294967295"/>
          </p:nvPr>
        </p:nvSpPr>
        <p:spPr>
          <a:xfrm>
            <a:off x="2915816" y="6356350"/>
            <a:ext cx="3103984" cy="365125"/>
          </a:xfrm>
          <a:prstGeom prst="rect">
            <a:avLst/>
          </a:prstGeom>
        </p:spPr>
        <p:txBody>
          <a:bodyPr/>
          <a:lstStyle/>
          <a:p>
            <a:pPr>
              <a:defRPr/>
            </a:pPr>
            <a:endParaRPr lang="sl-SI" dirty="0"/>
          </a:p>
        </p:txBody>
      </p:sp>
    </p:spTree>
    <p:extLst>
      <p:ext uri="{BB962C8B-B14F-4D97-AF65-F5344CB8AC3E}">
        <p14:creationId xmlns:p14="http://schemas.microsoft.com/office/powerpoint/2010/main" val="4196131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a:xfrm>
            <a:off x="395536" y="260648"/>
            <a:ext cx="8229600" cy="638398"/>
          </a:xfrm>
        </p:spPr>
        <p:txBody>
          <a:bodyPr>
            <a:normAutofit fontScale="90000"/>
          </a:bodyPr>
          <a:lstStyle/>
          <a:p>
            <a:pPr algn="l"/>
            <a:r>
              <a:rPr lang="en-GB" altLang="en-US" sz="3600" b="1" dirty="0" smtClean="0"/>
              <a:t>The fulfilment of the quota</a:t>
            </a:r>
            <a:endParaRPr lang="sl-SI" altLang="en-US" dirty="0" smtClean="0"/>
          </a:p>
        </p:txBody>
      </p:sp>
      <p:sp>
        <p:nvSpPr>
          <p:cNvPr id="26627" name="Ograda vsebine 2"/>
          <p:cNvSpPr>
            <a:spLocks noGrp="1"/>
          </p:cNvSpPr>
          <p:nvPr>
            <p:ph idx="1"/>
          </p:nvPr>
        </p:nvSpPr>
        <p:spPr bwMode="auto">
          <a:xfrm>
            <a:off x="357188" y="1196753"/>
            <a:ext cx="8572500" cy="4823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90000"/>
              </a:lnSpc>
              <a:buFont typeface="Wingdings" pitchFamily="2" charset="2"/>
              <a:buChar char="ü"/>
            </a:pPr>
            <a:r>
              <a:rPr lang="en-GB" altLang="en-US" sz="2400" dirty="0" smtClean="0"/>
              <a:t>T</a:t>
            </a:r>
            <a:r>
              <a:rPr lang="sl-SI" altLang="en-US" sz="2400" dirty="0" smtClean="0"/>
              <a:t>o </a:t>
            </a:r>
            <a:r>
              <a:rPr lang="en-GB" altLang="en-US" sz="2400" dirty="0" smtClean="0"/>
              <a:t>employs enough </a:t>
            </a:r>
            <a:r>
              <a:rPr lang="sl-SI" altLang="en-US" sz="2400" dirty="0" err="1" smtClean="0"/>
              <a:t>PwD</a:t>
            </a:r>
            <a:r>
              <a:rPr lang="sl-SI" altLang="en-US" sz="2400" dirty="0" smtClean="0"/>
              <a:t>’s</a:t>
            </a:r>
          </a:p>
          <a:p>
            <a:pPr>
              <a:lnSpc>
                <a:spcPct val="90000"/>
              </a:lnSpc>
              <a:buFont typeface="Wingdings" pitchFamily="2" charset="2"/>
              <a:buChar char="ü"/>
            </a:pPr>
            <a:endParaRPr lang="sl-SI" altLang="en-US" sz="2400" dirty="0" smtClean="0"/>
          </a:p>
          <a:p>
            <a:pPr>
              <a:lnSpc>
                <a:spcPct val="90000"/>
              </a:lnSpc>
              <a:buFont typeface="Wingdings" pitchFamily="2" charset="2"/>
              <a:buChar char="ü"/>
            </a:pPr>
            <a:r>
              <a:rPr lang="sl-SI" altLang="en-US" sz="2400" dirty="0" smtClean="0"/>
              <a:t>To c</a:t>
            </a:r>
            <a:r>
              <a:rPr lang="en-GB" altLang="en-US" sz="2400" dirty="0" err="1" smtClean="0"/>
              <a:t>onclud</a:t>
            </a:r>
            <a:r>
              <a:rPr lang="sl-SI" altLang="en-US" sz="2400" dirty="0" smtClean="0"/>
              <a:t>e</a:t>
            </a:r>
            <a:r>
              <a:rPr lang="en-GB" altLang="en-US" sz="2400" dirty="0" smtClean="0"/>
              <a:t> a contract on business co-operation with an employment centre or a </a:t>
            </a:r>
            <a:r>
              <a:rPr lang="sl-SI" altLang="en-US" sz="2400" dirty="0" err="1" smtClean="0"/>
              <a:t>sheltered</a:t>
            </a:r>
            <a:r>
              <a:rPr lang="sl-SI" altLang="en-US" sz="2400" dirty="0" smtClean="0"/>
              <a:t> </a:t>
            </a:r>
            <a:r>
              <a:rPr lang="en-GB" altLang="en-US" sz="2400" dirty="0" smtClean="0"/>
              <a:t>company if the employer do</a:t>
            </a:r>
            <a:r>
              <a:rPr lang="sl-SI" altLang="en-US" sz="2400" dirty="0" err="1" smtClean="0"/>
              <a:t>es</a:t>
            </a:r>
            <a:r>
              <a:rPr lang="sl-SI" altLang="en-US" sz="2400" dirty="0" smtClean="0"/>
              <a:t> not </a:t>
            </a:r>
            <a:r>
              <a:rPr lang="sl-SI" altLang="en-US" sz="2400" dirty="0" err="1" smtClean="0"/>
              <a:t>fulfill</a:t>
            </a:r>
            <a:r>
              <a:rPr lang="sl-SI" altLang="en-US" sz="2400" dirty="0" smtClean="0"/>
              <a:t> </a:t>
            </a:r>
            <a:r>
              <a:rPr lang="sl-SI" altLang="en-US" sz="2400" dirty="0" err="1" smtClean="0"/>
              <a:t>the</a:t>
            </a:r>
            <a:r>
              <a:rPr lang="sl-SI" altLang="en-US" sz="2400" dirty="0" smtClean="0"/>
              <a:t> </a:t>
            </a:r>
            <a:r>
              <a:rPr lang="sl-SI" altLang="en-US" sz="2400" dirty="0" err="1" smtClean="0"/>
              <a:t>quota</a:t>
            </a:r>
            <a:endParaRPr lang="sl-SI" altLang="en-US" sz="2400" dirty="0" smtClean="0"/>
          </a:p>
          <a:p>
            <a:pPr>
              <a:lnSpc>
                <a:spcPct val="90000"/>
              </a:lnSpc>
              <a:buFont typeface="Wingdings" pitchFamily="2" charset="2"/>
              <a:buChar char="ü"/>
            </a:pPr>
            <a:endParaRPr lang="sl-SI" altLang="en-US" sz="2400" dirty="0" smtClean="0"/>
          </a:p>
          <a:p>
            <a:pPr>
              <a:lnSpc>
                <a:spcPct val="90000"/>
              </a:lnSpc>
              <a:buFont typeface="Wingdings" pitchFamily="2" charset="2"/>
              <a:buChar char="ü"/>
            </a:pPr>
            <a:r>
              <a:rPr lang="sl-SI" altLang="en-US" sz="2400" dirty="0" smtClean="0"/>
              <a:t>E</a:t>
            </a:r>
            <a:r>
              <a:rPr lang="en-GB" altLang="en-US" sz="2400" dirty="0" err="1" smtClean="0"/>
              <a:t>mployer</a:t>
            </a:r>
            <a:r>
              <a:rPr lang="en-GB" altLang="en-US" sz="2400" dirty="0" smtClean="0"/>
              <a:t> who does not </a:t>
            </a:r>
            <a:r>
              <a:rPr lang="sl-SI" altLang="en-US" sz="2400" dirty="0" err="1" smtClean="0"/>
              <a:t>fulfill</a:t>
            </a:r>
            <a:r>
              <a:rPr lang="sl-SI" altLang="en-US" sz="2400" dirty="0" smtClean="0"/>
              <a:t> </a:t>
            </a:r>
            <a:r>
              <a:rPr lang="sl-SI" altLang="en-US" sz="2400" dirty="0" err="1" smtClean="0"/>
              <a:t>the</a:t>
            </a:r>
            <a:r>
              <a:rPr lang="sl-SI" altLang="en-US" sz="2400" dirty="0" smtClean="0"/>
              <a:t> </a:t>
            </a:r>
            <a:r>
              <a:rPr lang="sl-SI" altLang="en-US" sz="2400" dirty="0" err="1" smtClean="0"/>
              <a:t>quota</a:t>
            </a:r>
            <a:r>
              <a:rPr lang="sl-SI" altLang="en-US" sz="2400" dirty="0" smtClean="0"/>
              <a:t>  </a:t>
            </a:r>
            <a:r>
              <a:rPr lang="sl-SI" altLang="en-US" sz="2400" dirty="0" err="1" smtClean="0"/>
              <a:t>has</a:t>
            </a:r>
            <a:r>
              <a:rPr lang="sl-SI" altLang="en-US" sz="2400" dirty="0" smtClean="0"/>
              <a:t> to </a:t>
            </a:r>
            <a:r>
              <a:rPr lang="en-GB" altLang="en-US" sz="2400" dirty="0" smtClean="0"/>
              <a:t>pay into the Fund for promoting the employment of </a:t>
            </a:r>
            <a:r>
              <a:rPr lang="sl-SI" altLang="en-US" sz="2400" dirty="0" err="1" smtClean="0"/>
              <a:t>PwD</a:t>
            </a:r>
            <a:r>
              <a:rPr lang="sl-SI" altLang="en-US" sz="2400" dirty="0" smtClean="0"/>
              <a:t>’s </a:t>
            </a:r>
            <a:r>
              <a:rPr lang="en-GB" altLang="en-US" sz="2400" dirty="0" smtClean="0"/>
              <a:t>a contribution amounting to 70% </a:t>
            </a:r>
            <a:r>
              <a:rPr lang="sl-SI" altLang="en-US" sz="2400" dirty="0" smtClean="0"/>
              <a:t>(app. 550 €) </a:t>
            </a:r>
            <a:r>
              <a:rPr lang="en-GB" altLang="en-US" sz="2400" dirty="0" smtClean="0"/>
              <a:t>of the minimum salary</a:t>
            </a:r>
            <a:r>
              <a:rPr lang="sl-SI" altLang="en-US" sz="2400" dirty="0" smtClean="0"/>
              <a:t> </a:t>
            </a:r>
            <a:r>
              <a:rPr lang="sl-SI" altLang="en-US" sz="2400" dirty="0" err="1" smtClean="0"/>
              <a:t>per</a:t>
            </a:r>
            <a:r>
              <a:rPr lang="sl-SI" altLang="en-US" sz="2400" dirty="0" smtClean="0"/>
              <a:t> </a:t>
            </a:r>
            <a:r>
              <a:rPr lang="sl-SI" altLang="en-US" sz="2400" dirty="0" err="1" smtClean="0"/>
              <a:t>month</a:t>
            </a:r>
            <a:r>
              <a:rPr lang="sl-SI" altLang="en-US" sz="2400" dirty="0" smtClean="0"/>
              <a:t> </a:t>
            </a:r>
            <a:r>
              <a:rPr lang="en-GB" altLang="en-US" sz="2400" dirty="0" smtClean="0"/>
              <a:t>for each </a:t>
            </a:r>
            <a:r>
              <a:rPr lang="sl-SI" altLang="en-US" sz="2400" dirty="0" smtClean="0"/>
              <a:t>PWD’</a:t>
            </a:r>
            <a:r>
              <a:rPr lang="en-GB" altLang="en-US" sz="2400" dirty="0" smtClean="0"/>
              <a:t> the employer should employ to fulfil</a:t>
            </a:r>
            <a:r>
              <a:rPr lang="sl-SI" altLang="en-US" sz="2400" dirty="0" smtClean="0"/>
              <a:t>l</a:t>
            </a:r>
            <a:r>
              <a:rPr lang="en-GB" altLang="en-US" sz="2400" dirty="0" smtClean="0"/>
              <a:t> the prescribed quota</a:t>
            </a:r>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80965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a:xfrm>
            <a:off x="457200" y="1052513"/>
            <a:ext cx="8229600" cy="504825"/>
          </a:xfrm>
        </p:spPr>
        <p:txBody>
          <a:bodyPr>
            <a:normAutofit fontScale="90000"/>
          </a:bodyPr>
          <a:lstStyle/>
          <a:p>
            <a:pPr algn="l" eaLnBrk="1" hangingPunct="1"/>
            <a:r>
              <a:rPr lang="sl-SI" altLang="sl-SI" sz="3200" b="1" dirty="0" err="1" smtClean="0">
                <a:cs typeface="Arial" charset="0"/>
              </a:rPr>
              <a:t>Quota</a:t>
            </a:r>
            <a:r>
              <a:rPr lang="sl-SI" altLang="sl-SI" sz="3200" b="1" dirty="0" smtClean="0">
                <a:cs typeface="Arial" charset="0"/>
              </a:rPr>
              <a:t> </a:t>
            </a:r>
            <a:r>
              <a:rPr lang="sl-SI" altLang="sl-SI" sz="3200" b="1" dirty="0" err="1" smtClean="0">
                <a:cs typeface="Arial" charset="0"/>
              </a:rPr>
              <a:t>obligation</a:t>
            </a:r>
            <a:r>
              <a:rPr lang="sl-SI" altLang="sl-SI" sz="3200" b="1" dirty="0" smtClean="0">
                <a:cs typeface="Arial" charset="0"/>
              </a:rPr>
              <a:t> (2014) </a:t>
            </a:r>
            <a:r>
              <a:rPr lang="sl-SI" altLang="sl-SI" sz="3200" b="1" dirty="0" err="1" smtClean="0">
                <a:cs typeface="Arial" charset="0"/>
              </a:rPr>
              <a:t>report</a:t>
            </a:r>
            <a:endParaRPr lang="sl-SI" altLang="sl-SI" sz="3200" b="1" dirty="0" smtClean="0">
              <a:cs typeface="Arial" charset="0"/>
            </a:endParaRPr>
          </a:p>
        </p:txBody>
      </p:sp>
      <p:sp>
        <p:nvSpPr>
          <p:cNvPr id="15363" name="Označba mesta vsebine 2"/>
          <p:cNvSpPr>
            <a:spLocks noGrp="1"/>
          </p:cNvSpPr>
          <p:nvPr>
            <p:ph idx="1"/>
          </p:nvPr>
        </p:nvSpPr>
        <p:spPr>
          <a:xfrm>
            <a:off x="467544" y="1628800"/>
            <a:ext cx="8229600" cy="4033837"/>
          </a:xfrm>
        </p:spPr>
        <p:txBody>
          <a:bodyPr/>
          <a:lstStyle/>
          <a:p>
            <a:pPr marL="0" indent="0">
              <a:spcAft>
                <a:spcPts val="600"/>
              </a:spcAft>
              <a:buFont typeface="Wingdings 2" pitchFamily="18" charset="2"/>
              <a:buNone/>
              <a:defRPr/>
            </a:pPr>
            <a:r>
              <a:rPr lang="sl-SI" altLang="sl-SI" sz="2000" dirty="0" smtClean="0">
                <a:cs typeface="Arial" panose="020B0604020202020204" pitchFamily="34" charset="0"/>
              </a:rPr>
              <a:t>4.700 </a:t>
            </a:r>
            <a:r>
              <a:rPr lang="sl-SI" altLang="sl-SI" sz="2000" dirty="0" err="1" smtClean="0">
                <a:cs typeface="Arial" panose="020B0604020202020204" pitchFamily="34" charset="0"/>
              </a:rPr>
              <a:t>employers</a:t>
            </a:r>
            <a:r>
              <a:rPr lang="sl-SI" altLang="sl-SI" sz="2000" dirty="0" smtClean="0">
                <a:cs typeface="Arial" panose="020B0604020202020204" pitchFamily="34" charset="0"/>
              </a:rPr>
              <a:t> </a:t>
            </a:r>
            <a:r>
              <a:rPr lang="sl-SI" altLang="sl-SI" sz="2000" dirty="0">
                <a:cs typeface="Arial" panose="020B0604020202020204" pitchFamily="34" charset="0"/>
              </a:rPr>
              <a:t>are </a:t>
            </a:r>
            <a:r>
              <a:rPr lang="sl-SI" altLang="sl-SI" sz="2000" dirty="0" err="1">
                <a:cs typeface="Arial" panose="020B0604020202020204" pitchFamily="34" charset="0"/>
              </a:rPr>
              <a:t>obliged</a:t>
            </a:r>
            <a:r>
              <a:rPr lang="sl-SI" altLang="sl-SI" sz="2000" dirty="0">
                <a:cs typeface="Arial" panose="020B0604020202020204" pitchFamily="34" charset="0"/>
              </a:rPr>
              <a:t> to </a:t>
            </a:r>
            <a:r>
              <a:rPr lang="sl-SI" altLang="sl-SI" sz="2000" dirty="0" err="1">
                <a:cs typeface="Arial" panose="020B0604020202020204" pitchFamily="34" charset="0"/>
              </a:rPr>
              <a:t>employ</a:t>
            </a:r>
            <a:r>
              <a:rPr lang="sl-SI" altLang="sl-SI" sz="2000" dirty="0">
                <a:cs typeface="Arial" panose="020B0604020202020204" pitchFamily="34" charset="0"/>
              </a:rPr>
              <a:t> </a:t>
            </a:r>
            <a:r>
              <a:rPr lang="sl-SI" altLang="sl-SI" sz="2000" dirty="0" err="1" smtClean="0">
                <a:cs typeface="Arial" panose="020B0604020202020204" pitchFamily="34" charset="0"/>
              </a:rPr>
              <a:t>PwD</a:t>
            </a:r>
            <a:r>
              <a:rPr lang="sl-SI" altLang="sl-SI" sz="2000" dirty="0" smtClean="0">
                <a:cs typeface="Arial" panose="020B0604020202020204" pitchFamily="34" charset="0"/>
              </a:rPr>
              <a:t>’s:</a:t>
            </a:r>
            <a:endParaRPr lang="sl-SI" altLang="sl-SI" sz="2000" dirty="0">
              <a:cs typeface="Arial" panose="020B0604020202020204" pitchFamily="34" charset="0"/>
            </a:endParaRPr>
          </a:p>
          <a:p>
            <a:pPr>
              <a:spcAft>
                <a:spcPts val="600"/>
              </a:spcAft>
              <a:defRPr/>
            </a:pPr>
            <a:r>
              <a:rPr lang="sl-SI" altLang="sl-SI" sz="2000" dirty="0" smtClean="0">
                <a:cs typeface="Arial" panose="020B0604020202020204" pitchFamily="34" charset="0"/>
              </a:rPr>
              <a:t>1.395 </a:t>
            </a:r>
            <a:r>
              <a:rPr lang="sl-SI" altLang="sl-SI" sz="2000" dirty="0" err="1">
                <a:cs typeface="Arial" panose="020B0604020202020204" pitchFamily="34" charset="0"/>
              </a:rPr>
              <a:t>employers</a:t>
            </a:r>
            <a:r>
              <a:rPr lang="sl-SI" altLang="sl-SI" sz="2000" dirty="0">
                <a:cs typeface="Arial" panose="020B0604020202020204" pitchFamily="34" charset="0"/>
              </a:rPr>
              <a:t> </a:t>
            </a:r>
            <a:r>
              <a:rPr lang="sl-SI" altLang="sl-SI" sz="2000" dirty="0" err="1" smtClean="0">
                <a:cs typeface="Arial" panose="020B0604020202020204" pitchFamily="34" charset="0"/>
              </a:rPr>
              <a:t>fulfill</a:t>
            </a:r>
            <a:r>
              <a:rPr lang="sl-SI" altLang="sl-SI" sz="2000" dirty="0" smtClean="0">
                <a:cs typeface="Arial" panose="020B0604020202020204" pitchFamily="34" charset="0"/>
              </a:rPr>
              <a:t> </a:t>
            </a:r>
            <a:r>
              <a:rPr lang="sl-SI" altLang="sl-SI" sz="2000" dirty="0" err="1" smtClean="0">
                <a:cs typeface="Arial" panose="020B0604020202020204" pitchFamily="34" charset="0"/>
              </a:rPr>
              <a:t>their</a:t>
            </a:r>
            <a:r>
              <a:rPr lang="sl-SI" altLang="sl-SI" sz="2000" dirty="0" smtClean="0">
                <a:cs typeface="Arial" panose="020B0604020202020204" pitchFamily="34" charset="0"/>
              </a:rPr>
              <a:t> </a:t>
            </a:r>
            <a:r>
              <a:rPr lang="sl-SI" altLang="sl-SI" sz="2000" dirty="0" err="1">
                <a:cs typeface="Arial" panose="020B0604020202020204" pitchFamily="34" charset="0"/>
              </a:rPr>
              <a:t>obligation</a:t>
            </a:r>
            <a:r>
              <a:rPr lang="sl-SI" altLang="sl-SI" sz="2000" dirty="0">
                <a:cs typeface="Arial" panose="020B0604020202020204" pitchFamily="34" charset="0"/>
              </a:rPr>
              <a:t> </a:t>
            </a:r>
            <a:r>
              <a:rPr lang="sl-SI" altLang="sl-SI" sz="2000" dirty="0" smtClean="0">
                <a:cs typeface="Arial" panose="020B0604020202020204" pitchFamily="34" charset="0"/>
              </a:rPr>
              <a:t>(30%)</a:t>
            </a:r>
            <a:endParaRPr lang="sl-SI" altLang="sl-SI" sz="2000" dirty="0">
              <a:cs typeface="Arial" panose="020B0604020202020204" pitchFamily="34" charset="0"/>
            </a:endParaRPr>
          </a:p>
          <a:p>
            <a:pPr>
              <a:spcAft>
                <a:spcPts val="600"/>
              </a:spcAft>
              <a:defRPr/>
            </a:pPr>
            <a:r>
              <a:rPr lang="sl-SI" altLang="sl-SI" sz="2000" dirty="0" smtClean="0">
                <a:cs typeface="Arial" panose="020B0604020202020204" pitchFamily="34" charset="0"/>
              </a:rPr>
              <a:t>1.341 </a:t>
            </a:r>
            <a:r>
              <a:rPr lang="sl-SI" altLang="sl-SI" sz="2000" dirty="0" err="1">
                <a:cs typeface="Arial" panose="020B0604020202020204" pitchFamily="34" charset="0"/>
              </a:rPr>
              <a:t>employed</a:t>
            </a:r>
            <a:r>
              <a:rPr lang="sl-SI" altLang="sl-SI" sz="2000" dirty="0">
                <a:cs typeface="Arial" panose="020B0604020202020204" pitchFamily="34" charset="0"/>
              </a:rPr>
              <a:t> more </a:t>
            </a:r>
            <a:r>
              <a:rPr lang="sl-SI" altLang="sl-SI" sz="2000" dirty="0" err="1">
                <a:cs typeface="Arial" panose="020B0604020202020204" pitchFamily="34" charset="0"/>
              </a:rPr>
              <a:t>than</a:t>
            </a:r>
            <a:r>
              <a:rPr lang="sl-SI" altLang="sl-SI" sz="2000" dirty="0">
                <a:cs typeface="Arial" panose="020B0604020202020204" pitchFamily="34" charset="0"/>
              </a:rPr>
              <a:t> </a:t>
            </a:r>
            <a:r>
              <a:rPr lang="sl-SI" altLang="sl-SI" sz="2000" dirty="0" err="1">
                <a:cs typeface="Arial" panose="020B0604020202020204" pitchFamily="34" charset="0"/>
              </a:rPr>
              <a:t>their</a:t>
            </a:r>
            <a:r>
              <a:rPr lang="sl-SI" altLang="sl-SI" sz="2000" dirty="0">
                <a:cs typeface="Arial" panose="020B0604020202020204" pitchFamily="34" charset="0"/>
              </a:rPr>
              <a:t> </a:t>
            </a:r>
            <a:r>
              <a:rPr lang="sl-SI" altLang="sl-SI" sz="2000" dirty="0" err="1">
                <a:cs typeface="Arial" panose="020B0604020202020204" pitchFamily="34" charset="0"/>
              </a:rPr>
              <a:t>obligation</a:t>
            </a:r>
            <a:r>
              <a:rPr lang="sl-SI" altLang="sl-SI" sz="2000" dirty="0">
                <a:cs typeface="Arial" panose="020B0604020202020204" pitchFamily="34" charset="0"/>
              </a:rPr>
              <a:t> (</a:t>
            </a:r>
            <a:r>
              <a:rPr lang="sl-SI" altLang="sl-SI" sz="2000" dirty="0" smtClean="0">
                <a:cs typeface="Arial" panose="020B0604020202020204" pitchFamily="34" charset="0"/>
              </a:rPr>
              <a:t>29 </a:t>
            </a:r>
            <a:r>
              <a:rPr lang="sl-SI" altLang="sl-SI" sz="2000" dirty="0">
                <a:cs typeface="Arial" panose="020B0604020202020204" pitchFamily="34" charset="0"/>
              </a:rPr>
              <a:t>%)</a:t>
            </a:r>
          </a:p>
          <a:p>
            <a:pPr>
              <a:spcAft>
                <a:spcPts val="600"/>
              </a:spcAft>
              <a:defRPr/>
            </a:pPr>
            <a:r>
              <a:rPr lang="sl-SI" altLang="sl-SI" sz="2000" dirty="0" smtClean="0">
                <a:cs typeface="Arial" panose="020B0604020202020204" pitchFamily="34" charset="0"/>
              </a:rPr>
              <a:t>1.966 </a:t>
            </a:r>
            <a:r>
              <a:rPr lang="sl-SI" altLang="sl-SI" sz="2000" dirty="0" err="1">
                <a:cs typeface="Arial" panose="020B0604020202020204" pitchFamily="34" charset="0"/>
              </a:rPr>
              <a:t>employers</a:t>
            </a:r>
            <a:r>
              <a:rPr lang="sl-SI" altLang="sl-SI" sz="2000" dirty="0">
                <a:cs typeface="Arial" panose="020B0604020202020204" pitchFamily="34" charset="0"/>
              </a:rPr>
              <a:t> do not </a:t>
            </a:r>
            <a:r>
              <a:rPr lang="sl-SI" altLang="sl-SI" sz="2000" dirty="0" err="1">
                <a:cs typeface="Arial" panose="020B0604020202020204" pitchFamily="34" charset="0"/>
              </a:rPr>
              <a:t>employ</a:t>
            </a:r>
            <a:r>
              <a:rPr lang="sl-SI" altLang="sl-SI" sz="2000" dirty="0">
                <a:cs typeface="Arial" panose="020B0604020202020204" pitchFamily="34" charset="0"/>
              </a:rPr>
              <a:t> </a:t>
            </a:r>
            <a:r>
              <a:rPr lang="sl-SI" altLang="sl-SI" sz="2000" dirty="0" err="1">
                <a:cs typeface="Arial" panose="020B0604020202020204" pitchFamily="34" charset="0"/>
              </a:rPr>
              <a:t>enough</a:t>
            </a:r>
            <a:r>
              <a:rPr lang="sl-SI" altLang="sl-SI" sz="2000" dirty="0">
                <a:cs typeface="Arial" panose="020B0604020202020204" pitchFamily="34" charset="0"/>
              </a:rPr>
              <a:t> </a:t>
            </a:r>
            <a:r>
              <a:rPr lang="sl-SI" altLang="sl-SI" sz="2000" dirty="0" err="1" smtClean="0">
                <a:cs typeface="Arial" panose="020B0604020202020204" pitchFamily="34" charset="0"/>
              </a:rPr>
              <a:t>PwD</a:t>
            </a:r>
            <a:r>
              <a:rPr lang="sl-SI" altLang="sl-SI" sz="2000" dirty="0" smtClean="0">
                <a:cs typeface="Arial" panose="020B0604020202020204" pitchFamily="34" charset="0"/>
              </a:rPr>
              <a:t>’s (41%). </a:t>
            </a:r>
            <a:r>
              <a:rPr lang="sl-SI" sz="2000" dirty="0" smtClean="0"/>
              <a:t>27% </a:t>
            </a:r>
            <a:r>
              <a:rPr lang="sl-SI" sz="2000" dirty="0" err="1" smtClean="0"/>
              <a:t>of</a:t>
            </a:r>
            <a:r>
              <a:rPr lang="sl-SI" sz="2000" dirty="0" smtClean="0"/>
              <a:t> </a:t>
            </a:r>
            <a:r>
              <a:rPr lang="sl-SI" sz="2000" dirty="0" err="1" smtClean="0"/>
              <a:t>them</a:t>
            </a:r>
            <a:r>
              <a:rPr lang="sl-SI" sz="2000" dirty="0" smtClean="0"/>
              <a:t> </a:t>
            </a:r>
            <a:r>
              <a:rPr lang="sl-SI" sz="2000" dirty="0" err="1" smtClean="0"/>
              <a:t>choose</a:t>
            </a:r>
            <a:r>
              <a:rPr lang="sl-SI" sz="2000" dirty="0" smtClean="0"/>
              <a:t> </a:t>
            </a:r>
            <a:r>
              <a:rPr lang="en-GB" sz="2000" dirty="0" err="1" smtClean="0"/>
              <a:t>substitutional</a:t>
            </a:r>
            <a:r>
              <a:rPr lang="en-GB" sz="2000" dirty="0" smtClean="0"/>
              <a:t> fulfilment of the quota</a:t>
            </a:r>
            <a:r>
              <a:rPr lang="sl-SI" sz="2000" dirty="0" smtClean="0"/>
              <a:t>. App. 1.400 </a:t>
            </a:r>
            <a:r>
              <a:rPr lang="sl-SI" sz="2000" dirty="0" err="1" smtClean="0"/>
              <a:t>employers</a:t>
            </a:r>
            <a:r>
              <a:rPr lang="sl-SI" sz="2000" dirty="0" smtClean="0"/>
              <a:t> </a:t>
            </a:r>
            <a:r>
              <a:rPr lang="sl-SI" sz="2000" dirty="0" err="1" smtClean="0"/>
              <a:t>have</a:t>
            </a:r>
            <a:r>
              <a:rPr lang="sl-SI" sz="2000" dirty="0" smtClean="0"/>
              <a:t> to </a:t>
            </a:r>
            <a:r>
              <a:rPr lang="sl-SI" sz="2000" dirty="0" err="1" smtClean="0"/>
              <a:t>pay</a:t>
            </a:r>
            <a:r>
              <a:rPr lang="sl-SI" sz="2000" dirty="0" smtClean="0"/>
              <a:t> </a:t>
            </a:r>
            <a:r>
              <a:rPr lang="sl-SI" sz="2000" dirty="0" err="1" smtClean="0"/>
              <a:t>tax</a:t>
            </a:r>
            <a:r>
              <a:rPr lang="sl-SI" sz="2000" dirty="0" smtClean="0"/>
              <a:t> to </a:t>
            </a:r>
            <a:r>
              <a:rPr lang="sl-SI" sz="2000" dirty="0" err="1" smtClean="0"/>
              <a:t>the</a:t>
            </a:r>
            <a:r>
              <a:rPr lang="sl-SI" sz="2000" dirty="0" smtClean="0"/>
              <a:t> </a:t>
            </a:r>
            <a:r>
              <a:rPr lang="sl-SI" sz="2000" dirty="0" err="1" smtClean="0"/>
              <a:t>fund</a:t>
            </a:r>
            <a:r>
              <a:rPr lang="sl-SI" sz="2000" dirty="0" smtClean="0"/>
              <a:t> (it is </a:t>
            </a:r>
            <a:r>
              <a:rPr lang="sl-SI" sz="2000" dirty="0" err="1" smtClean="0"/>
              <a:t>just</a:t>
            </a:r>
            <a:r>
              <a:rPr lang="sl-SI" sz="2000" dirty="0" smtClean="0"/>
              <a:t> app. 1,2%  </a:t>
            </a:r>
            <a:r>
              <a:rPr lang="sl-SI" sz="2000" dirty="0" err="1" smtClean="0"/>
              <a:t>of</a:t>
            </a:r>
            <a:r>
              <a:rPr lang="sl-SI" sz="2000" dirty="0" smtClean="0"/>
              <a:t> </a:t>
            </a:r>
            <a:r>
              <a:rPr lang="sl-SI" sz="2000" dirty="0" err="1" smtClean="0"/>
              <a:t>all</a:t>
            </a:r>
            <a:r>
              <a:rPr lang="sl-SI" sz="2000" dirty="0" smtClean="0"/>
              <a:t> </a:t>
            </a:r>
            <a:r>
              <a:rPr lang="sl-SI" sz="2000" dirty="0" err="1" smtClean="0"/>
              <a:t>employers</a:t>
            </a:r>
            <a:r>
              <a:rPr lang="sl-SI" sz="2000" dirty="0" smtClean="0"/>
              <a:t>) </a:t>
            </a:r>
            <a:r>
              <a:rPr lang="sl-SI" altLang="sl-SI" sz="2000" dirty="0" smtClean="0">
                <a:cs typeface="Arial" panose="020B0604020202020204" pitchFamily="34" charset="0"/>
              </a:rPr>
              <a:t>(app. 20 </a:t>
            </a:r>
            <a:r>
              <a:rPr lang="sl-SI" altLang="sl-SI" sz="2000" dirty="0">
                <a:cs typeface="Arial" panose="020B0604020202020204" pitchFamily="34" charset="0"/>
              </a:rPr>
              <a:t>mio eur per </a:t>
            </a:r>
            <a:r>
              <a:rPr lang="sl-SI" altLang="sl-SI" sz="2000" dirty="0" err="1">
                <a:cs typeface="Arial" panose="020B0604020202020204" pitchFamily="34" charset="0"/>
              </a:rPr>
              <a:t>year</a:t>
            </a:r>
            <a:r>
              <a:rPr lang="sl-SI" altLang="sl-SI" sz="2000" dirty="0">
                <a:cs typeface="Arial" panose="020B0604020202020204" pitchFamily="34" charset="0"/>
              </a:rPr>
              <a:t>)</a:t>
            </a:r>
          </a:p>
          <a:p>
            <a:pPr>
              <a:spcAft>
                <a:spcPts val="600"/>
              </a:spcAft>
              <a:defRPr/>
            </a:pPr>
            <a:r>
              <a:rPr lang="sl-SI" altLang="sl-SI" sz="2000" dirty="0">
                <a:cs typeface="Arial" panose="020B0604020202020204" pitchFamily="34" charset="0"/>
              </a:rPr>
              <a:t>3.754 </a:t>
            </a:r>
            <a:r>
              <a:rPr lang="sl-SI" altLang="sl-SI" sz="2000" dirty="0" err="1">
                <a:cs typeface="Arial" panose="020B0604020202020204" pitchFamily="34" charset="0"/>
              </a:rPr>
              <a:t>employers</a:t>
            </a:r>
            <a:r>
              <a:rPr lang="sl-SI" altLang="sl-SI" sz="2000" dirty="0">
                <a:cs typeface="Arial" panose="020B0604020202020204" pitchFamily="34" charset="0"/>
              </a:rPr>
              <a:t> </a:t>
            </a:r>
            <a:r>
              <a:rPr lang="sl-SI" altLang="sl-SI" sz="2000" dirty="0" err="1">
                <a:cs typeface="Arial" panose="020B0604020202020204" pitchFamily="34" charset="0"/>
              </a:rPr>
              <a:t>under</a:t>
            </a:r>
            <a:r>
              <a:rPr lang="sl-SI" altLang="sl-SI" sz="2000" dirty="0">
                <a:cs typeface="Arial" panose="020B0604020202020204" pitchFamily="34" charset="0"/>
              </a:rPr>
              <a:t> </a:t>
            </a:r>
            <a:r>
              <a:rPr lang="sl-SI" altLang="sl-SI" sz="2000" dirty="0" smtClean="0">
                <a:cs typeface="Arial" panose="020B0604020202020204" pitchFamily="34" charset="0"/>
              </a:rPr>
              <a:t>20 </a:t>
            </a:r>
            <a:r>
              <a:rPr lang="sl-SI" altLang="sl-SI" sz="2000" dirty="0" err="1">
                <a:cs typeface="Arial" panose="020B0604020202020204" pitchFamily="34" charset="0"/>
              </a:rPr>
              <a:t>employed</a:t>
            </a:r>
            <a:r>
              <a:rPr lang="sl-SI" altLang="sl-SI" sz="2000" dirty="0">
                <a:cs typeface="Arial" panose="020B0604020202020204" pitchFamily="34" charset="0"/>
              </a:rPr>
              <a:t> </a:t>
            </a:r>
            <a:r>
              <a:rPr lang="sl-SI" altLang="sl-SI" sz="2000" dirty="0" err="1">
                <a:cs typeface="Arial" panose="020B0604020202020204" pitchFamily="34" charset="0"/>
              </a:rPr>
              <a:t>persons</a:t>
            </a:r>
            <a:r>
              <a:rPr lang="sl-SI" altLang="sl-SI" sz="2000" dirty="0">
                <a:cs typeface="Arial" panose="020B0604020202020204" pitchFamily="34" charset="0"/>
              </a:rPr>
              <a:t> </a:t>
            </a:r>
            <a:r>
              <a:rPr lang="sl-SI" altLang="sl-SI" sz="2000" dirty="0" err="1">
                <a:cs typeface="Arial" panose="020B0604020202020204" pitchFamily="34" charset="0"/>
              </a:rPr>
              <a:t>employ</a:t>
            </a:r>
            <a:r>
              <a:rPr lang="sl-SI" altLang="sl-SI" sz="2000" dirty="0">
                <a:cs typeface="Arial" panose="020B0604020202020204" pitchFamily="34" charset="0"/>
              </a:rPr>
              <a:t> </a:t>
            </a:r>
            <a:r>
              <a:rPr lang="sl-SI" altLang="sl-SI" sz="2000" dirty="0" err="1" smtClean="0">
                <a:cs typeface="Arial" panose="020B0604020202020204" pitchFamily="34" charset="0"/>
              </a:rPr>
              <a:t>PwD</a:t>
            </a:r>
            <a:r>
              <a:rPr lang="sl-SI" altLang="sl-SI" sz="2000" dirty="0" smtClean="0">
                <a:cs typeface="Arial" panose="020B0604020202020204" pitchFamily="34" charset="0"/>
              </a:rPr>
              <a:t>’s </a:t>
            </a:r>
            <a:r>
              <a:rPr lang="sl-SI" altLang="sl-SI" sz="2000" dirty="0">
                <a:cs typeface="Arial" panose="020B0604020202020204" pitchFamily="34" charset="0"/>
              </a:rPr>
              <a:t>and </a:t>
            </a:r>
            <a:r>
              <a:rPr lang="sl-SI" altLang="sl-SI" sz="2000" dirty="0" err="1">
                <a:cs typeface="Arial" panose="020B0604020202020204" pitchFamily="34" charset="0"/>
              </a:rPr>
              <a:t>their</a:t>
            </a:r>
            <a:r>
              <a:rPr lang="sl-SI" altLang="sl-SI" sz="2000" dirty="0">
                <a:cs typeface="Arial" panose="020B0604020202020204" pitchFamily="34" charset="0"/>
              </a:rPr>
              <a:t> </a:t>
            </a:r>
            <a:r>
              <a:rPr lang="sl-SI" altLang="sl-SI" sz="2000" dirty="0" err="1">
                <a:cs typeface="Arial" panose="020B0604020202020204" pitchFamily="34" charset="0"/>
              </a:rPr>
              <a:t>receive</a:t>
            </a:r>
            <a:r>
              <a:rPr lang="sl-SI" altLang="sl-SI" sz="2000" dirty="0">
                <a:cs typeface="Arial" panose="020B0604020202020204" pitchFamily="34" charset="0"/>
              </a:rPr>
              <a:t> </a:t>
            </a:r>
            <a:r>
              <a:rPr lang="sl-SI" altLang="sl-SI" sz="2000" dirty="0" err="1">
                <a:cs typeface="Arial" panose="020B0604020202020204" pitchFamily="34" charset="0"/>
              </a:rPr>
              <a:t>financial</a:t>
            </a:r>
            <a:r>
              <a:rPr lang="sl-SI" altLang="sl-SI" sz="2000" dirty="0">
                <a:cs typeface="Arial" panose="020B0604020202020204" pitchFamily="34" charset="0"/>
              </a:rPr>
              <a:t> </a:t>
            </a:r>
            <a:r>
              <a:rPr lang="sl-SI" altLang="sl-SI" sz="2000" dirty="0" err="1">
                <a:cs typeface="Arial" panose="020B0604020202020204" pitchFamily="34" charset="0"/>
              </a:rPr>
              <a:t>bonuses</a:t>
            </a:r>
            <a:r>
              <a:rPr lang="sl-SI" altLang="sl-SI" sz="2000" dirty="0">
                <a:cs typeface="Arial" panose="020B0604020202020204" pitchFamily="34" charset="0"/>
              </a:rPr>
              <a:t>.</a:t>
            </a:r>
          </a:p>
        </p:txBody>
      </p:sp>
    </p:spTree>
    <p:extLst>
      <p:ext uri="{BB962C8B-B14F-4D97-AF65-F5344CB8AC3E}">
        <p14:creationId xmlns:p14="http://schemas.microsoft.com/office/powerpoint/2010/main" val="38929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smtClean="0"/>
              <a:t/>
            </a:r>
            <a:br>
              <a:rPr lang="sl-SI" b="1" dirty="0" smtClean="0"/>
            </a:br>
            <a:r>
              <a:rPr lang="en-GB" b="1" dirty="0" smtClean="0"/>
              <a:t>persons </a:t>
            </a:r>
            <a:r>
              <a:rPr lang="en-GB" b="1" dirty="0"/>
              <a:t>with </a:t>
            </a:r>
            <a:r>
              <a:rPr lang="en-GB" b="1" dirty="0" smtClean="0"/>
              <a:t>disabilities</a:t>
            </a:r>
            <a:r>
              <a:rPr lang="sl-SI" b="1" dirty="0" smtClean="0"/>
              <a:t> in EU</a:t>
            </a:r>
            <a:endParaRPr lang="en-GB" dirty="0"/>
          </a:p>
        </p:txBody>
      </p:sp>
      <p:sp>
        <p:nvSpPr>
          <p:cNvPr id="3" name="Ograda vsebine 2"/>
          <p:cNvSpPr>
            <a:spLocks noGrp="1"/>
          </p:cNvSpPr>
          <p:nvPr>
            <p:ph sz="quarter" idx="1"/>
          </p:nvPr>
        </p:nvSpPr>
        <p:spPr>
          <a:xfrm>
            <a:off x="457200" y="1600200"/>
            <a:ext cx="8003232" cy="4873752"/>
          </a:xfrm>
        </p:spPr>
        <p:txBody>
          <a:bodyPr/>
          <a:lstStyle/>
          <a:p>
            <a:r>
              <a:rPr lang="en-GB" dirty="0"/>
              <a:t>one in six EU citizens between 16 and 64 years has a long-standing health problem or </a:t>
            </a:r>
            <a:r>
              <a:rPr lang="en-GB" dirty="0" smtClean="0"/>
              <a:t>disability</a:t>
            </a:r>
            <a:endParaRPr lang="sl-SI" dirty="0"/>
          </a:p>
          <a:p>
            <a:endParaRPr lang="sl-SI" dirty="0" smtClean="0"/>
          </a:p>
          <a:p>
            <a:r>
              <a:rPr lang="en-GB" dirty="0" smtClean="0"/>
              <a:t>one </a:t>
            </a:r>
            <a:r>
              <a:rPr lang="en-GB" dirty="0"/>
              <a:t>third of these people will not have any restrictions on the ability to </a:t>
            </a:r>
            <a:r>
              <a:rPr lang="en-GB" dirty="0" smtClean="0"/>
              <a:t>work</a:t>
            </a:r>
            <a:endParaRPr lang="sl-SI" dirty="0" smtClean="0"/>
          </a:p>
          <a:p>
            <a:endParaRPr lang="sl-SI" dirty="0" smtClean="0"/>
          </a:p>
          <a:p>
            <a:r>
              <a:rPr lang="en-GB" dirty="0" smtClean="0"/>
              <a:t>Persons </a:t>
            </a:r>
            <a:r>
              <a:rPr lang="en-GB" dirty="0"/>
              <a:t>with disabilities constitute a significant part of the population; therefore their social and economic integration is essential for the creation of an inclusive society and for economic success. </a:t>
            </a:r>
          </a:p>
        </p:txBody>
      </p:sp>
    </p:spTree>
    <p:extLst>
      <p:ext uri="{BB962C8B-B14F-4D97-AF65-F5344CB8AC3E}">
        <p14:creationId xmlns:p14="http://schemas.microsoft.com/office/powerpoint/2010/main" val="148566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p:cNvSpPr>
            <a:spLocks noGrp="1"/>
          </p:cNvSpPr>
          <p:nvPr>
            <p:ph type="title"/>
          </p:nvPr>
        </p:nvSpPr>
        <p:spPr>
          <a:xfrm>
            <a:off x="395536" y="332656"/>
            <a:ext cx="8229600" cy="639415"/>
          </a:xfrm>
        </p:spPr>
        <p:txBody>
          <a:bodyPr>
            <a:normAutofit fontScale="90000"/>
          </a:bodyPr>
          <a:lstStyle/>
          <a:p>
            <a:pPr algn="l"/>
            <a:r>
              <a:rPr lang="sl-SI" altLang="en-US" sz="3600" b="1" dirty="0" smtClean="0"/>
              <a:t>T</a:t>
            </a:r>
            <a:r>
              <a:rPr lang="en-GB" altLang="en-US" sz="3600" b="1" dirty="0" err="1" smtClean="0"/>
              <a:t>ypes</a:t>
            </a:r>
            <a:r>
              <a:rPr lang="en-GB" altLang="en-US" sz="3600" b="1" dirty="0" smtClean="0"/>
              <a:t> of financial incentives</a:t>
            </a:r>
            <a:endParaRPr lang="sl-SI" altLang="en-US" sz="3600" b="1" dirty="0" smtClean="0"/>
          </a:p>
        </p:txBody>
      </p:sp>
      <p:sp>
        <p:nvSpPr>
          <p:cNvPr id="28675" name="Ograda vsebine 2"/>
          <p:cNvSpPr>
            <a:spLocks noGrp="1"/>
          </p:cNvSpPr>
          <p:nvPr>
            <p:ph idx="1"/>
          </p:nvPr>
        </p:nvSpPr>
        <p:spPr bwMode="auto">
          <a:xfrm>
            <a:off x="566738" y="1268761"/>
            <a:ext cx="8001000" cy="4751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Wingdings" pitchFamily="2" charset="2"/>
              <a:buChar char="ü"/>
            </a:pPr>
            <a:r>
              <a:rPr lang="en-GB" altLang="en-US" sz="2400" dirty="0" smtClean="0"/>
              <a:t>salary subsidies for </a:t>
            </a:r>
            <a:r>
              <a:rPr lang="sl-SI" altLang="en-US" sz="2400" dirty="0" err="1" smtClean="0"/>
              <a:t>PwD</a:t>
            </a:r>
            <a:r>
              <a:rPr lang="sl-SI" altLang="en-US" sz="2400" dirty="0" smtClean="0"/>
              <a:t>’s</a:t>
            </a:r>
            <a:r>
              <a:rPr lang="en-GB" altLang="en-US" sz="2400" dirty="0" smtClean="0"/>
              <a:t>,</a:t>
            </a:r>
            <a:endParaRPr lang="sl-SI" altLang="en-US" sz="2400" dirty="0" smtClean="0"/>
          </a:p>
          <a:p>
            <a:pPr>
              <a:buFont typeface="Wingdings" pitchFamily="2" charset="2"/>
              <a:buChar char="ü"/>
            </a:pPr>
            <a:r>
              <a:rPr lang="en-GB" altLang="en-US" sz="2400" dirty="0" smtClean="0"/>
              <a:t>payment of the costs involved in adapting posts and work resources for the work,</a:t>
            </a:r>
            <a:endParaRPr lang="sl-SI" altLang="en-US" sz="2400" dirty="0" smtClean="0"/>
          </a:p>
          <a:p>
            <a:pPr>
              <a:buFont typeface="Wingdings" pitchFamily="2" charset="2"/>
              <a:buChar char="ü"/>
            </a:pPr>
            <a:r>
              <a:rPr lang="en-GB" altLang="en-US" sz="2400" dirty="0" smtClean="0"/>
              <a:t>payment of costs in supported employment,</a:t>
            </a:r>
            <a:endParaRPr lang="sl-SI" altLang="en-US" sz="2400" dirty="0" smtClean="0"/>
          </a:p>
          <a:p>
            <a:pPr>
              <a:buFont typeface="Wingdings" pitchFamily="2" charset="2"/>
              <a:buChar char="ü"/>
            </a:pPr>
            <a:r>
              <a:rPr lang="en-GB" altLang="en-US" sz="2400" dirty="0" smtClean="0"/>
              <a:t>exemption from contributions for pension and disability insurance,</a:t>
            </a:r>
            <a:endParaRPr lang="sl-SI" altLang="en-US" sz="2400" dirty="0" smtClean="0"/>
          </a:p>
          <a:p>
            <a:pPr>
              <a:buFont typeface="Wingdings" pitchFamily="2" charset="2"/>
              <a:buChar char="ü"/>
            </a:pPr>
            <a:r>
              <a:rPr lang="en-GB" altLang="en-US" sz="2400" dirty="0" smtClean="0"/>
              <a:t> rewards for exceeding the quota</a:t>
            </a:r>
            <a:r>
              <a:rPr lang="sl-SI" altLang="en-US" sz="2400" dirty="0" smtClean="0"/>
              <a:t> (app. 200 € per month per PwD’s over quota)</a:t>
            </a:r>
            <a:r>
              <a:rPr lang="en-GB" altLang="en-US" sz="2400" dirty="0" smtClean="0"/>
              <a:t>,</a:t>
            </a:r>
            <a:endParaRPr lang="sl-SI" altLang="en-US" sz="2400" dirty="0" smtClean="0"/>
          </a:p>
          <a:p>
            <a:pPr>
              <a:buFont typeface="Wingdings" pitchFamily="2" charset="2"/>
              <a:buChar char="ü"/>
            </a:pPr>
            <a:r>
              <a:rPr lang="en-GB" altLang="en-US" sz="2400" dirty="0" smtClean="0"/>
              <a:t>annual rewards to employers for good practice in employing </a:t>
            </a:r>
            <a:r>
              <a:rPr lang="sl-SI" altLang="en-US" sz="2400" dirty="0" smtClean="0"/>
              <a:t>PWD’s</a:t>
            </a:r>
          </a:p>
          <a:p>
            <a:pPr>
              <a:buFont typeface="Wingdings" pitchFamily="2" charset="2"/>
              <a:buChar char="ü"/>
            </a:pPr>
            <a:r>
              <a:rPr lang="en-GB" altLang="en-US" sz="2400" dirty="0" smtClean="0"/>
              <a:t>other incentives</a:t>
            </a:r>
            <a:endParaRPr lang="sl-SI" altLang="en-US" sz="2400" dirty="0" smtClean="0"/>
          </a:p>
          <a:p>
            <a:endParaRPr lang="sl-SI" altLang="en-US"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977289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p:cNvSpPr>
            <a:spLocks noGrp="1"/>
          </p:cNvSpPr>
          <p:nvPr>
            <p:ph type="title"/>
          </p:nvPr>
        </p:nvSpPr>
        <p:spPr/>
        <p:txBody>
          <a:bodyPr/>
          <a:lstStyle/>
          <a:p>
            <a:pPr algn="l"/>
            <a:r>
              <a:rPr lang="sl-SI" altLang="en-US" sz="3600" b="1" dirty="0" smtClean="0"/>
              <a:t>Social </a:t>
            </a:r>
            <a:r>
              <a:rPr lang="sl-SI" altLang="en-US" sz="3600" b="1" dirty="0" err="1" smtClean="0"/>
              <a:t>economy</a:t>
            </a:r>
            <a:endParaRPr lang="sl-SI" altLang="en-US" sz="3600" b="1" dirty="0" smtClean="0"/>
          </a:p>
        </p:txBody>
      </p:sp>
      <p:sp>
        <p:nvSpPr>
          <p:cNvPr id="32771" name="Ograda besedila 2"/>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Wingdings" pitchFamily="2" charset="2"/>
              <a:buChar char="ü"/>
            </a:pPr>
            <a:r>
              <a:rPr lang="sl-SI" altLang="en-US" sz="3200" dirty="0" err="1" smtClean="0"/>
              <a:t>Companies</a:t>
            </a:r>
            <a:r>
              <a:rPr lang="sl-SI" altLang="en-US" sz="3200" dirty="0" smtClean="0"/>
              <a:t> </a:t>
            </a:r>
            <a:r>
              <a:rPr lang="sl-SI" altLang="en-US" sz="3200" dirty="0" err="1" smtClean="0"/>
              <a:t>for</a:t>
            </a:r>
            <a:r>
              <a:rPr lang="sl-SI" altLang="en-US" sz="3200" dirty="0" smtClean="0"/>
              <a:t> </a:t>
            </a:r>
            <a:r>
              <a:rPr lang="sl-SI" altLang="en-US" sz="3200" dirty="0" err="1" smtClean="0"/>
              <a:t>PwD</a:t>
            </a:r>
            <a:r>
              <a:rPr lang="sl-SI" altLang="en-US" sz="3200" dirty="0" smtClean="0"/>
              <a:t>’s – </a:t>
            </a:r>
            <a:r>
              <a:rPr lang="sl-SI" altLang="en-US" sz="3200" dirty="0" err="1" smtClean="0"/>
              <a:t>sheltered</a:t>
            </a:r>
            <a:r>
              <a:rPr lang="sl-SI" altLang="en-US" sz="3200" dirty="0" smtClean="0"/>
              <a:t> </a:t>
            </a:r>
            <a:r>
              <a:rPr lang="sl-SI" altLang="en-US" sz="3200" dirty="0" err="1" smtClean="0"/>
              <a:t>companies</a:t>
            </a:r>
            <a:endParaRPr lang="sl-SI" altLang="en-US" sz="3200" dirty="0" smtClean="0"/>
          </a:p>
          <a:p>
            <a:pPr marL="0" indent="0">
              <a:buNone/>
            </a:pPr>
            <a:endParaRPr lang="sl-SI" altLang="en-US" sz="3200" dirty="0" smtClean="0"/>
          </a:p>
          <a:p>
            <a:pPr>
              <a:buFont typeface="Wingdings" pitchFamily="2" charset="2"/>
              <a:buChar char="ü"/>
            </a:pPr>
            <a:r>
              <a:rPr lang="sl-SI" altLang="en-US" sz="3200" dirty="0" err="1" smtClean="0"/>
              <a:t>Employment</a:t>
            </a:r>
            <a:r>
              <a:rPr lang="sl-SI" altLang="en-US" sz="3200" dirty="0" smtClean="0"/>
              <a:t> </a:t>
            </a:r>
            <a:r>
              <a:rPr lang="sl-SI" altLang="en-US" sz="3200" dirty="0" err="1" smtClean="0"/>
              <a:t>centers</a:t>
            </a:r>
            <a:endParaRPr lang="sl-SI" altLang="en-US" sz="3200" dirty="0"/>
          </a:p>
          <a:p>
            <a:pPr>
              <a:buFont typeface="Wingdings" pitchFamily="2" charset="2"/>
              <a:buChar char="ü"/>
            </a:pPr>
            <a:endParaRPr lang="sl-SI" altLang="en-US" sz="3200" dirty="0" smtClean="0"/>
          </a:p>
          <a:p>
            <a:pPr>
              <a:buFont typeface="Wingdings" pitchFamily="2" charset="2"/>
              <a:buChar char="ü"/>
            </a:pPr>
            <a:r>
              <a:rPr lang="sl-SI" altLang="en-US" sz="3200" dirty="0" err="1" smtClean="0"/>
              <a:t>Day</a:t>
            </a:r>
            <a:r>
              <a:rPr lang="sl-SI" altLang="en-US" sz="3200" dirty="0" smtClean="0"/>
              <a:t> </a:t>
            </a:r>
            <a:r>
              <a:rPr lang="sl-SI" altLang="en-US" sz="3200" dirty="0" err="1" smtClean="0"/>
              <a:t>centers</a:t>
            </a:r>
            <a:endParaRPr lang="sl-SI" altLang="en-US" sz="3200" dirty="0" smtClean="0"/>
          </a:p>
        </p:txBody>
      </p:sp>
    </p:spTree>
    <p:extLst>
      <p:ext uri="{BB962C8B-B14F-4D97-AF65-F5344CB8AC3E}">
        <p14:creationId xmlns:p14="http://schemas.microsoft.com/office/powerpoint/2010/main" val="2336248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p:txBody>
          <a:bodyPr/>
          <a:lstStyle/>
          <a:p>
            <a:r>
              <a:rPr lang="sl-SI" altLang="en-US" sz="2800" dirty="0" err="1"/>
              <a:t>Companies</a:t>
            </a:r>
            <a:r>
              <a:rPr lang="sl-SI" altLang="en-US" sz="2800" dirty="0"/>
              <a:t> </a:t>
            </a:r>
            <a:r>
              <a:rPr lang="sl-SI" altLang="en-US" sz="2800" dirty="0" err="1"/>
              <a:t>for</a:t>
            </a:r>
            <a:r>
              <a:rPr lang="sl-SI" altLang="en-US" sz="2800" dirty="0"/>
              <a:t> </a:t>
            </a:r>
            <a:r>
              <a:rPr lang="sl-SI" altLang="en-US" sz="2800" dirty="0" err="1" smtClean="0"/>
              <a:t>PwD</a:t>
            </a:r>
            <a:r>
              <a:rPr lang="sl-SI" altLang="en-US" sz="2800" dirty="0" smtClean="0"/>
              <a:t>’s</a:t>
            </a:r>
            <a:endParaRPr lang="en-GB" dirty="0"/>
          </a:p>
        </p:txBody>
      </p:sp>
      <p:sp>
        <p:nvSpPr>
          <p:cNvPr id="5" name="Podnaslov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00967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68313" y="1052513"/>
            <a:ext cx="8229600" cy="863600"/>
          </a:xfrm>
        </p:spPr>
        <p:txBody>
          <a:bodyPr/>
          <a:lstStyle/>
          <a:p>
            <a:pPr algn="l"/>
            <a:r>
              <a:rPr lang="sl-SI" altLang="en-US" sz="3600" dirty="0" err="1" smtClean="0"/>
              <a:t>Sheltered</a:t>
            </a:r>
            <a:r>
              <a:rPr lang="sl-SI" altLang="en-US" sz="3600" dirty="0" smtClean="0"/>
              <a:t> </a:t>
            </a:r>
            <a:r>
              <a:rPr lang="sl-SI" altLang="en-US" sz="3600" dirty="0" err="1" smtClean="0"/>
              <a:t>Companies</a:t>
            </a:r>
            <a:endParaRPr lang="sl-SI" altLang="en-US" sz="3600" dirty="0" smtClean="0"/>
          </a:p>
        </p:txBody>
      </p:sp>
      <p:sp>
        <p:nvSpPr>
          <p:cNvPr id="33795" name="Rectangle 3"/>
          <p:cNvSpPr>
            <a:spLocks noGrp="1" noChangeArrowheads="1"/>
          </p:cNvSpPr>
          <p:nvPr>
            <p:ph type="body" idx="1"/>
          </p:nvPr>
        </p:nvSpPr>
        <p:spPr bwMode="auto">
          <a:xfrm>
            <a:off x="566738" y="1989138"/>
            <a:ext cx="80010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 typeface="Wingdings" pitchFamily="2" charset="2"/>
              <a:buChar char="ü"/>
            </a:pPr>
            <a:r>
              <a:rPr lang="en-GB" altLang="en-US" dirty="0" smtClean="0"/>
              <a:t>Companies employing </a:t>
            </a:r>
            <a:r>
              <a:rPr lang="sl-SI" altLang="en-US" dirty="0" err="1" smtClean="0"/>
              <a:t>PwD</a:t>
            </a:r>
            <a:r>
              <a:rPr lang="sl-SI" altLang="en-US" dirty="0" smtClean="0"/>
              <a:t>’s </a:t>
            </a:r>
            <a:r>
              <a:rPr lang="en-GB" altLang="en-US" dirty="0" smtClean="0"/>
              <a:t>are known also in other European </a:t>
            </a:r>
            <a:r>
              <a:rPr lang="sl-SI" altLang="en-US" dirty="0" err="1" smtClean="0"/>
              <a:t>countries</a:t>
            </a:r>
            <a:r>
              <a:rPr lang="sl-SI" altLang="en-US" dirty="0" smtClean="0"/>
              <a:t> </a:t>
            </a:r>
            <a:r>
              <a:rPr lang="en-GB" altLang="en-US" dirty="0" smtClean="0"/>
              <a:t>in the framework of "social economy" or "social enterprises". </a:t>
            </a:r>
            <a:endParaRPr lang="sl-SI" altLang="en-US" dirty="0" smtClean="0"/>
          </a:p>
          <a:p>
            <a:pPr algn="just">
              <a:buFont typeface="Wingdings" pitchFamily="2" charset="2"/>
              <a:buChar char="ü"/>
            </a:pPr>
            <a:r>
              <a:rPr lang="en-GB" altLang="en-US" dirty="0" smtClean="0"/>
              <a:t>According to some studies at least 10% of all employees in the European Union are employed in the field of social economy.</a:t>
            </a:r>
            <a:endParaRPr lang="en-US" altLang="en-US"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125850147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67544" y="476672"/>
            <a:ext cx="8229600" cy="711423"/>
          </a:xfrm>
        </p:spPr>
        <p:txBody>
          <a:bodyPr/>
          <a:lstStyle/>
          <a:p>
            <a:pPr algn="l"/>
            <a:endParaRPr lang="sl-SI" altLang="en-US" sz="3600" dirty="0" smtClean="0"/>
          </a:p>
        </p:txBody>
      </p:sp>
      <p:sp>
        <p:nvSpPr>
          <p:cNvPr id="34819" name="Rectangle 3"/>
          <p:cNvSpPr>
            <a:spLocks noGrp="1" noChangeArrowheads="1"/>
          </p:cNvSpPr>
          <p:nvPr>
            <p:ph type="body" idx="1"/>
          </p:nvPr>
        </p:nvSpPr>
        <p:spPr bwMode="auto">
          <a:xfrm>
            <a:off x="566738" y="1196753"/>
            <a:ext cx="8001000" cy="4823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just">
              <a:lnSpc>
                <a:spcPct val="90000"/>
              </a:lnSpc>
              <a:buFont typeface="Wingdings" pitchFamily="2" charset="2"/>
              <a:buChar char="ü"/>
            </a:pPr>
            <a:r>
              <a:rPr lang="en-GB" altLang="en-US" sz="2400" dirty="0" smtClean="0"/>
              <a:t>In Slovenia such companies employ over one fifth of all </a:t>
            </a:r>
            <a:r>
              <a:rPr lang="sl-SI" altLang="en-US" sz="2400" dirty="0" err="1" smtClean="0"/>
              <a:t>PwD</a:t>
            </a:r>
            <a:r>
              <a:rPr lang="sl-SI" altLang="en-US" sz="2400" dirty="0" smtClean="0"/>
              <a:t>’s</a:t>
            </a:r>
            <a:r>
              <a:rPr lang="en-GB" altLang="en-US" sz="2400" dirty="0" smtClean="0"/>
              <a:t> in the labour market</a:t>
            </a:r>
            <a:r>
              <a:rPr lang="sl-SI" altLang="en-US" sz="2400" dirty="0" smtClean="0"/>
              <a:t>…</a:t>
            </a:r>
          </a:p>
          <a:p>
            <a:pPr algn="just">
              <a:lnSpc>
                <a:spcPct val="90000"/>
              </a:lnSpc>
              <a:buFont typeface="Arial" charset="0"/>
              <a:buNone/>
            </a:pPr>
            <a:r>
              <a:rPr lang="en-US" altLang="en-US" sz="2400" dirty="0" smtClean="0"/>
              <a:t> </a:t>
            </a:r>
            <a:endParaRPr lang="sl-SI" altLang="en-US" sz="2400" dirty="0" smtClean="0"/>
          </a:p>
          <a:p>
            <a:pPr algn="just">
              <a:lnSpc>
                <a:spcPct val="90000"/>
              </a:lnSpc>
              <a:buFont typeface="Wingdings" pitchFamily="2" charset="2"/>
              <a:buChar char="ü"/>
            </a:pPr>
            <a:r>
              <a:rPr lang="en-GB" altLang="en-US" sz="2400" dirty="0" smtClean="0"/>
              <a:t>By nature and function they represent a form of social economy, providing one of opportunities for employment of larger numbers of</a:t>
            </a:r>
            <a:r>
              <a:rPr lang="sl-SI" altLang="en-US" sz="2400" dirty="0" smtClean="0"/>
              <a:t> </a:t>
            </a:r>
            <a:r>
              <a:rPr lang="sl-SI" altLang="en-US" sz="2400" dirty="0" err="1" smtClean="0"/>
              <a:t>PwD</a:t>
            </a:r>
            <a:r>
              <a:rPr lang="sl-SI" altLang="en-US" sz="2400" dirty="0" smtClean="0"/>
              <a:t>’s</a:t>
            </a:r>
            <a:r>
              <a:rPr lang="en-GB" altLang="en-US" sz="2400" dirty="0" smtClean="0"/>
              <a:t>.</a:t>
            </a:r>
            <a:r>
              <a:rPr lang="sl-SI" altLang="en-US" sz="2400" dirty="0" smtClean="0"/>
              <a:t> </a:t>
            </a:r>
          </a:p>
          <a:p>
            <a:pPr algn="just">
              <a:lnSpc>
                <a:spcPct val="90000"/>
              </a:lnSpc>
              <a:buFont typeface="Arial" charset="0"/>
              <a:buNone/>
            </a:pPr>
            <a:endParaRPr lang="sl-SI" altLang="en-US" sz="2400" dirty="0" smtClean="0"/>
          </a:p>
          <a:p>
            <a:pPr algn="just">
              <a:lnSpc>
                <a:spcPct val="90000"/>
              </a:lnSpc>
              <a:buFont typeface="Wingdings" pitchFamily="2" charset="2"/>
              <a:buChar char="ü"/>
            </a:pPr>
            <a:r>
              <a:rPr lang="en-GB" altLang="en-US" sz="2400" dirty="0" smtClean="0"/>
              <a:t>Companies </a:t>
            </a:r>
            <a:r>
              <a:rPr lang="sl-SI" altLang="en-US" sz="2400" dirty="0" err="1" smtClean="0"/>
              <a:t>for</a:t>
            </a:r>
            <a:r>
              <a:rPr lang="sl-SI" altLang="en-US" sz="2400" dirty="0" smtClean="0"/>
              <a:t> </a:t>
            </a:r>
            <a:r>
              <a:rPr lang="sl-SI" altLang="en-US" sz="2400" dirty="0" err="1" smtClean="0"/>
              <a:t>PwD</a:t>
            </a:r>
            <a:r>
              <a:rPr lang="sl-SI" altLang="en-US" sz="2400" dirty="0" smtClean="0"/>
              <a:t>’s </a:t>
            </a:r>
            <a:r>
              <a:rPr lang="en-GB" altLang="en-US" sz="2400" dirty="0" smtClean="0"/>
              <a:t>operate on the basis of the enterprise strategy and market principles and they receive various forms of economic relief due to their social role.</a:t>
            </a:r>
            <a:endParaRPr lang="en-US" altLang="en-US" sz="2400" i="1"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2166453241"/>
      </p:ext>
    </p:extLst>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23528" y="332656"/>
            <a:ext cx="8229600" cy="782737"/>
          </a:xfrm>
        </p:spPr>
        <p:txBody>
          <a:bodyPr/>
          <a:lstStyle/>
          <a:p>
            <a:pPr algn="l"/>
            <a:endParaRPr lang="sl-SI" altLang="en-US" sz="3600" dirty="0" smtClean="0"/>
          </a:p>
        </p:txBody>
      </p:sp>
      <p:sp>
        <p:nvSpPr>
          <p:cNvPr id="35843" name="Rectangle 3"/>
          <p:cNvSpPr>
            <a:spLocks noGrp="1" noChangeArrowheads="1"/>
          </p:cNvSpPr>
          <p:nvPr>
            <p:ph type="body" idx="1"/>
          </p:nvPr>
        </p:nvSpPr>
        <p:spPr bwMode="auto">
          <a:xfrm>
            <a:off x="467544" y="1412777"/>
            <a:ext cx="8144644" cy="4824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 typeface="Wingdings" pitchFamily="2" charset="2"/>
              <a:buChar char="ü"/>
            </a:pPr>
            <a:r>
              <a:rPr lang="sl-SI" altLang="en-US" sz="2400" dirty="0" smtClean="0"/>
              <a:t>In </a:t>
            </a:r>
            <a:r>
              <a:rPr lang="sl-SI" altLang="en-US" sz="2400" dirty="0" err="1" smtClean="0"/>
              <a:t>Slovenia</a:t>
            </a:r>
            <a:r>
              <a:rPr lang="sl-SI" altLang="en-US" sz="2400" dirty="0" smtClean="0"/>
              <a:t> </a:t>
            </a:r>
            <a:r>
              <a:rPr lang="sl-SI" altLang="en-US" sz="2400" dirty="0" err="1" smtClean="0"/>
              <a:t>companies</a:t>
            </a:r>
            <a:r>
              <a:rPr lang="sl-SI" altLang="en-US" sz="2400" dirty="0" smtClean="0"/>
              <a:t> </a:t>
            </a:r>
            <a:r>
              <a:rPr lang="sl-SI" altLang="en-US" sz="2400" dirty="0" err="1" smtClean="0"/>
              <a:t>for</a:t>
            </a:r>
            <a:r>
              <a:rPr lang="sl-SI" altLang="en-US" sz="2400" dirty="0" smtClean="0"/>
              <a:t> </a:t>
            </a:r>
            <a:r>
              <a:rPr lang="sl-SI" altLang="en-US" sz="2400" dirty="0" err="1" smtClean="0"/>
              <a:t>PwD</a:t>
            </a:r>
            <a:r>
              <a:rPr lang="sl-SI" altLang="en-US" sz="2400" dirty="0" smtClean="0"/>
              <a:t>’s  </a:t>
            </a:r>
            <a:r>
              <a:rPr lang="sl-SI" altLang="en-US" sz="2400" dirty="0" err="1" smtClean="0"/>
              <a:t>have</a:t>
            </a:r>
            <a:r>
              <a:rPr lang="sl-SI" altLang="en-US" sz="2400" dirty="0" smtClean="0"/>
              <a:t> a </a:t>
            </a:r>
            <a:r>
              <a:rPr lang="sl-SI" altLang="en-US" sz="2400" dirty="0" err="1" smtClean="0"/>
              <a:t>tradition</a:t>
            </a:r>
            <a:r>
              <a:rPr lang="sl-SI" altLang="en-US" sz="2400" dirty="0" smtClean="0"/>
              <a:t> </a:t>
            </a:r>
            <a:r>
              <a:rPr lang="sl-SI" altLang="en-US" sz="2400" dirty="0" err="1" smtClean="0"/>
              <a:t>of</a:t>
            </a:r>
            <a:r>
              <a:rPr lang="sl-SI" altLang="en-US" sz="2400" dirty="0" smtClean="0"/>
              <a:t> </a:t>
            </a:r>
            <a:r>
              <a:rPr lang="sl-SI" altLang="en-US" sz="2400" dirty="0" err="1" smtClean="0"/>
              <a:t>almost</a:t>
            </a:r>
            <a:r>
              <a:rPr lang="sl-SI" altLang="en-US" sz="2400" dirty="0" smtClean="0"/>
              <a:t> </a:t>
            </a:r>
            <a:r>
              <a:rPr lang="sl-SI" altLang="en-US" sz="2400" dirty="0" err="1" smtClean="0"/>
              <a:t>six</a:t>
            </a:r>
            <a:r>
              <a:rPr lang="sl-SI" altLang="en-US" sz="2400" dirty="0" smtClean="0"/>
              <a:t> </a:t>
            </a:r>
            <a:r>
              <a:rPr lang="sl-SI" altLang="en-US" sz="2400" dirty="0" err="1" smtClean="0"/>
              <a:t>decades</a:t>
            </a:r>
            <a:r>
              <a:rPr lang="sl-SI" altLang="en-US" sz="2400" dirty="0" smtClean="0"/>
              <a:t>. </a:t>
            </a:r>
          </a:p>
          <a:p>
            <a:pPr algn="just">
              <a:buFont typeface="Wingdings" pitchFamily="2" charset="2"/>
              <a:buChar char="ü"/>
            </a:pPr>
            <a:r>
              <a:rPr lang="sl-SI" altLang="en-US" sz="2400" dirty="0" smtClean="0"/>
              <a:t>First </a:t>
            </a:r>
            <a:r>
              <a:rPr lang="sl-SI" altLang="en-US" sz="2400" dirty="0" err="1" smtClean="0"/>
              <a:t>companies</a:t>
            </a:r>
            <a:r>
              <a:rPr lang="sl-SI" altLang="en-US" sz="2400" dirty="0" smtClean="0"/>
              <a:t> </a:t>
            </a:r>
            <a:r>
              <a:rPr lang="sl-SI" altLang="en-US" sz="2400" dirty="0" err="1" smtClean="0"/>
              <a:t>were</a:t>
            </a:r>
            <a:r>
              <a:rPr lang="sl-SI" altLang="en-US" sz="2400" dirty="0" smtClean="0"/>
              <a:t> </a:t>
            </a:r>
            <a:r>
              <a:rPr lang="sl-SI" altLang="en-US" sz="2400" dirty="0" err="1" smtClean="0"/>
              <a:t>established</a:t>
            </a:r>
            <a:r>
              <a:rPr lang="sl-SI" altLang="en-US" sz="2400" dirty="0" smtClean="0"/>
              <a:t> in 1950s </a:t>
            </a:r>
            <a:r>
              <a:rPr lang="sl-SI" altLang="en-US" sz="2400" dirty="0" err="1" smtClean="0"/>
              <a:t>and</a:t>
            </a:r>
            <a:r>
              <a:rPr lang="sl-SI" altLang="en-US" sz="2400" dirty="0" smtClean="0"/>
              <a:t> </a:t>
            </a:r>
            <a:r>
              <a:rPr lang="sl-SI" altLang="en-US" sz="2400" dirty="0" err="1" smtClean="0"/>
              <a:t>their</a:t>
            </a:r>
            <a:r>
              <a:rPr lang="sl-SI" altLang="en-US" sz="2400" dirty="0" smtClean="0"/>
              <a:t> status </a:t>
            </a:r>
            <a:r>
              <a:rPr lang="sl-SI" altLang="en-US" sz="2400" dirty="0" err="1" smtClean="0"/>
              <a:t>was</a:t>
            </a:r>
            <a:r>
              <a:rPr lang="sl-SI" altLang="en-US" sz="2400" dirty="0" smtClean="0"/>
              <a:t> </a:t>
            </a:r>
            <a:r>
              <a:rPr lang="sl-SI" altLang="en-US" sz="2400" dirty="0" err="1" smtClean="0"/>
              <a:t>originally</a:t>
            </a:r>
            <a:r>
              <a:rPr lang="sl-SI" altLang="en-US" sz="2400" dirty="0" smtClean="0"/>
              <a:t> </a:t>
            </a:r>
            <a:r>
              <a:rPr lang="sl-SI" altLang="en-US" sz="2400" dirty="0" err="1" smtClean="0"/>
              <a:t>determined</a:t>
            </a:r>
            <a:r>
              <a:rPr lang="sl-SI" altLang="en-US" sz="2400" dirty="0" smtClean="0"/>
              <a:t> in </a:t>
            </a:r>
            <a:r>
              <a:rPr lang="sl-SI" altLang="en-US" sz="2400" dirty="0" err="1" smtClean="0"/>
              <a:t>the</a:t>
            </a:r>
            <a:r>
              <a:rPr lang="sl-SI" altLang="en-US" sz="2400" dirty="0" smtClean="0"/>
              <a:t> </a:t>
            </a:r>
            <a:r>
              <a:rPr lang="sl-SI" altLang="en-US" sz="2400" dirty="0" err="1" smtClean="0"/>
              <a:t>Act</a:t>
            </a:r>
            <a:r>
              <a:rPr lang="sl-SI" altLang="en-US" sz="2400" dirty="0" smtClean="0"/>
              <a:t> </a:t>
            </a:r>
            <a:r>
              <a:rPr lang="sl-SI" altLang="en-US" sz="2400" dirty="0" err="1" smtClean="0"/>
              <a:t>Regulating</a:t>
            </a:r>
            <a:r>
              <a:rPr lang="sl-SI" altLang="en-US" sz="2400" dirty="0" smtClean="0"/>
              <a:t> </a:t>
            </a:r>
            <a:r>
              <a:rPr lang="sl-SI" altLang="en-US" sz="2400" dirty="0" err="1" smtClean="0"/>
              <a:t>the</a:t>
            </a:r>
            <a:r>
              <a:rPr lang="sl-SI" altLang="en-US" sz="2400" dirty="0" smtClean="0"/>
              <a:t> </a:t>
            </a:r>
            <a:r>
              <a:rPr lang="sl-SI" altLang="en-US" sz="2400" dirty="0" err="1" smtClean="0"/>
              <a:t>Training</a:t>
            </a:r>
            <a:r>
              <a:rPr lang="sl-SI" altLang="en-US" sz="2400" dirty="0" smtClean="0"/>
              <a:t> </a:t>
            </a:r>
            <a:r>
              <a:rPr lang="sl-SI" altLang="en-US" sz="2400" dirty="0" err="1" smtClean="0"/>
              <a:t>and</a:t>
            </a:r>
            <a:r>
              <a:rPr lang="sl-SI" altLang="en-US" sz="2400" dirty="0" smtClean="0"/>
              <a:t> </a:t>
            </a:r>
            <a:r>
              <a:rPr lang="sl-SI" altLang="en-US" sz="2400" dirty="0" err="1" smtClean="0"/>
              <a:t>Employment</a:t>
            </a:r>
            <a:r>
              <a:rPr lang="sl-SI" altLang="en-US" sz="2400" dirty="0" smtClean="0"/>
              <a:t> </a:t>
            </a:r>
            <a:r>
              <a:rPr lang="sl-SI" altLang="en-US" sz="2400" dirty="0" err="1" smtClean="0"/>
              <a:t>of</a:t>
            </a:r>
            <a:r>
              <a:rPr lang="sl-SI" altLang="en-US" sz="2400" dirty="0" smtClean="0"/>
              <a:t> </a:t>
            </a:r>
            <a:r>
              <a:rPr lang="sl-SI" altLang="en-US" sz="2400" dirty="0" err="1" smtClean="0"/>
              <a:t>Disabled</a:t>
            </a:r>
            <a:r>
              <a:rPr lang="sl-SI" altLang="en-US" sz="2400" dirty="0" smtClean="0"/>
              <a:t> </a:t>
            </a:r>
            <a:r>
              <a:rPr lang="sl-SI" altLang="en-US" sz="2400" dirty="0" err="1" smtClean="0"/>
              <a:t>Persons</a:t>
            </a:r>
            <a:r>
              <a:rPr lang="sl-SI" altLang="en-US" sz="2400" dirty="0" smtClean="0"/>
              <a:t> </a:t>
            </a:r>
            <a:r>
              <a:rPr lang="sl-SI" altLang="en-US" sz="2400" dirty="0" err="1" smtClean="0"/>
              <a:t>which</a:t>
            </a:r>
            <a:r>
              <a:rPr lang="sl-SI" altLang="en-US" sz="2400" dirty="0" smtClean="0"/>
              <a:t> </a:t>
            </a:r>
            <a:r>
              <a:rPr lang="sl-SI" altLang="en-US" sz="2400" dirty="0" err="1" smtClean="0"/>
              <a:t>stipulated</a:t>
            </a:r>
            <a:r>
              <a:rPr lang="sl-SI" altLang="en-US" sz="2400" dirty="0" smtClean="0"/>
              <a:t> </a:t>
            </a:r>
            <a:r>
              <a:rPr lang="sl-SI" altLang="en-US" sz="2400" dirty="0" err="1" smtClean="0"/>
              <a:t>their</a:t>
            </a:r>
            <a:r>
              <a:rPr lang="sl-SI" altLang="en-US" sz="2400" dirty="0" smtClean="0"/>
              <a:t> </a:t>
            </a:r>
            <a:r>
              <a:rPr lang="sl-SI" altLang="en-US" sz="2400" dirty="0" err="1" smtClean="0"/>
              <a:t>renaming</a:t>
            </a:r>
            <a:r>
              <a:rPr lang="sl-SI" altLang="en-US" sz="2400" dirty="0" smtClean="0"/>
              <a:t> </a:t>
            </a:r>
            <a:r>
              <a:rPr lang="sl-SI" altLang="en-US" sz="2400" dirty="0" err="1" smtClean="0"/>
              <a:t>into</a:t>
            </a:r>
            <a:r>
              <a:rPr lang="sl-SI" altLang="en-US" sz="2400" dirty="0" smtClean="0"/>
              <a:t> </a:t>
            </a:r>
            <a:r>
              <a:rPr lang="sl-SI" altLang="en-US" sz="2400" dirty="0" err="1" smtClean="0"/>
              <a:t>disability</a:t>
            </a:r>
            <a:r>
              <a:rPr lang="sl-SI" altLang="en-US" sz="2400" dirty="0" smtClean="0"/>
              <a:t> </a:t>
            </a:r>
            <a:r>
              <a:rPr lang="sl-SI" altLang="en-US" sz="2400" dirty="0" err="1" smtClean="0"/>
              <a:t>workshops</a:t>
            </a:r>
            <a:r>
              <a:rPr lang="sl-SI" altLang="en-US" sz="2400" dirty="0" smtClean="0"/>
              <a:t>.</a:t>
            </a:r>
            <a:r>
              <a:rPr lang="en-US" altLang="en-US" sz="2400" dirty="0" smtClean="0"/>
              <a:t> </a:t>
            </a:r>
            <a:endParaRPr lang="sl-SI" altLang="en-US" sz="2400" dirty="0" smtClean="0"/>
          </a:p>
          <a:p>
            <a:pPr algn="just">
              <a:buFont typeface="Wingdings" pitchFamily="2" charset="2"/>
              <a:buChar char="ü"/>
            </a:pPr>
            <a:r>
              <a:rPr lang="en-GB" altLang="en-US" sz="2400" dirty="0" smtClean="0"/>
              <a:t>That form was preserved until 1988 when disability workshops were transformed into companies employing disabled people on the basis of the new Companies Act. </a:t>
            </a:r>
            <a:endParaRPr lang="sl-SI" altLang="en-US" sz="2400"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2692898598"/>
      </p:ext>
    </p:extLst>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67544" y="404664"/>
            <a:ext cx="8229600" cy="638398"/>
          </a:xfrm>
        </p:spPr>
        <p:txBody>
          <a:bodyPr>
            <a:normAutofit fontScale="90000"/>
          </a:bodyPr>
          <a:lstStyle/>
          <a:p>
            <a:pPr algn="l"/>
            <a:endParaRPr lang="sl-SI" altLang="en-US" sz="3600" dirty="0" smtClean="0"/>
          </a:p>
        </p:txBody>
      </p:sp>
      <p:sp>
        <p:nvSpPr>
          <p:cNvPr id="36867" name="Rectangle 3"/>
          <p:cNvSpPr>
            <a:spLocks noGrp="1" noChangeArrowheads="1"/>
          </p:cNvSpPr>
          <p:nvPr>
            <p:ph type="body" idx="1"/>
          </p:nvPr>
        </p:nvSpPr>
        <p:spPr bwMode="auto">
          <a:xfrm>
            <a:off x="566738" y="980728"/>
            <a:ext cx="8001000"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just">
              <a:lnSpc>
                <a:spcPct val="90000"/>
              </a:lnSpc>
              <a:buFont typeface="Wingdings" pitchFamily="2" charset="2"/>
              <a:buChar char="ü"/>
            </a:pPr>
            <a:r>
              <a:rPr lang="en-GB" altLang="en-US" sz="2000" dirty="0" smtClean="0"/>
              <a:t>In 2004 Slovenia adopted the Vocational Rehabilitation and Employment of Disabled Persons Act which regulated in detail the conditions and manner of operating and granting of </a:t>
            </a:r>
            <a:r>
              <a:rPr lang="sl-SI" altLang="en-US" sz="2000" dirty="0" err="1" smtClean="0"/>
              <a:t>their</a:t>
            </a:r>
            <a:r>
              <a:rPr lang="sl-SI" altLang="en-US" sz="2000" dirty="0" smtClean="0"/>
              <a:t> </a:t>
            </a:r>
            <a:r>
              <a:rPr lang="en-GB" altLang="en-US" sz="2000" dirty="0" smtClean="0"/>
              <a:t>status </a:t>
            </a:r>
            <a:endParaRPr lang="sl-SI" altLang="en-US" sz="2000" dirty="0" smtClean="0"/>
          </a:p>
          <a:p>
            <a:pPr algn="just">
              <a:lnSpc>
                <a:spcPct val="90000"/>
              </a:lnSpc>
              <a:buFont typeface="Wingdings" pitchFamily="2" charset="2"/>
              <a:buChar char="ü"/>
            </a:pPr>
            <a:r>
              <a:rPr lang="en-GB" altLang="en-US" sz="2000" dirty="0" smtClean="0"/>
              <a:t>The legal conditions for granting and maintaining the status of a company </a:t>
            </a:r>
            <a:r>
              <a:rPr lang="sl-SI" altLang="en-US" sz="2000" dirty="0" err="1" smtClean="0"/>
              <a:t>for</a:t>
            </a:r>
            <a:r>
              <a:rPr lang="sl-SI" altLang="en-US" sz="2000" dirty="0" smtClean="0"/>
              <a:t> </a:t>
            </a:r>
            <a:r>
              <a:rPr lang="sl-SI" altLang="en-US" sz="2000" dirty="0" err="1" smtClean="0"/>
              <a:t>PwD</a:t>
            </a:r>
            <a:r>
              <a:rPr lang="sl-SI" altLang="en-US" sz="2000" dirty="0" smtClean="0"/>
              <a:t>’s </a:t>
            </a:r>
            <a:r>
              <a:rPr lang="en-GB" altLang="en-US" sz="2000" dirty="0" smtClean="0"/>
              <a:t>are:</a:t>
            </a:r>
            <a:endParaRPr lang="en-US" altLang="en-US" sz="2000" dirty="0" smtClean="0"/>
          </a:p>
          <a:p>
            <a:pPr lvl="1" algn="just">
              <a:lnSpc>
                <a:spcPct val="90000"/>
              </a:lnSpc>
              <a:buFont typeface="Wingdings" pitchFamily="2" charset="2"/>
              <a:buChar char="Ø"/>
            </a:pPr>
            <a:r>
              <a:rPr lang="en-GB" altLang="en-US" sz="1800" dirty="0" smtClean="0"/>
              <a:t>the entity must be organised and function as a company limited by shares (limited liability company, public limited company or limited partnership with share capital);</a:t>
            </a:r>
            <a:endParaRPr lang="sl-SI" altLang="en-US" sz="1800" dirty="0" smtClean="0"/>
          </a:p>
          <a:p>
            <a:pPr lvl="1" algn="just">
              <a:lnSpc>
                <a:spcPct val="90000"/>
              </a:lnSpc>
              <a:buFont typeface="Wingdings" pitchFamily="2" charset="2"/>
              <a:buChar char="Ø"/>
            </a:pPr>
            <a:r>
              <a:rPr lang="en-GB" altLang="en-US" sz="1800" dirty="0" smtClean="0"/>
              <a:t>throughout the financial year the entity must employ on average at least 40% of disabled persons in the total workforce which must </a:t>
            </a:r>
            <a:r>
              <a:rPr lang="sl-SI" altLang="en-US" sz="1800" dirty="0" err="1" smtClean="0"/>
              <a:t>have</a:t>
            </a:r>
            <a:r>
              <a:rPr lang="en-GB" altLang="en-US" sz="1800" dirty="0" smtClean="0"/>
              <a:t> at least 5 workers.</a:t>
            </a:r>
            <a:endParaRPr lang="sl-SI" altLang="en-US" sz="1800" dirty="0" smtClean="0"/>
          </a:p>
          <a:p>
            <a:pPr lvl="1" algn="just">
              <a:lnSpc>
                <a:spcPct val="90000"/>
              </a:lnSpc>
              <a:buFont typeface="Wingdings" pitchFamily="2" charset="2"/>
              <a:buChar char="Ø"/>
            </a:pPr>
            <a:r>
              <a:rPr lang="en-GB" altLang="en-US" sz="1800" dirty="0" smtClean="0"/>
              <a:t>employ and train disabled people who cannot find or keep employment in the </a:t>
            </a:r>
            <a:r>
              <a:rPr lang="sl-SI" altLang="en-US" sz="1800" dirty="0" smtClean="0"/>
              <a:t>open </a:t>
            </a:r>
            <a:r>
              <a:rPr lang="sl-SI" altLang="en-US" sz="1800" dirty="0" err="1" smtClean="0"/>
              <a:t>labour</a:t>
            </a:r>
            <a:r>
              <a:rPr lang="sl-SI" altLang="en-US" sz="1800" dirty="0" smtClean="0"/>
              <a:t> market </a:t>
            </a:r>
            <a:r>
              <a:rPr lang="en-GB" altLang="en-US" sz="1800" dirty="0" smtClean="0"/>
              <a:t>due to their disability since the employer can not provide appropriate working conditions for them;</a:t>
            </a:r>
            <a:r>
              <a:rPr lang="sl-SI" altLang="en-US" sz="1800" dirty="0" smtClean="0"/>
              <a:t> </a:t>
            </a:r>
          </a:p>
          <a:p>
            <a:pPr lvl="1" algn="just">
              <a:lnSpc>
                <a:spcPct val="90000"/>
              </a:lnSpc>
              <a:buFont typeface="Wingdings" pitchFamily="2" charset="2"/>
              <a:buChar char="Ø"/>
            </a:pPr>
            <a:r>
              <a:rPr lang="en-GB" altLang="en-US" sz="1800" dirty="0" smtClean="0"/>
              <a:t>employ at least one competent expert if it trains and employs more than three</a:t>
            </a:r>
            <a:r>
              <a:rPr lang="sl-SI" altLang="en-US" sz="1800" dirty="0" smtClean="0"/>
              <a:t> </a:t>
            </a:r>
            <a:r>
              <a:rPr lang="sl-SI" altLang="en-US" sz="1800" dirty="0" err="1" smtClean="0"/>
              <a:t>PwD</a:t>
            </a:r>
            <a:r>
              <a:rPr lang="sl-SI" altLang="en-US" sz="1800" dirty="0" smtClean="0"/>
              <a:t>’s</a:t>
            </a:r>
            <a:r>
              <a:rPr lang="en-GB" altLang="en-US" sz="1800" dirty="0" smtClean="0"/>
              <a:t>, or one competent expert per every 20 employed </a:t>
            </a:r>
            <a:r>
              <a:rPr lang="sl-SI" altLang="en-US" sz="1800" dirty="0" err="1" smtClean="0"/>
              <a:t>PwD</a:t>
            </a:r>
            <a:r>
              <a:rPr lang="sl-SI" altLang="en-US" sz="1800" dirty="0" smtClean="0"/>
              <a:t>’s</a:t>
            </a:r>
            <a:endParaRPr lang="en-US" altLang="en-US" sz="2000" b="1"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1650343445"/>
      </p:ext>
    </p:extLst>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67544" y="404664"/>
            <a:ext cx="8229600" cy="710406"/>
          </a:xfrm>
        </p:spPr>
        <p:txBody>
          <a:bodyPr>
            <a:normAutofit/>
          </a:bodyPr>
          <a:lstStyle/>
          <a:p>
            <a:pPr algn="l"/>
            <a:r>
              <a:rPr lang="sl-SI" altLang="en-US" sz="3600" dirty="0" err="1" smtClean="0"/>
              <a:t>state</a:t>
            </a:r>
            <a:r>
              <a:rPr lang="sl-SI" altLang="en-US" sz="3600" dirty="0" smtClean="0"/>
              <a:t> </a:t>
            </a:r>
            <a:r>
              <a:rPr lang="sl-SI" altLang="en-US" sz="3600" dirty="0" err="1" smtClean="0"/>
              <a:t>support</a:t>
            </a:r>
            <a:endParaRPr lang="sl-SI" altLang="en-US" sz="3600" dirty="0" smtClean="0"/>
          </a:p>
        </p:txBody>
      </p:sp>
      <p:sp>
        <p:nvSpPr>
          <p:cNvPr id="37891" name="Rectangle 3"/>
          <p:cNvSpPr>
            <a:spLocks noGrp="1" noChangeArrowheads="1"/>
          </p:cNvSpPr>
          <p:nvPr>
            <p:ph type="body" idx="1"/>
          </p:nvPr>
        </p:nvSpPr>
        <p:spPr bwMode="auto">
          <a:xfrm>
            <a:off x="566738" y="1557338"/>
            <a:ext cx="8001000" cy="446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90000"/>
              </a:lnSpc>
              <a:buFont typeface="Arial" charset="0"/>
              <a:buNone/>
            </a:pPr>
            <a:r>
              <a:rPr lang="sl-SI" altLang="en-US" sz="2000" dirty="0" err="1" smtClean="0"/>
              <a:t>According</a:t>
            </a:r>
            <a:r>
              <a:rPr lang="sl-SI" altLang="en-US" sz="2000" dirty="0" smtClean="0"/>
              <a:t> to</a:t>
            </a:r>
            <a:r>
              <a:rPr lang="en-GB" altLang="en-US" sz="2000" dirty="0" smtClean="0"/>
              <a:t> Vocational Rehabilitation and Employment of Disabled Persons Act </a:t>
            </a:r>
            <a:r>
              <a:rPr lang="sl-SI" altLang="en-US" sz="2000" dirty="0" err="1" smtClean="0"/>
              <a:t>they</a:t>
            </a:r>
            <a:r>
              <a:rPr lang="sl-SI" altLang="en-US" sz="2000" dirty="0" smtClean="0"/>
              <a:t> are </a:t>
            </a:r>
            <a:r>
              <a:rPr lang="sl-SI" altLang="en-US" sz="2000" dirty="0" err="1" smtClean="0"/>
              <a:t>eligible</a:t>
            </a:r>
            <a:r>
              <a:rPr lang="sl-SI" altLang="en-US" sz="2000" dirty="0" smtClean="0"/>
              <a:t> to:</a:t>
            </a:r>
          </a:p>
          <a:p>
            <a:pPr algn="just">
              <a:lnSpc>
                <a:spcPct val="90000"/>
              </a:lnSpc>
              <a:buFont typeface="Arial" charset="0"/>
              <a:buNone/>
            </a:pPr>
            <a:endParaRPr lang="sl-SI" altLang="en-US" sz="2000" dirty="0" smtClean="0"/>
          </a:p>
          <a:p>
            <a:pPr algn="just">
              <a:lnSpc>
                <a:spcPct val="90000"/>
              </a:lnSpc>
              <a:buFont typeface="Wingdings" pitchFamily="2" charset="2"/>
              <a:buChar char="ü"/>
            </a:pPr>
            <a:r>
              <a:rPr lang="sl-SI" altLang="en-US" sz="2000" dirty="0" err="1" smtClean="0"/>
              <a:t>Employees</a:t>
            </a:r>
            <a:r>
              <a:rPr lang="sl-SI" altLang="en-US" sz="2000" dirty="0" smtClean="0"/>
              <a:t> </a:t>
            </a:r>
            <a:r>
              <a:rPr lang="sl-SI" altLang="en-US" sz="2000" dirty="0" err="1" smtClean="0"/>
              <a:t>with</a:t>
            </a:r>
            <a:r>
              <a:rPr lang="sl-SI" altLang="en-US" sz="2000" dirty="0" smtClean="0"/>
              <a:t> </a:t>
            </a:r>
            <a:r>
              <a:rPr lang="sl-SI" altLang="en-US" sz="2000" dirty="0" err="1" smtClean="0"/>
              <a:t>disabilities</a:t>
            </a:r>
            <a:r>
              <a:rPr lang="sl-SI" altLang="en-US" sz="2000" dirty="0" smtClean="0"/>
              <a:t> in </a:t>
            </a:r>
            <a:r>
              <a:rPr lang="sl-SI" altLang="en-US" sz="2000" dirty="0" err="1" smtClean="0"/>
              <a:t>company</a:t>
            </a:r>
            <a:r>
              <a:rPr lang="sl-SI" altLang="en-US" sz="2000" dirty="0" smtClean="0"/>
              <a:t> </a:t>
            </a:r>
            <a:r>
              <a:rPr lang="sl-SI" altLang="en-US" sz="2000" dirty="0" err="1" smtClean="0"/>
              <a:t>for</a:t>
            </a:r>
            <a:r>
              <a:rPr lang="sl-SI" altLang="en-US" sz="2000" dirty="0" smtClean="0"/>
              <a:t> </a:t>
            </a:r>
            <a:r>
              <a:rPr lang="sl-SI" altLang="en-US" sz="2000" dirty="0" err="1" smtClean="0"/>
              <a:t>PwD</a:t>
            </a:r>
            <a:r>
              <a:rPr lang="sl-SI" altLang="en-US" sz="2000" dirty="0" smtClean="0"/>
              <a:t>’s are </a:t>
            </a:r>
            <a:r>
              <a:rPr lang="sl-SI" altLang="en-US" sz="2000" dirty="0" err="1" smtClean="0"/>
              <a:t>elegible</a:t>
            </a:r>
            <a:r>
              <a:rPr lang="sl-SI" altLang="en-US" sz="2000" dirty="0" smtClean="0"/>
              <a:t> to  </a:t>
            </a:r>
            <a:r>
              <a:rPr lang="en-GB" altLang="en-US" sz="2000" dirty="0" smtClean="0"/>
              <a:t>receive monthly </a:t>
            </a:r>
            <a:r>
              <a:rPr lang="sl-SI" altLang="en-US" sz="2000" dirty="0" err="1" smtClean="0"/>
              <a:t>wage</a:t>
            </a:r>
            <a:r>
              <a:rPr lang="sl-SI" altLang="en-US" sz="2000" dirty="0" smtClean="0"/>
              <a:t> </a:t>
            </a:r>
            <a:r>
              <a:rPr lang="en-GB" altLang="en-US" sz="2000" dirty="0" smtClean="0"/>
              <a:t>subsidy f</a:t>
            </a:r>
            <a:r>
              <a:rPr lang="sl-SI" altLang="en-US" sz="2000" dirty="0" err="1" smtClean="0"/>
              <a:t>rom</a:t>
            </a:r>
            <a:r>
              <a:rPr lang="sl-SI" altLang="en-US" sz="2000" dirty="0" smtClean="0"/>
              <a:t> 5% to 30% </a:t>
            </a:r>
            <a:r>
              <a:rPr lang="sl-SI" altLang="en-US" sz="2000" dirty="0" err="1" smtClean="0"/>
              <a:t>of</a:t>
            </a:r>
            <a:r>
              <a:rPr lang="sl-SI" altLang="en-US" sz="2000" dirty="0" smtClean="0"/>
              <a:t> minimum </a:t>
            </a:r>
            <a:r>
              <a:rPr lang="sl-SI" altLang="en-US" sz="2000" dirty="0" err="1" smtClean="0"/>
              <a:t>wage</a:t>
            </a:r>
            <a:r>
              <a:rPr lang="sl-SI" altLang="en-US" sz="2000" dirty="0" smtClean="0"/>
              <a:t>;</a:t>
            </a:r>
          </a:p>
          <a:p>
            <a:pPr algn="just">
              <a:lnSpc>
                <a:spcPct val="90000"/>
              </a:lnSpc>
              <a:buFont typeface="Wingdings" pitchFamily="2" charset="2"/>
              <a:buChar char="ü"/>
            </a:pPr>
            <a:r>
              <a:rPr lang="en-GB" altLang="en-US" sz="2000" dirty="0" smtClean="0"/>
              <a:t> </a:t>
            </a:r>
            <a:r>
              <a:rPr lang="en-US" altLang="en-US" sz="2000" dirty="0" smtClean="0"/>
              <a:t>On the basis of the Pension and Disability Insurance Act, Health Care and Health Insurance Act and Parental Protection and Family Benefits Act, companies do not pay social contributions for pension, health and parental insurance</a:t>
            </a:r>
            <a:r>
              <a:rPr lang="sl-SI" altLang="en-US" sz="2000" dirty="0" smtClean="0"/>
              <a:t> </a:t>
            </a:r>
            <a:r>
              <a:rPr lang="sl-SI" altLang="en-US" sz="2000" dirty="0" err="1" smtClean="0"/>
              <a:t>for</a:t>
            </a:r>
            <a:r>
              <a:rPr lang="sl-SI" altLang="en-US" sz="2000" dirty="0" smtClean="0"/>
              <a:t> </a:t>
            </a:r>
            <a:r>
              <a:rPr lang="sl-SI" altLang="en-US" sz="2000" dirty="0" err="1" smtClean="0"/>
              <a:t>all</a:t>
            </a:r>
            <a:r>
              <a:rPr lang="sl-SI" altLang="en-US" sz="2000" dirty="0" smtClean="0"/>
              <a:t> </a:t>
            </a:r>
            <a:r>
              <a:rPr lang="sl-SI" altLang="en-US" sz="2000" dirty="0" err="1" smtClean="0"/>
              <a:t>employees</a:t>
            </a:r>
            <a:r>
              <a:rPr lang="sl-SI" altLang="en-US" sz="2000" dirty="0" smtClean="0"/>
              <a:t> </a:t>
            </a:r>
            <a:r>
              <a:rPr lang="sl-SI" altLang="en-US" sz="2000" dirty="0" err="1" smtClean="0"/>
              <a:t>with</a:t>
            </a:r>
            <a:r>
              <a:rPr lang="sl-SI" altLang="en-US" sz="2000" dirty="0" smtClean="0"/>
              <a:t> </a:t>
            </a:r>
            <a:r>
              <a:rPr lang="sl-SI" altLang="en-US" sz="2000" dirty="0" err="1" smtClean="0"/>
              <a:t>disabilities</a:t>
            </a:r>
            <a:r>
              <a:rPr lang="sl-SI" altLang="en-US" sz="2000" dirty="0" smtClean="0"/>
              <a:t> or </a:t>
            </a:r>
            <a:r>
              <a:rPr lang="sl-SI" altLang="en-US" sz="2000" dirty="0" err="1" smtClean="0"/>
              <a:t>for</a:t>
            </a:r>
            <a:r>
              <a:rPr lang="sl-SI" altLang="en-US" sz="2000" dirty="0" smtClean="0"/>
              <a:t> </a:t>
            </a:r>
            <a:r>
              <a:rPr lang="sl-SI" altLang="en-US" sz="2000" dirty="0" err="1" smtClean="0"/>
              <a:t>all</a:t>
            </a:r>
            <a:r>
              <a:rPr lang="sl-SI" altLang="en-US" sz="2000" dirty="0" smtClean="0"/>
              <a:t> </a:t>
            </a:r>
            <a:r>
              <a:rPr lang="sl-SI" altLang="en-US" sz="2000" dirty="0" err="1" smtClean="0"/>
              <a:t>employees</a:t>
            </a:r>
            <a:r>
              <a:rPr lang="sl-SI" altLang="en-US" sz="2000" dirty="0" smtClean="0"/>
              <a:t> (it </a:t>
            </a:r>
            <a:r>
              <a:rPr lang="sl-SI" altLang="en-US" sz="2000" dirty="0" err="1" smtClean="0"/>
              <a:t>depends</a:t>
            </a:r>
            <a:r>
              <a:rPr lang="sl-SI" altLang="en-US" sz="2000" dirty="0" smtClean="0"/>
              <a:t> on </a:t>
            </a:r>
            <a:r>
              <a:rPr lang="sl-SI" altLang="en-US" sz="2000" dirty="0" err="1" smtClean="0"/>
              <a:t>the</a:t>
            </a:r>
            <a:r>
              <a:rPr lang="sl-SI" altLang="en-US" sz="2000" dirty="0" smtClean="0"/>
              <a:t> </a:t>
            </a:r>
            <a:r>
              <a:rPr lang="sl-SI" altLang="en-US" sz="2000" dirty="0" err="1" smtClean="0"/>
              <a:t>proportion</a:t>
            </a:r>
            <a:r>
              <a:rPr lang="sl-SI" altLang="en-US" sz="2000" dirty="0" smtClean="0"/>
              <a:t> </a:t>
            </a:r>
            <a:r>
              <a:rPr lang="sl-SI" altLang="en-US" sz="2000" dirty="0" err="1" smtClean="0"/>
              <a:t>of</a:t>
            </a:r>
            <a:r>
              <a:rPr lang="sl-SI" altLang="en-US" sz="2000" dirty="0" smtClean="0"/>
              <a:t> </a:t>
            </a:r>
            <a:r>
              <a:rPr lang="sl-SI" altLang="en-US" sz="2000" dirty="0" err="1" smtClean="0"/>
              <a:t>employed</a:t>
            </a:r>
            <a:r>
              <a:rPr lang="sl-SI" altLang="en-US" sz="2000" dirty="0" smtClean="0"/>
              <a:t> </a:t>
            </a:r>
            <a:r>
              <a:rPr lang="sl-SI" altLang="en-US" sz="2000" dirty="0" err="1" smtClean="0"/>
              <a:t>PwD</a:t>
            </a:r>
            <a:r>
              <a:rPr lang="sl-SI" altLang="en-US" sz="2000" dirty="0" smtClean="0"/>
              <a:t>’s)</a:t>
            </a:r>
            <a:r>
              <a:rPr lang="en-US" altLang="en-US" sz="2000" dirty="0" smtClean="0"/>
              <a:t> </a:t>
            </a:r>
          </a:p>
          <a:p>
            <a:pPr algn="just">
              <a:lnSpc>
                <a:spcPct val="90000"/>
              </a:lnSpc>
              <a:buFont typeface="Arial" charset="0"/>
              <a:buNone/>
            </a:pPr>
            <a:endParaRPr lang="sl-SI" altLang="en-US" sz="2000" dirty="0" smtClean="0"/>
          </a:p>
          <a:p>
            <a:pPr algn="just">
              <a:lnSpc>
                <a:spcPct val="90000"/>
              </a:lnSpc>
              <a:buFont typeface="Arial" charset="0"/>
              <a:buNone/>
            </a:pPr>
            <a:r>
              <a:rPr lang="sl-SI" altLang="en-US" sz="2000" dirty="0" err="1" smtClean="0"/>
              <a:t>They</a:t>
            </a:r>
            <a:r>
              <a:rPr lang="sl-SI" altLang="en-US" sz="2000" dirty="0" smtClean="0"/>
              <a:t> </a:t>
            </a:r>
            <a:r>
              <a:rPr lang="sl-SI" altLang="en-US" sz="2000" dirty="0" err="1" smtClean="0"/>
              <a:t>have</a:t>
            </a:r>
            <a:r>
              <a:rPr lang="sl-SI" altLang="en-US" sz="2000" dirty="0" smtClean="0"/>
              <a:t> to </a:t>
            </a:r>
            <a:r>
              <a:rPr lang="sl-SI" altLang="en-US" sz="2000" dirty="0" err="1" smtClean="0"/>
              <a:t>spend</a:t>
            </a:r>
            <a:r>
              <a:rPr lang="sl-SI" altLang="en-US" sz="2000" dirty="0" smtClean="0"/>
              <a:t> </a:t>
            </a:r>
            <a:r>
              <a:rPr lang="sl-SI" altLang="en-US" sz="2000" dirty="0" err="1" smtClean="0"/>
              <a:t>money</a:t>
            </a:r>
            <a:r>
              <a:rPr lang="sl-SI" altLang="en-US" sz="2000" dirty="0" smtClean="0"/>
              <a:t> </a:t>
            </a:r>
            <a:r>
              <a:rPr lang="sl-SI" altLang="en-US" sz="2000" dirty="0" err="1" smtClean="0"/>
              <a:t>according</a:t>
            </a:r>
            <a:r>
              <a:rPr lang="sl-SI" altLang="en-US" sz="2000" dirty="0" smtClean="0"/>
              <a:t> to EU </a:t>
            </a:r>
            <a:r>
              <a:rPr lang="sl-SI" altLang="en-US" sz="2000" dirty="0" err="1" smtClean="0"/>
              <a:t>regulation</a:t>
            </a:r>
            <a:r>
              <a:rPr lang="sl-SI" altLang="en-US" sz="2000" dirty="0" smtClean="0"/>
              <a:t> on </a:t>
            </a:r>
            <a:r>
              <a:rPr lang="sl-SI" altLang="en-US" sz="2000" dirty="0" err="1" smtClean="0"/>
              <a:t>the</a:t>
            </a:r>
            <a:r>
              <a:rPr lang="sl-SI" altLang="en-US" sz="2000" dirty="0" smtClean="0"/>
              <a:t> </a:t>
            </a:r>
            <a:r>
              <a:rPr lang="sl-SI" altLang="en-US" sz="2000" dirty="0" err="1" smtClean="0"/>
              <a:t>state</a:t>
            </a:r>
            <a:r>
              <a:rPr lang="sl-SI" altLang="en-US" sz="2000" dirty="0" smtClean="0"/>
              <a:t> </a:t>
            </a:r>
            <a:r>
              <a:rPr lang="sl-SI" altLang="en-US" sz="2000" dirty="0" err="1" smtClean="0"/>
              <a:t>aid</a:t>
            </a:r>
            <a:r>
              <a:rPr lang="sl-SI" altLang="en-US" sz="2000" dirty="0"/>
              <a:t>.</a:t>
            </a:r>
            <a:endParaRPr lang="sl-SI" altLang="en-US" sz="2000" b="1" dirty="0" smtClean="0"/>
          </a:p>
          <a:p>
            <a:pPr lvl="1" algn="just">
              <a:lnSpc>
                <a:spcPct val="90000"/>
              </a:lnSpc>
              <a:buFont typeface="Wingdings" pitchFamily="2" charset="2"/>
              <a:buChar char="Ø"/>
            </a:pPr>
            <a:endParaRPr lang="en-US" altLang="en-US" sz="2000" b="1" dirty="0" smtClean="0"/>
          </a:p>
          <a:p>
            <a:pPr>
              <a:lnSpc>
                <a:spcPct val="90000"/>
              </a:lnSpc>
              <a:buFont typeface="Wingdings" pitchFamily="2" charset="2"/>
              <a:buChar char="ü"/>
            </a:pPr>
            <a:endParaRPr lang="en-US" altLang="en-US" sz="2400" b="1"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r>
              <a:rPr lang="sl-SI"/>
              <a:t>Zagreb,  February, 2017</a:t>
            </a:r>
          </a:p>
        </p:txBody>
      </p:sp>
    </p:spTree>
    <p:extLst>
      <p:ext uri="{BB962C8B-B14F-4D97-AF65-F5344CB8AC3E}">
        <p14:creationId xmlns:p14="http://schemas.microsoft.com/office/powerpoint/2010/main" val="3867170719"/>
      </p:ext>
    </p:extLst>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67544" y="332656"/>
            <a:ext cx="8229600" cy="638398"/>
          </a:xfrm>
        </p:spPr>
        <p:txBody>
          <a:bodyPr>
            <a:normAutofit fontScale="90000"/>
          </a:bodyPr>
          <a:lstStyle/>
          <a:p>
            <a:pPr algn="l"/>
            <a:endParaRPr lang="sl-SI" altLang="en-US" sz="3600" dirty="0" smtClean="0"/>
          </a:p>
        </p:txBody>
      </p:sp>
      <p:sp>
        <p:nvSpPr>
          <p:cNvPr id="38915" name="Rectangle 3"/>
          <p:cNvSpPr>
            <a:spLocks noGrp="1" noChangeArrowheads="1"/>
          </p:cNvSpPr>
          <p:nvPr>
            <p:ph type="body" idx="1"/>
          </p:nvPr>
        </p:nvSpPr>
        <p:spPr bwMode="auto">
          <a:xfrm>
            <a:off x="566738" y="1052736"/>
            <a:ext cx="8001000" cy="4967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just">
              <a:lnSpc>
                <a:spcPct val="90000"/>
              </a:lnSpc>
              <a:buFont typeface="Wingdings" pitchFamily="2" charset="2"/>
              <a:buChar char="Ø"/>
            </a:pPr>
            <a:endParaRPr lang="en-US" altLang="en-US" sz="2000" b="1" dirty="0" smtClean="0"/>
          </a:p>
          <a:p>
            <a:pPr>
              <a:lnSpc>
                <a:spcPct val="90000"/>
              </a:lnSpc>
              <a:buFont typeface="Wingdings" pitchFamily="2" charset="2"/>
              <a:buChar char="ü"/>
            </a:pPr>
            <a:endParaRPr lang="en-US" altLang="en-US" sz="2400" b="1" dirty="0" smtClean="0"/>
          </a:p>
        </p:txBody>
      </p:sp>
      <p:graphicFrame>
        <p:nvGraphicFramePr>
          <p:cNvPr id="4" name="Tabela 3"/>
          <p:cNvGraphicFramePr>
            <a:graphicFrameLocks noGrp="1"/>
          </p:cNvGraphicFramePr>
          <p:nvPr>
            <p:extLst>
              <p:ext uri="{D42A27DB-BD31-4B8C-83A1-F6EECF244321}">
                <p14:modId xmlns:p14="http://schemas.microsoft.com/office/powerpoint/2010/main" val="3527458373"/>
              </p:ext>
            </p:extLst>
          </p:nvPr>
        </p:nvGraphicFramePr>
        <p:xfrm>
          <a:off x="755650" y="1916113"/>
          <a:ext cx="7488237" cy="2259615"/>
        </p:xfrm>
        <a:graphic>
          <a:graphicData uri="http://schemas.openxmlformats.org/drawingml/2006/table">
            <a:tbl>
              <a:tblPr/>
              <a:tblGrid>
                <a:gridCol w="3192766"/>
                <a:gridCol w="1524042"/>
                <a:gridCol w="1385226"/>
                <a:gridCol w="1386203"/>
              </a:tblGrid>
              <a:tr h="576783">
                <a:tc>
                  <a:txBody>
                    <a:bodyPr/>
                    <a:lstStyle/>
                    <a:p>
                      <a:pPr algn="just">
                        <a:lnSpc>
                          <a:spcPct val="115000"/>
                        </a:lnSpc>
                        <a:spcAft>
                          <a:spcPts val="0"/>
                        </a:spcAft>
                      </a:pPr>
                      <a:endParaRPr lang="sl-SI" sz="1600" b="0" dirty="0" smtClean="0">
                        <a:latin typeface="+mn-lt"/>
                        <a:ea typeface="Calibri"/>
                        <a:cs typeface="Times New Roman"/>
                      </a:endParaRPr>
                    </a:p>
                    <a:p>
                      <a:pPr algn="just">
                        <a:lnSpc>
                          <a:spcPct val="115000"/>
                        </a:lnSpc>
                        <a:spcAft>
                          <a:spcPts val="0"/>
                        </a:spcAft>
                      </a:pPr>
                      <a:r>
                        <a:rPr lang="sl-SI" sz="1600" b="0" dirty="0" err="1" smtClean="0">
                          <a:latin typeface="+mn-lt"/>
                          <a:ea typeface="Calibri"/>
                          <a:cs typeface="Times New Roman"/>
                        </a:rPr>
                        <a:t>Year</a:t>
                      </a:r>
                      <a:endParaRPr lang="sl-SI" sz="1600" b="0"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l-SI" sz="1600" b="1" dirty="0">
                        <a:latin typeface="+mn-lt"/>
                        <a:ea typeface="Calibri"/>
                        <a:cs typeface="Times New Roman"/>
                      </a:endParaRPr>
                    </a:p>
                    <a:p>
                      <a:pPr algn="ctr">
                        <a:lnSpc>
                          <a:spcPct val="115000"/>
                        </a:lnSpc>
                        <a:spcAft>
                          <a:spcPts val="0"/>
                        </a:spcAft>
                      </a:pPr>
                      <a:r>
                        <a:rPr lang="sl-SI" sz="1600" b="1" dirty="0">
                          <a:solidFill>
                            <a:srgbClr val="000000"/>
                          </a:solidFill>
                          <a:latin typeface="+mn-lt"/>
                          <a:ea typeface="Times New Roman"/>
                          <a:cs typeface="Times New Roman"/>
                        </a:rPr>
                        <a:t>2014</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l-SI" sz="1600" b="1" dirty="0">
                        <a:latin typeface="+mn-lt"/>
                        <a:ea typeface="Calibri"/>
                        <a:cs typeface="Times New Roman"/>
                      </a:endParaRPr>
                    </a:p>
                    <a:p>
                      <a:pPr algn="ctr">
                        <a:lnSpc>
                          <a:spcPct val="115000"/>
                        </a:lnSpc>
                        <a:spcAft>
                          <a:spcPts val="0"/>
                        </a:spcAft>
                      </a:pPr>
                      <a:r>
                        <a:rPr lang="sl-SI" sz="1600" b="1" dirty="0">
                          <a:solidFill>
                            <a:srgbClr val="000000"/>
                          </a:solidFill>
                          <a:latin typeface="+mn-lt"/>
                          <a:ea typeface="Times New Roman"/>
                          <a:cs typeface="Times New Roman"/>
                        </a:rPr>
                        <a:t>2015</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l-SI" sz="1600" b="1" dirty="0">
                        <a:latin typeface="+mn-lt"/>
                        <a:ea typeface="Calibri"/>
                        <a:cs typeface="Times New Roman"/>
                      </a:endParaRPr>
                    </a:p>
                    <a:p>
                      <a:pPr algn="ctr">
                        <a:lnSpc>
                          <a:spcPct val="115000"/>
                        </a:lnSpc>
                        <a:spcAft>
                          <a:spcPts val="0"/>
                        </a:spcAft>
                      </a:pPr>
                      <a:r>
                        <a:rPr lang="sl-SI" sz="1600" b="1" dirty="0">
                          <a:solidFill>
                            <a:srgbClr val="000000"/>
                          </a:solidFill>
                          <a:latin typeface="+mn-lt"/>
                          <a:ea typeface="Times New Roman"/>
                          <a:cs typeface="Times New Roman"/>
                        </a:rPr>
                        <a:t>2016</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72">
                <a:tc>
                  <a:txBody>
                    <a:bodyPr/>
                    <a:lstStyle/>
                    <a:p>
                      <a:pPr algn="just">
                        <a:lnSpc>
                          <a:spcPct val="115000"/>
                        </a:lnSpc>
                        <a:spcAft>
                          <a:spcPts val="0"/>
                        </a:spcAft>
                      </a:pPr>
                      <a:r>
                        <a:rPr lang="sl-SI" sz="1600" b="0" dirty="0" err="1" smtClean="0">
                          <a:solidFill>
                            <a:srgbClr val="000000"/>
                          </a:solidFill>
                          <a:latin typeface="+mn-lt"/>
                          <a:ea typeface="Calibri"/>
                          <a:cs typeface="Times New Roman"/>
                        </a:rPr>
                        <a:t>Number</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of</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sheltered</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companies</a:t>
                      </a:r>
                      <a:r>
                        <a:rPr lang="sl-SI" sz="1600" b="0" baseline="0" dirty="0" smtClean="0">
                          <a:solidFill>
                            <a:srgbClr val="000000"/>
                          </a:solidFill>
                          <a:latin typeface="+mn-lt"/>
                          <a:ea typeface="Calibri"/>
                          <a:cs typeface="Times New Roman"/>
                        </a:rPr>
                        <a:t> </a:t>
                      </a:r>
                      <a:endParaRPr lang="sl-SI" sz="1600" b="0"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dirty="0">
                          <a:solidFill>
                            <a:srgbClr val="000000"/>
                          </a:solidFill>
                          <a:latin typeface="+mn-lt"/>
                          <a:ea typeface="Times New Roman"/>
                          <a:cs typeface="Times New Roman"/>
                        </a:rPr>
                        <a:t>141</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a:solidFill>
                            <a:srgbClr val="000000"/>
                          </a:solidFill>
                          <a:latin typeface="+mn-lt"/>
                          <a:ea typeface="Times New Roman"/>
                          <a:cs typeface="Times New Roman"/>
                        </a:rPr>
                        <a:t>145</a:t>
                      </a:r>
                      <a:endParaRPr lang="sl-SI" sz="1600" b="1">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dirty="0">
                          <a:solidFill>
                            <a:srgbClr val="000000"/>
                          </a:solidFill>
                          <a:latin typeface="+mn-lt"/>
                          <a:ea typeface="Times New Roman"/>
                          <a:cs typeface="Times New Roman"/>
                        </a:rPr>
                        <a:t>145</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944">
                <a:tc>
                  <a:txBody>
                    <a:bodyPr/>
                    <a:lstStyle/>
                    <a:p>
                      <a:pPr algn="just">
                        <a:lnSpc>
                          <a:spcPct val="115000"/>
                        </a:lnSpc>
                        <a:spcAft>
                          <a:spcPts val="0"/>
                        </a:spcAft>
                      </a:pPr>
                      <a:r>
                        <a:rPr lang="sl-SI" sz="1600" b="0" dirty="0" err="1" smtClean="0">
                          <a:solidFill>
                            <a:srgbClr val="000000"/>
                          </a:solidFill>
                          <a:latin typeface="+mn-lt"/>
                          <a:ea typeface="Calibri"/>
                          <a:cs typeface="Times New Roman"/>
                        </a:rPr>
                        <a:t>Number</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of</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employees</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with</a:t>
                      </a:r>
                      <a:r>
                        <a:rPr lang="sl-SI" sz="1600" b="0" baseline="0" dirty="0" smtClean="0">
                          <a:solidFill>
                            <a:srgbClr val="000000"/>
                          </a:solidFill>
                          <a:latin typeface="+mn-lt"/>
                          <a:ea typeface="Calibri"/>
                          <a:cs typeface="Times New Roman"/>
                        </a:rPr>
                        <a:t> </a:t>
                      </a:r>
                      <a:r>
                        <a:rPr lang="sl-SI" sz="1600" b="0" baseline="0" dirty="0" err="1" smtClean="0">
                          <a:solidFill>
                            <a:srgbClr val="000000"/>
                          </a:solidFill>
                          <a:latin typeface="+mn-lt"/>
                          <a:ea typeface="Calibri"/>
                          <a:cs typeface="Times New Roman"/>
                        </a:rPr>
                        <a:t>disabilities</a:t>
                      </a:r>
                      <a:endParaRPr lang="sl-SI" sz="1600" b="0"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dirty="0">
                          <a:solidFill>
                            <a:srgbClr val="000000"/>
                          </a:solidFill>
                          <a:latin typeface="+mn-lt"/>
                          <a:ea typeface="Times New Roman"/>
                          <a:cs typeface="Times New Roman"/>
                        </a:rPr>
                        <a:t>5323</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a:solidFill>
                            <a:srgbClr val="000000"/>
                          </a:solidFill>
                          <a:latin typeface="+mn-lt"/>
                          <a:ea typeface="Times New Roman"/>
                          <a:cs typeface="Times New Roman"/>
                        </a:rPr>
                        <a:t>5398</a:t>
                      </a:r>
                      <a:endParaRPr lang="sl-SI" sz="1600" b="1">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72">
                <a:tc>
                  <a:txBody>
                    <a:bodyPr/>
                    <a:lstStyle/>
                    <a:p>
                      <a:pPr algn="just">
                        <a:lnSpc>
                          <a:spcPct val="115000"/>
                        </a:lnSpc>
                        <a:spcAft>
                          <a:spcPts val="0"/>
                        </a:spcAft>
                      </a:pPr>
                      <a:r>
                        <a:rPr lang="sl-SI" sz="1600" b="0" dirty="0" err="1" smtClean="0">
                          <a:latin typeface="+mn-lt"/>
                          <a:ea typeface="Calibri"/>
                          <a:cs typeface="Times New Roman"/>
                        </a:rPr>
                        <a:t>Number</a:t>
                      </a:r>
                      <a:r>
                        <a:rPr lang="sl-SI" sz="1600" b="0" baseline="0" dirty="0" smtClean="0">
                          <a:latin typeface="+mn-lt"/>
                          <a:ea typeface="Calibri"/>
                          <a:cs typeface="Times New Roman"/>
                        </a:rPr>
                        <a:t> </a:t>
                      </a:r>
                      <a:r>
                        <a:rPr lang="sl-SI" sz="1600" b="0" baseline="0" dirty="0" err="1" smtClean="0">
                          <a:latin typeface="+mn-lt"/>
                          <a:ea typeface="Calibri"/>
                          <a:cs typeface="Times New Roman"/>
                        </a:rPr>
                        <a:t>of</a:t>
                      </a:r>
                      <a:r>
                        <a:rPr lang="sl-SI" sz="1600" b="0" baseline="0" dirty="0" smtClean="0">
                          <a:latin typeface="+mn-lt"/>
                          <a:ea typeface="Calibri"/>
                          <a:cs typeface="Times New Roman"/>
                        </a:rPr>
                        <a:t> </a:t>
                      </a:r>
                      <a:r>
                        <a:rPr lang="sl-SI" sz="1600" b="0" baseline="0" dirty="0" err="1" smtClean="0">
                          <a:latin typeface="+mn-lt"/>
                          <a:ea typeface="Calibri"/>
                          <a:cs typeface="Times New Roman"/>
                        </a:rPr>
                        <a:t>all</a:t>
                      </a:r>
                      <a:r>
                        <a:rPr lang="sl-SI" sz="1600" b="0" baseline="0" dirty="0" smtClean="0">
                          <a:latin typeface="+mn-lt"/>
                          <a:ea typeface="Calibri"/>
                          <a:cs typeface="Times New Roman"/>
                        </a:rPr>
                        <a:t> </a:t>
                      </a:r>
                      <a:r>
                        <a:rPr lang="sl-SI" sz="1600" b="0" baseline="0" dirty="0" err="1" smtClean="0">
                          <a:latin typeface="+mn-lt"/>
                          <a:ea typeface="Calibri"/>
                          <a:cs typeface="Times New Roman"/>
                        </a:rPr>
                        <a:t>employees</a:t>
                      </a:r>
                      <a:endParaRPr lang="sl-SI" sz="1600" b="0"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dirty="0">
                          <a:solidFill>
                            <a:srgbClr val="000000"/>
                          </a:solidFill>
                          <a:latin typeface="+mn-lt"/>
                          <a:ea typeface="Times New Roman"/>
                          <a:cs typeface="Times New Roman"/>
                        </a:rPr>
                        <a:t>10.565</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dirty="0">
                          <a:solidFill>
                            <a:srgbClr val="000000"/>
                          </a:solidFill>
                          <a:latin typeface="+mn-lt"/>
                          <a:ea typeface="Times New Roman"/>
                          <a:cs typeface="Times New Roman"/>
                        </a:rPr>
                        <a:t>10.707</a:t>
                      </a: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944">
                <a:tc>
                  <a:txBody>
                    <a:bodyPr/>
                    <a:lstStyle/>
                    <a:p>
                      <a:pPr algn="just">
                        <a:lnSpc>
                          <a:spcPct val="115000"/>
                        </a:lnSpc>
                        <a:spcAft>
                          <a:spcPts val="0"/>
                        </a:spcAft>
                      </a:pPr>
                      <a:r>
                        <a:rPr lang="sl-SI" sz="1600" b="0" dirty="0" err="1" smtClean="0">
                          <a:latin typeface="+mn-lt"/>
                          <a:ea typeface="Calibri"/>
                          <a:cs typeface="Times New Roman"/>
                        </a:rPr>
                        <a:t>The</a:t>
                      </a:r>
                      <a:r>
                        <a:rPr lang="sl-SI" sz="1600" b="0" dirty="0" smtClean="0">
                          <a:latin typeface="+mn-lt"/>
                          <a:ea typeface="Calibri"/>
                          <a:cs typeface="Times New Roman"/>
                        </a:rPr>
                        <a:t> </a:t>
                      </a:r>
                      <a:r>
                        <a:rPr lang="sl-SI" sz="1600" b="0" dirty="0" err="1" smtClean="0">
                          <a:latin typeface="+mn-lt"/>
                          <a:ea typeface="Calibri"/>
                          <a:cs typeface="Times New Roman"/>
                        </a:rPr>
                        <a:t>share</a:t>
                      </a:r>
                      <a:r>
                        <a:rPr lang="sl-SI" sz="1600" b="0" dirty="0" smtClean="0">
                          <a:latin typeface="+mn-lt"/>
                          <a:ea typeface="Calibri"/>
                          <a:cs typeface="Times New Roman"/>
                        </a:rPr>
                        <a:t> </a:t>
                      </a:r>
                      <a:r>
                        <a:rPr lang="sl-SI" sz="1600" b="0" dirty="0" err="1" smtClean="0">
                          <a:latin typeface="+mn-lt"/>
                          <a:ea typeface="Calibri"/>
                          <a:cs typeface="Times New Roman"/>
                        </a:rPr>
                        <a:t>of</a:t>
                      </a:r>
                      <a:r>
                        <a:rPr lang="sl-SI" sz="1600" b="0" dirty="0" smtClean="0">
                          <a:latin typeface="+mn-lt"/>
                          <a:ea typeface="Calibri"/>
                          <a:cs typeface="Times New Roman"/>
                        </a:rPr>
                        <a:t> </a:t>
                      </a:r>
                      <a:r>
                        <a:rPr lang="sl-SI" sz="1600" b="0" dirty="0" err="1" smtClean="0">
                          <a:latin typeface="+mn-lt"/>
                          <a:ea typeface="Calibri"/>
                          <a:cs typeface="Times New Roman"/>
                        </a:rPr>
                        <a:t>PwD</a:t>
                      </a:r>
                      <a:r>
                        <a:rPr lang="sl-SI" sz="1600" b="0" dirty="0" smtClean="0">
                          <a:latin typeface="+mn-lt"/>
                          <a:ea typeface="Calibri"/>
                          <a:cs typeface="Times New Roman"/>
                        </a:rPr>
                        <a:t>’s  </a:t>
                      </a:r>
                      <a:r>
                        <a:rPr lang="sl-SI" sz="1600" b="0" dirty="0" err="1" smtClean="0">
                          <a:latin typeface="+mn-lt"/>
                          <a:ea typeface="Calibri"/>
                          <a:cs typeface="Times New Roman"/>
                        </a:rPr>
                        <a:t>among</a:t>
                      </a:r>
                      <a:r>
                        <a:rPr lang="sl-SI" sz="1600" b="0" dirty="0" smtClean="0">
                          <a:latin typeface="+mn-lt"/>
                          <a:ea typeface="Calibri"/>
                          <a:cs typeface="Times New Roman"/>
                        </a:rPr>
                        <a:t> </a:t>
                      </a:r>
                      <a:r>
                        <a:rPr lang="sl-SI" sz="1600" b="0" dirty="0" err="1" smtClean="0">
                          <a:latin typeface="+mn-lt"/>
                          <a:ea typeface="Calibri"/>
                          <a:cs typeface="Times New Roman"/>
                        </a:rPr>
                        <a:t>all</a:t>
                      </a:r>
                      <a:r>
                        <a:rPr lang="sl-SI" sz="1600" b="0" dirty="0" smtClean="0">
                          <a:latin typeface="+mn-lt"/>
                          <a:ea typeface="Calibri"/>
                          <a:cs typeface="Times New Roman"/>
                        </a:rPr>
                        <a:t> </a:t>
                      </a:r>
                      <a:r>
                        <a:rPr lang="sl-SI" sz="1600" b="0" dirty="0" err="1" smtClean="0">
                          <a:latin typeface="+mn-lt"/>
                          <a:ea typeface="Calibri"/>
                          <a:cs typeface="Times New Roman"/>
                        </a:rPr>
                        <a:t>employees</a:t>
                      </a:r>
                      <a:endParaRPr lang="sl-SI" sz="1600" b="0"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a:solidFill>
                            <a:srgbClr val="000000"/>
                          </a:solidFill>
                          <a:latin typeface="+mn-lt"/>
                          <a:ea typeface="Times New Roman"/>
                          <a:cs typeface="Times New Roman"/>
                        </a:rPr>
                        <a:t>50,4%</a:t>
                      </a:r>
                      <a:endParaRPr lang="sl-SI" sz="1600" b="1">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b="1">
                          <a:solidFill>
                            <a:srgbClr val="000000"/>
                          </a:solidFill>
                          <a:latin typeface="+mn-lt"/>
                          <a:ea typeface="Times New Roman"/>
                          <a:cs typeface="Times New Roman"/>
                        </a:rPr>
                        <a:t>50,4%</a:t>
                      </a:r>
                      <a:endParaRPr lang="sl-SI" sz="1600" b="1">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sl-SI" sz="1600" b="1" dirty="0">
                        <a:latin typeface="+mn-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Pravokotnik 4"/>
          <p:cNvSpPr/>
          <p:nvPr/>
        </p:nvSpPr>
        <p:spPr>
          <a:xfrm>
            <a:off x="684213" y="4437063"/>
            <a:ext cx="7632700" cy="1015663"/>
          </a:xfrm>
          <a:prstGeom prst="rect">
            <a:avLst/>
          </a:prstGeom>
        </p:spPr>
        <p:txBody>
          <a:bodyPr>
            <a:spAutoFit/>
          </a:bodyPr>
          <a:lstStyle/>
          <a:p>
            <a:pPr algn="just">
              <a:defRPr/>
            </a:pPr>
            <a:r>
              <a:rPr lang="en-GB" sz="2000" dirty="0">
                <a:latin typeface="+mn-lt"/>
              </a:rPr>
              <a:t>The decision on granting the status of a company employing disabled people is issued by the minister </a:t>
            </a:r>
            <a:r>
              <a:rPr lang="sl-SI" sz="2000" dirty="0" err="1" smtClean="0">
                <a:latin typeface="+mn-lt"/>
              </a:rPr>
              <a:t>responsible</a:t>
            </a:r>
            <a:r>
              <a:rPr lang="sl-SI" sz="2000" dirty="0" smtClean="0">
                <a:latin typeface="+mn-lt"/>
              </a:rPr>
              <a:t> </a:t>
            </a:r>
            <a:r>
              <a:rPr lang="en-GB" sz="2000" dirty="0" smtClean="0">
                <a:latin typeface="+mn-lt"/>
              </a:rPr>
              <a:t>for </a:t>
            </a:r>
            <a:r>
              <a:rPr lang="en-GB" sz="2000" dirty="0">
                <a:latin typeface="+mn-lt"/>
              </a:rPr>
              <a:t>disability policy.</a:t>
            </a:r>
            <a:endParaRPr lang="en-US" sz="2000" dirty="0">
              <a:latin typeface="+mn-lt"/>
            </a:endParaRPr>
          </a:p>
        </p:txBody>
      </p:sp>
      <p:sp>
        <p:nvSpPr>
          <p:cNvPr id="6" name="Ograda noge 5"/>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691720820"/>
      </p:ext>
    </p:extLst>
  </p:cSld>
  <p:clrMapOvr>
    <a:masterClrMapping/>
  </p:clrMapOvr>
  <p:transition>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p:txBody>
          <a:bodyPr/>
          <a:lstStyle/>
          <a:p>
            <a:r>
              <a:rPr lang="sl-SI" altLang="en-US" sz="3200" dirty="0" err="1"/>
              <a:t>Employment</a:t>
            </a:r>
            <a:r>
              <a:rPr lang="sl-SI" altLang="en-US" sz="3200" dirty="0"/>
              <a:t> </a:t>
            </a:r>
            <a:r>
              <a:rPr lang="sl-SI" altLang="en-US" sz="3200" dirty="0" err="1"/>
              <a:t>centres</a:t>
            </a:r>
            <a:endParaRPr lang="en-GB" dirty="0"/>
          </a:p>
        </p:txBody>
      </p:sp>
      <p:sp>
        <p:nvSpPr>
          <p:cNvPr id="5" name="Podnaslov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2875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Participation</a:t>
            </a:r>
            <a:r>
              <a:rPr lang="sl-SI" dirty="0"/>
              <a:t> in </a:t>
            </a:r>
            <a:r>
              <a:rPr lang="sl-SI" dirty="0" err="1"/>
              <a:t>the</a:t>
            </a:r>
            <a:r>
              <a:rPr lang="sl-SI" dirty="0"/>
              <a:t> </a:t>
            </a:r>
            <a:r>
              <a:rPr lang="sl-SI" dirty="0" err="1"/>
              <a:t>labour</a:t>
            </a:r>
            <a:r>
              <a:rPr lang="sl-SI" dirty="0"/>
              <a:t> </a:t>
            </a:r>
            <a:r>
              <a:rPr lang="sl-SI" dirty="0" smtClean="0"/>
              <a:t>market – EU </a:t>
            </a:r>
            <a:r>
              <a:rPr lang="sl-SI" dirty="0" err="1" smtClean="0"/>
              <a:t>level</a:t>
            </a:r>
            <a:endParaRPr lang="en-GB" dirty="0"/>
          </a:p>
        </p:txBody>
      </p:sp>
      <p:graphicFrame>
        <p:nvGraphicFramePr>
          <p:cNvPr id="5" name="Ograda vsebine 4"/>
          <p:cNvGraphicFramePr>
            <a:graphicFrameLocks noGrp="1"/>
          </p:cNvGraphicFramePr>
          <p:nvPr>
            <p:ph sz="quarter" idx="1"/>
            <p:extLst>
              <p:ext uri="{D42A27DB-BD31-4B8C-83A1-F6EECF244321}">
                <p14:modId xmlns:p14="http://schemas.microsoft.com/office/powerpoint/2010/main" val="2456172398"/>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572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p:cNvSpPr>
            <a:spLocks noGrp="1"/>
          </p:cNvSpPr>
          <p:nvPr>
            <p:ph type="title"/>
          </p:nvPr>
        </p:nvSpPr>
        <p:spPr>
          <a:xfrm>
            <a:off x="539552" y="404664"/>
            <a:ext cx="8229600" cy="647477"/>
          </a:xfrm>
        </p:spPr>
        <p:txBody>
          <a:bodyPr/>
          <a:lstStyle/>
          <a:p>
            <a:pPr algn="l"/>
            <a:endParaRPr lang="sl-SI" altLang="en-US" sz="3600" dirty="0" smtClean="0"/>
          </a:p>
        </p:txBody>
      </p:sp>
      <p:sp>
        <p:nvSpPr>
          <p:cNvPr id="40963" name="Ograda vsebine 2"/>
          <p:cNvSpPr>
            <a:spLocks noGrp="1"/>
          </p:cNvSpPr>
          <p:nvPr>
            <p:ph idx="1"/>
          </p:nvPr>
        </p:nvSpPr>
        <p:spPr bwMode="auto">
          <a:xfrm>
            <a:off x="395288" y="980728"/>
            <a:ext cx="8353425" cy="5327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Wingdings" pitchFamily="2" charset="2"/>
              <a:buChar char="ü"/>
            </a:pPr>
            <a:r>
              <a:rPr lang="en-GB" altLang="en-US" sz="2000" dirty="0" smtClean="0"/>
              <a:t>An employment centre is a legal person founded with the aim of employing </a:t>
            </a:r>
            <a:r>
              <a:rPr lang="sl-SI" altLang="en-US" sz="2000" dirty="0" err="1" smtClean="0"/>
              <a:t>PwD</a:t>
            </a:r>
            <a:r>
              <a:rPr lang="sl-SI" altLang="en-US" sz="2000" dirty="0" smtClean="0"/>
              <a:t>’s</a:t>
            </a:r>
            <a:r>
              <a:rPr lang="en-GB" altLang="en-US" sz="2000" dirty="0" smtClean="0"/>
              <a:t> exclusively in sheltered posts, which fulfils the personnel, organisational, technical and other conditions laid down by the minister responsible for</a:t>
            </a:r>
            <a:r>
              <a:rPr lang="sl-SI" altLang="en-US" sz="2000" dirty="0" smtClean="0"/>
              <a:t> </a:t>
            </a:r>
            <a:r>
              <a:rPr lang="sl-SI" altLang="en-US" sz="2000" dirty="0" err="1" smtClean="0"/>
              <a:t>disability</a:t>
            </a:r>
            <a:r>
              <a:rPr lang="sl-SI" altLang="en-US" sz="2000" dirty="0" smtClean="0"/>
              <a:t> </a:t>
            </a:r>
            <a:r>
              <a:rPr lang="sl-SI" altLang="en-US" sz="2000" dirty="0" err="1" smtClean="0"/>
              <a:t>policy</a:t>
            </a:r>
            <a:r>
              <a:rPr lang="sl-SI" altLang="en-US" sz="2000" dirty="0" smtClean="0"/>
              <a:t>.</a:t>
            </a:r>
          </a:p>
          <a:p>
            <a:pPr>
              <a:buFont typeface="Wingdings" pitchFamily="2" charset="2"/>
              <a:buChar char="ü"/>
            </a:pPr>
            <a:r>
              <a:rPr lang="sl-SI" altLang="en-US" sz="2000" dirty="0" err="1" smtClean="0"/>
              <a:t>Employment</a:t>
            </a:r>
            <a:r>
              <a:rPr lang="sl-SI" altLang="en-US" sz="2000" dirty="0" smtClean="0"/>
              <a:t> </a:t>
            </a:r>
            <a:r>
              <a:rPr lang="sl-SI" altLang="en-US" sz="2000" dirty="0" err="1" smtClean="0"/>
              <a:t>contracts</a:t>
            </a:r>
            <a:r>
              <a:rPr lang="sl-SI" altLang="en-US" sz="2000" dirty="0" smtClean="0"/>
              <a:t>, </a:t>
            </a:r>
            <a:r>
              <a:rPr lang="sl-SI" altLang="en-US" sz="2000" dirty="0" err="1" smtClean="0"/>
              <a:t>salaries</a:t>
            </a:r>
            <a:r>
              <a:rPr lang="sl-SI" altLang="en-US" sz="2000" dirty="0" smtClean="0"/>
              <a:t>, </a:t>
            </a:r>
            <a:r>
              <a:rPr lang="sl-SI" altLang="en-US" sz="2000" dirty="0" err="1" smtClean="0"/>
              <a:t>etc</a:t>
            </a:r>
            <a:r>
              <a:rPr lang="sl-SI" altLang="en-US" sz="2000" dirty="0" smtClean="0"/>
              <a:t>…</a:t>
            </a:r>
          </a:p>
          <a:p>
            <a:pPr>
              <a:buFont typeface="Wingdings" pitchFamily="2" charset="2"/>
              <a:buChar char="ü"/>
            </a:pPr>
            <a:r>
              <a:rPr lang="sl-SI" altLang="en-US" sz="2000" dirty="0" err="1" smtClean="0"/>
              <a:t>Centres</a:t>
            </a:r>
            <a:r>
              <a:rPr lang="sl-SI" altLang="en-US" sz="2000" dirty="0" smtClean="0"/>
              <a:t> are </a:t>
            </a:r>
            <a:r>
              <a:rPr lang="sl-SI" altLang="en-US" sz="2000" dirty="0" err="1" smtClean="0"/>
              <a:t>entitled</a:t>
            </a:r>
            <a:r>
              <a:rPr lang="sl-SI" altLang="en-US" sz="2000" dirty="0" smtClean="0"/>
              <a:t> to:</a:t>
            </a:r>
          </a:p>
          <a:p>
            <a:pPr marL="0" indent="0">
              <a:buNone/>
            </a:pPr>
            <a:endParaRPr lang="sl-SI" altLang="en-US" sz="2000" dirty="0" smtClean="0"/>
          </a:p>
          <a:p>
            <a:pPr lvl="1" algn="just">
              <a:lnSpc>
                <a:spcPct val="90000"/>
              </a:lnSpc>
              <a:buFont typeface="Wingdings" pitchFamily="2" charset="2"/>
              <a:buChar char="ü"/>
            </a:pPr>
            <a:r>
              <a:rPr lang="sl-SI" altLang="en-US" sz="1800" dirty="0" err="1" smtClean="0"/>
              <a:t>Employees</a:t>
            </a:r>
            <a:r>
              <a:rPr lang="sl-SI" altLang="en-US" sz="1800" dirty="0" smtClean="0"/>
              <a:t> </a:t>
            </a:r>
            <a:r>
              <a:rPr lang="sl-SI" altLang="en-US" sz="1800" dirty="0" err="1" smtClean="0"/>
              <a:t>with</a:t>
            </a:r>
            <a:r>
              <a:rPr lang="sl-SI" altLang="en-US" sz="1800" dirty="0" smtClean="0"/>
              <a:t> </a:t>
            </a:r>
            <a:r>
              <a:rPr lang="sl-SI" altLang="en-US" sz="1800" dirty="0" err="1" smtClean="0"/>
              <a:t>disabilities</a:t>
            </a:r>
            <a:r>
              <a:rPr lang="sl-SI" altLang="en-US" sz="1800" dirty="0" smtClean="0"/>
              <a:t> in </a:t>
            </a:r>
            <a:r>
              <a:rPr lang="sl-SI" altLang="en-US" sz="1800" dirty="0" err="1" smtClean="0"/>
              <a:t>centres</a:t>
            </a:r>
            <a:r>
              <a:rPr lang="sl-SI" altLang="en-US" sz="1800" dirty="0" smtClean="0"/>
              <a:t> are </a:t>
            </a:r>
            <a:r>
              <a:rPr lang="sl-SI" altLang="en-US" sz="1800" dirty="0" err="1" smtClean="0"/>
              <a:t>elegible</a:t>
            </a:r>
            <a:r>
              <a:rPr lang="sl-SI" altLang="en-US" sz="1800" dirty="0" smtClean="0"/>
              <a:t> to  </a:t>
            </a:r>
            <a:r>
              <a:rPr lang="en-GB" altLang="en-US" sz="1800" dirty="0" smtClean="0"/>
              <a:t>receive monthly </a:t>
            </a:r>
            <a:r>
              <a:rPr lang="sl-SI" altLang="en-US" sz="1800" dirty="0" err="1" smtClean="0"/>
              <a:t>wage</a:t>
            </a:r>
            <a:r>
              <a:rPr lang="sl-SI" altLang="en-US" sz="1800" dirty="0" smtClean="0"/>
              <a:t> </a:t>
            </a:r>
            <a:r>
              <a:rPr lang="en-GB" altLang="en-US" sz="1800" dirty="0" smtClean="0"/>
              <a:t>subsidy f</a:t>
            </a:r>
            <a:r>
              <a:rPr lang="sl-SI" altLang="en-US" sz="1800" dirty="0" err="1" smtClean="0"/>
              <a:t>rom</a:t>
            </a:r>
            <a:r>
              <a:rPr lang="sl-SI" altLang="en-US" sz="1800" dirty="0" smtClean="0"/>
              <a:t> 30% to 70% </a:t>
            </a:r>
            <a:r>
              <a:rPr lang="sl-SI" altLang="en-US" sz="1800" dirty="0" err="1" smtClean="0"/>
              <a:t>of</a:t>
            </a:r>
            <a:r>
              <a:rPr lang="sl-SI" altLang="en-US" sz="1800" dirty="0" smtClean="0"/>
              <a:t> minimum </a:t>
            </a:r>
            <a:r>
              <a:rPr lang="sl-SI" altLang="en-US" sz="1800" dirty="0" err="1" smtClean="0"/>
              <a:t>wage</a:t>
            </a:r>
            <a:r>
              <a:rPr lang="sl-SI" altLang="en-US" sz="1800" dirty="0" smtClean="0"/>
              <a:t>;</a:t>
            </a:r>
          </a:p>
          <a:p>
            <a:pPr lvl="1" algn="just">
              <a:lnSpc>
                <a:spcPct val="90000"/>
              </a:lnSpc>
              <a:buFont typeface="Wingdings" pitchFamily="2" charset="2"/>
              <a:buChar char="ü"/>
            </a:pPr>
            <a:r>
              <a:rPr lang="en-US" altLang="en-US" sz="1800" dirty="0" smtClean="0"/>
              <a:t>On the basis of the Pension and Disability Insurance Act, Health Care and Health Insurance Act and Parental Protection and Family Benefits Act, companies do not pay social contributions for pension, health and parental insurance</a:t>
            </a:r>
            <a:r>
              <a:rPr lang="sl-SI" altLang="en-US" sz="1800" dirty="0" smtClean="0"/>
              <a:t> </a:t>
            </a:r>
            <a:r>
              <a:rPr lang="sl-SI" altLang="en-US" sz="1800" dirty="0" err="1" smtClean="0"/>
              <a:t>for</a:t>
            </a:r>
            <a:r>
              <a:rPr lang="sl-SI" altLang="en-US" sz="1800" dirty="0" smtClean="0"/>
              <a:t> </a:t>
            </a:r>
            <a:r>
              <a:rPr lang="sl-SI" altLang="en-US" sz="1800" dirty="0" err="1" smtClean="0"/>
              <a:t>all</a:t>
            </a:r>
            <a:r>
              <a:rPr lang="sl-SI" altLang="en-US" sz="1800" dirty="0" smtClean="0"/>
              <a:t> </a:t>
            </a:r>
            <a:r>
              <a:rPr lang="sl-SI" altLang="en-US" sz="1800" dirty="0" err="1" smtClean="0"/>
              <a:t>employees</a:t>
            </a:r>
            <a:r>
              <a:rPr lang="sl-SI" altLang="en-US" sz="1800" dirty="0" smtClean="0"/>
              <a:t>;</a:t>
            </a:r>
          </a:p>
          <a:p>
            <a:pPr lvl="1" algn="just">
              <a:lnSpc>
                <a:spcPct val="90000"/>
              </a:lnSpc>
              <a:buFont typeface="Wingdings" pitchFamily="2" charset="2"/>
              <a:buChar char="ü"/>
            </a:pPr>
            <a:r>
              <a:rPr lang="sl-SI" altLang="en-US" sz="1800" dirty="0" err="1" smtClean="0"/>
              <a:t>They</a:t>
            </a:r>
            <a:r>
              <a:rPr lang="sl-SI" altLang="en-US" sz="1800" dirty="0" smtClean="0"/>
              <a:t> </a:t>
            </a:r>
            <a:r>
              <a:rPr lang="sl-SI" altLang="en-US" sz="1800" dirty="0" err="1" smtClean="0"/>
              <a:t>need</a:t>
            </a:r>
            <a:r>
              <a:rPr lang="sl-SI" altLang="en-US" sz="1800" dirty="0" smtClean="0"/>
              <a:t> to </a:t>
            </a:r>
            <a:r>
              <a:rPr lang="sl-SI" altLang="en-US" sz="1800" dirty="0" err="1" smtClean="0"/>
              <a:t>have</a:t>
            </a:r>
            <a:r>
              <a:rPr lang="sl-SI" altLang="en-US" sz="1800" dirty="0" smtClean="0"/>
              <a:t> at </a:t>
            </a:r>
            <a:r>
              <a:rPr lang="sl-SI" altLang="en-US" sz="1800" dirty="0" err="1" smtClean="0"/>
              <a:t>least</a:t>
            </a:r>
            <a:r>
              <a:rPr lang="sl-SI" altLang="en-US" sz="1800" dirty="0" smtClean="0"/>
              <a:t> 5 </a:t>
            </a:r>
            <a:r>
              <a:rPr lang="sl-SI" altLang="en-US" sz="1800" dirty="0" err="1" smtClean="0"/>
              <a:t>employees</a:t>
            </a:r>
            <a:r>
              <a:rPr lang="sl-SI" altLang="en-US" sz="1800" dirty="0" smtClean="0"/>
              <a:t>; </a:t>
            </a:r>
            <a:r>
              <a:rPr lang="sl-SI" altLang="en-US" sz="1800" dirty="0" err="1" smtClean="0"/>
              <a:t>PwD</a:t>
            </a:r>
            <a:r>
              <a:rPr lang="sl-SI" altLang="en-US" sz="1800" dirty="0" smtClean="0"/>
              <a:t>’s </a:t>
            </a:r>
            <a:r>
              <a:rPr lang="en-US" altLang="en-US" sz="1800" dirty="0" smtClean="0"/>
              <a:t>in sheltered employment </a:t>
            </a:r>
            <a:r>
              <a:rPr lang="sl-SI" altLang="en-US" sz="1800" dirty="0" smtClean="0"/>
              <a:t>is </a:t>
            </a:r>
            <a:r>
              <a:rPr lang="en-US" altLang="en-US" sz="1800" dirty="0" smtClean="0"/>
              <a:t>financed</a:t>
            </a:r>
            <a:r>
              <a:rPr lang="sl-SI" altLang="en-US" sz="1800" dirty="0" smtClean="0"/>
              <a:t> </a:t>
            </a:r>
            <a:r>
              <a:rPr lang="sl-SI" altLang="en-US" sz="1800" dirty="0" err="1" smtClean="0"/>
              <a:t>by</a:t>
            </a:r>
            <a:r>
              <a:rPr lang="sl-SI" altLang="en-US" sz="1800" dirty="0" smtClean="0"/>
              <a:t> </a:t>
            </a:r>
            <a:r>
              <a:rPr lang="sl-SI" altLang="en-US" sz="1800" dirty="0" err="1" smtClean="0"/>
              <a:t>the</a:t>
            </a:r>
            <a:r>
              <a:rPr lang="sl-SI" altLang="en-US" sz="1800" dirty="0" smtClean="0"/>
              <a:t> </a:t>
            </a:r>
            <a:r>
              <a:rPr lang="sl-SI" altLang="en-US" sz="1800" dirty="0" err="1" smtClean="0"/>
              <a:t>ministry</a:t>
            </a:r>
            <a:r>
              <a:rPr lang="sl-SI" altLang="en-US" sz="1800" dirty="0" smtClean="0"/>
              <a:t> </a:t>
            </a:r>
            <a:r>
              <a:rPr lang="en-US" altLang="en-US" sz="1800" dirty="0" smtClean="0"/>
              <a:t> in the amount of 3600 EUR per month.</a:t>
            </a:r>
            <a:r>
              <a:rPr lang="sl-SI" altLang="en-US" sz="1800" dirty="0" smtClean="0"/>
              <a:t> </a:t>
            </a:r>
            <a:r>
              <a:rPr lang="en-US" altLang="en-US" sz="1800" dirty="0" smtClean="0"/>
              <a:t>For each additional disabled employee at a sheltered workplace financing increased by 5% per month.</a:t>
            </a:r>
            <a:endParaRPr lang="sl-SI" altLang="en-US" sz="1800" dirty="0" smtClean="0"/>
          </a:p>
          <a:p>
            <a:pPr lvl="1" algn="just">
              <a:lnSpc>
                <a:spcPct val="90000"/>
              </a:lnSpc>
              <a:buFont typeface="Arial" charset="0"/>
              <a:buNone/>
            </a:pPr>
            <a:endParaRPr lang="sl-SI" altLang="en-US" sz="1800" u="sng" dirty="0" smtClean="0"/>
          </a:p>
          <a:p>
            <a:pPr lvl="1">
              <a:buFont typeface="Wingdings" pitchFamily="2" charset="2"/>
              <a:buChar char="ü"/>
            </a:pPr>
            <a:endParaRPr lang="sl-SI" altLang="en-US" sz="2000" b="1" dirty="0" smtClean="0"/>
          </a:p>
        </p:txBody>
      </p:sp>
      <p:sp>
        <p:nvSpPr>
          <p:cNvPr id="4" name="Ograda noge 3"/>
          <p:cNvSpPr>
            <a:spLocks noGrp="1"/>
          </p:cNvSpPr>
          <p:nvPr>
            <p:ph type="ftr" sz="quarter" idx="4294967295"/>
          </p:nvPr>
        </p:nvSpPr>
        <p:spPr>
          <a:xfrm>
            <a:off x="3124200" y="6356350"/>
            <a:ext cx="2895600" cy="365125"/>
          </a:xfrm>
          <a:prstGeom prst="rect">
            <a:avLst/>
          </a:prstGeom>
        </p:spPr>
        <p:txBody>
          <a:bodyPr/>
          <a:lstStyle/>
          <a:p>
            <a:pPr>
              <a:defRPr/>
            </a:pPr>
            <a:endParaRPr lang="sl-SI" dirty="0"/>
          </a:p>
        </p:txBody>
      </p:sp>
    </p:spTree>
    <p:extLst>
      <p:ext uri="{BB962C8B-B14F-4D97-AF65-F5344CB8AC3E}">
        <p14:creationId xmlns:p14="http://schemas.microsoft.com/office/powerpoint/2010/main" val="1945305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Employment</a:t>
            </a:r>
            <a:r>
              <a:rPr lang="sl-SI" dirty="0" smtClean="0"/>
              <a:t> </a:t>
            </a:r>
            <a:r>
              <a:rPr lang="sl-SI" dirty="0" err="1" smtClean="0"/>
              <a:t>centres</a:t>
            </a:r>
            <a:r>
              <a:rPr lang="sl-SI" dirty="0" smtClean="0"/>
              <a:t> </a:t>
            </a:r>
            <a:endParaRPr lang="sl-SI" dirty="0"/>
          </a:p>
        </p:txBody>
      </p:sp>
      <p:sp>
        <p:nvSpPr>
          <p:cNvPr id="3" name="Ograda vsebine 2"/>
          <p:cNvSpPr>
            <a:spLocks noGrp="1"/>
          </p:cNvSpPr>
          <p:nvPr>
            <p:ph sz="quarter" idx="1"/>
          </p:nvPr>
        </p:nvSpPr>
        <p:spPr/>
        <p:txBody>
          <a:bodyPr/>
          <a:lstStyle/>
          <a:p>
            <a:r>
              <a:rPr lang="sl-SI" dirty="0" err="1" smtClean="0"/>
              <a:t>Currently</a:t>
            </a:r>
            <a:r>
              <a:rPr lang="sl-SI" dirty="0" smtClean="0"/>
              <a:t>, 50 </a:t>
            </a:r>
            <a:r>
              <a:rPr lang="sl-SI" dirty="0" err="1" smtClean="0"/>
              <a:t>centres</a:t>
            </a:r>
            <a:r>
              <a:rPr lang="sl-SI" dirty="0" smtClean="0"/>
              <a:t> on </a:t>
            </a:r>
            <a:r>
              <a:rPr lang="sl-SI" dirty="0" err="1" smtClean="0"/>
              <a:t>the</a:t>
            </a:r>
            <a:r>
              <a:rPr lang="sl-SI" dirty="0" smtClean="0"/>
              <a:t> </a:t>
            </a:r>
            <a:r>
              <a:rPr lang="sl-SI" dirty="0" smtClean="0">
                <a:hlinkClick r:id="rId2"/>
              </a:rPr>
              <a:t>list</a:t>
            </a:r>
            <a:endParaRPr lang="sl-SI" dirty="0" smtClean="0"/>
          </a:p>
          <a:p>
            <a:endParaRPr lang="sl-SI" dirty="0" smtClean="0"/>
          </a:p>
          <a:p>
            <a:r>
              <a:rPr lang="sl-SI" dirty="0" err="1" smtClean="0"/>
              <a:t>Wide</a:t>
            </a:r>
            <a:r>
              <a:rPr lang="sl-SI" dirty="0" smtClean="0"/>
              <a:t> range </a:t>
            </a:r>
            <a:r>
              <a:rPr lang="sl-SI" dirty="0" err="1" smtClean="0"/>
              <a:t>of</a:t>
            </a:r>
            <a:r>
              <a:rPr lang="sl-SI" dirty="0" smtClean="0"/>
              <a:t> </a:t>
            </a:r>
            <a:r>
              <a:rPr lang="sl-SI" dirty="0" err="1" smtClean="0"/>
              <a:t>activities</a:t>
            </a:r>
            <a:r>
              <a:rPr lang="sl-SI" dirty="0" smtClean="0"/>
              <a:t>: </a:t>
            </a:r>
          </a:p>
          <a:p>
            <a:pPr>
              <a:buFont typeface="Wingdings" pitchFamily="2" charset="2"/>
              <a:buChar char="ü"/>
            </a:pPr>
            <a:r>
              <a:rPr lang="sl-SI" dirty="0" err="1" smtClean="0"/>
              <a:t>Photocopy</a:t>
            </a:r>
            <a:r>
              <a:rPr lang="sl-SI" dirty="0" smtClean="0"/>
              <a:t> </a:t>
            </a:r>
            <a:r>
              <a:rPr lang="sl-SI" dirty="0" err="1" smtClean="0"/>
              <a:t>service</a:t>
            </a:r>
            <a:r>
              <a:rPr lang="sl-SI" dirty="0" smtClean="0"/>
              <a:t>, </a:t>
            </a:r>
            <a:r>
              <a:rPr lang="sl-SI" dirty="0" err="1" smtClean="0"/>
              <a:t>website</a:t>
            </a:r>
            <a:r>
              <a:rPr lang="sl-SI" dirty="0" smtClean="0"/>
              <a:t> </a:t>
            </a:r>
            <a:r>
              <a:rPr lang="sl-SI" dirty="0" err="1" smtClean="0"/>
              <a:t>management</a:t>
            </a:r>
            <a:endParaRPr lang="sl-SI" dirty="0" smtClean="0"/>
          </a:p>
          <a:p>
            <a:pPr>
              <a:buFont typeface="Wingdings" pitchFamily="2" charset="2"/>
              <a:buChar char="ü"/>
            </a:pPr>
            <a:r>
              <a:rPr lang="sl-SI" dirty="0" err="1" smtClean="0"/>
              <a:t>Cleaning</a:t>
            </a:r>
            <a:r>
              <a:rPr lang="sl-SI" dirty="0" smtClean="0"/>
              <a:t> </a:t>
            </a:r>
            <a:r>
              <a:rPr lang="sl-SI" dirty="0" err="1" smtClean="0"/>
              <a:t>services</a:t>
            </a:r>
            <a:endParaRPr lang="sl-SI" dirty="0" smtClean="0"/>
          </a:p>
          <a:p>
            <a:pPr>
              <a:buFont typeface="Wingdings" pitchFamily="2" charset="2"/>
              <a:buChar char="ü"/>
            </a:pPr>
            <a:r>
              <a:rPr lang="sl-SI" dirty="0" err="1" smtClean="0"/>
              <a:t>Simple</a:t>
            </a:r>
            <a:r>
              <a:rPr lang="sl-SI" dirty="0" smtClean="0"/>
              <a:t> </a:t>
            </a:r>
            <a:r>
              <a:rPr lang="sl-SI" dirty="0" err="1" smtClean="0"/>
              <a:t>maintantance</a:t>
            </a:r>
            <a:r>
              <a:rPr lang="sl-SI" dirty="0" smtClean="0"/>
              <a:t> </a:t>
            </a:r>
            <a:r>
              <a:rPr lang="sl-SI" dirty="0" err="1" smtClean="0"/>
              <a:t>jobs</a:t>
            </a:r>
            <a:endParaRPr lang="sl-SI" dirty="0" smtClean="0"/>
          </a:p>
          <a:p>
            <a:pPr>
              <a:buFont typeface="Wingdings" pitchFamily="2" charset="2"/>
              <a:buChar char="ü"/>
            </a:pPr>
            <a:r>
              <a:rPr lang="sl-SI" dirty="0" err="1" smtClean="0"/>
              <a:t>Assembling</a:t>
            </a:r>
            <a:r>
              <a:rPr lang="sl-SI" dirty="0" smtClean="0"/>
              <a:t>, </a:t>
            </a:r>
            <a:r>
              <a:rPr lang="sl-SI" dirty="0" err="1" smtClean="0"/>
              <a:t>packaging</a:t>
            </a:r>
            <a:endParaRPr lang="sl-SI" dirty="0" smtClean="0"/>
          </a:p>
          <a:p>
            <a:pPr>
              <a:buFont typeface="Wingdings" pitchFamily="2" charset="2"/>
              <a:buChar char="ü"/>
            </a:pPr>
            <a:r>
              <a:rPr lang="sl-SI" dirty="0" smtClean="0"/>
              <a:t>…</a:t>
            </a:r>
          </a:p>
          <a:p>
            <a:pPr marL="0" indent="0">
              <a:buNone/>
            </a:pPr>
            <a:endParaRPr lang="sl-SI" dirty="0" smtClean="0"/>
          </a:p>
        </p:txBody>
      </p:sp>
    </p:spTree>
    <p:extLst>
      <p:ext uri="{BB962C8B-B14F-4D97-AF65-F5344CB8AC3E}">
        <p14:creationId xmlns:p14="http://schemas.microsoft.com/office/powerpoint/2010/main" val="3658158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altLang="en-US" sz="3200" dirty="0" smtClean="0"/>
              <a:t>Employment</a:t>
            </a:r>
            <a:r>
              <a:rPr lang="sl-SI" altLang="en-US" sz="3200" dirty="0" smtClean="0"/>
              <a:t> </a:t>
            </a:r>
            <a:r>
              <a:rPr lang="sl-SI" altLang="en-US" sz="3200" dirty="0" err="1" smtClean="0"/>
              <a:t>and</a:t>
            </a:r>
            <a:r>
              <a:rPr lang="sl-SI" altLang="en-US" sz="3200" dirty="0" smtClean="0"/>
              <a:t> </a:t>
            </a:r>
            <a:r>
              <a:rPr lang="sl-SI" altLang="en-US" sz="3200" dirty="0" err="1" smtClean="0"/>
              <a:t>rehabilitation</a:t>
            </a:r>
            <a:r>
              <a:rPr lang="en-GB" altLang="en-US" sz="3200" dirty="0" smtClean="0"/>
              <a:t> </a:t>
            </a:r>
            <a:r>
              <a:rPr lang="en-GB" altLang="en-US" sz="3200" dirty="0"/>
              <a:t>centre </a:t>
            </a:r>
            <a:r>
              <a:rPr lang="en-GB" b="1" dirty="0" smtClean="0"/>
              <a:t>KORAK</a:t>
            </a:r>
            <a:r>
              <a:rPr lang="sl-SI" b="1" dirty="0" smtClean="0"/>
              <a:t>: </a:t>
            </a:r>
            <a:r>
              <a:rPr lang="sl-SI" b="1" dirty="0" err="1" smtClean="0"/>
              <a:t>case</a:t>
            </a:r>
            <a:r>
              <a:rPr lang="sl-SI" b="1" dirty="0" smtClean="0"/>
              <a:t> </a:t>
            </a:r>
            <a:r>
              <a:rPr lang="sl-SI" b="1" dirty="0" err="1" smtClean="0"/>
              <a:t>study</a:t>
            </a:r>
            <a:endParaRPr lang="en-GB" dirty="0"/>
          </a:p>
        </p:txBody>
      </p:sp>
      <p:sp>
        <p:nvSpPr>
          <p:cNvPr id="3" name="Ograda vsebine 2"/>
          <p:cNvSpPr>
            <a:spLocks noGrp="1"/>
          </p:cNvSpPr>
          <p:nvPr>
            <p:ph sz="quarter" idx="1"/>
          </p:nvPr>
        </p:nvSpPr>
        <p:spPr/>
        <p:txBody>
          <a:bodyPr>
            <a:normAutofit fontScale="92500" lnSpcReduction="10000"/>
          </a:bodyPr>
          <a:lstStyle/>
          <a:p>
            <a:r>
              <a:rPr lang="sl-SI" dirty="0" err="1" smtClean="0"/>
              <a:t>Established</a:t>
            </a:r>
            <a:r>
              <a:rPr lang="sl-SI" dirty="0" smtClean="0"/>
              <a:t> in 2012, </a:t>
            </a:r>
            <a:r>
              <a:rPr lang="sl-SI" dirty="0" err="1" smtClean="0"/>
              <a:t>employs</a:t>
            </a:r>
            <a:r>
              <a:rPr lang="sl-SI" dirty="0" smtClean="0"/>
              <a:t> </a:t>
            </a:r>
            <a:r>
              <a:rPr lang="en-GB" dirty="0" smtClean="0"/>
              <a:t>persons </a:t>
            </a:r>
            <a:r>
              <a:rPr lang="en-GB" dirty="0"/>
              <a:t>with reduced working </a:t>
            </a:r>
            <a:r>
              <a:rPr lang="en-GB" dirty="0" smtClean="0"/>
              <a:t>capacity</a:t>
            </a:r>
            <a:endParaRPr lang="sl-SI" dirty="0" smtClean="0"/>
          </a:p>
          <a:p>
            <a:r>
              <a:rPr lang="en-GB" dirty="0"/>
              <a:t>currently employs 9 people with disabilities in sheltered employment under conditions </a:t>
            </a:r>
            <a:r>
              <a:rPr lang="en-GB" dirty="0" smtClean="0"/>
              <a:t>define</a:t>
            </a:r>
            <a:r>
              <a:rPr lang="sl-SI" dirty="0" smtClean="0"/>
              <a:t>d </a:t>
            </a:r>
            <a:r>
              <a:rPr lang="sl-SI" dirty="0" err="1" smtClean="0"/>
              <a:t>by</a:t>
            </a:r>
            <a:r>
              <a:rPr lang="sl-SI" dirty="0" smtClean="0"/>
              <a:t> </a:t>
            </a:r>
            <a:r>
              <a:rPr lang="sl-SI" dirty="0" err="1" smtClean="0"/>
              <a:t>law</a:t>
            </a:r>
            <a:r>
              <a:rPr lang="sl-SI" dirty="0" smtClean="0"/>
              <a:t> </a:t>
            </a:r>
            <a:r>
              <a:rPr lang="en-GB" dirty="0" smtClean="0"/>
              <a:t> </a:t>
            </a:r>
            <a:endParaRPr lang="sl-SI" dirty="0" smtClean="0"/>
          </a:p>
          <a:p>
            <a:r>
              <a:rPr lang="en-GB" dirty="0"/>
              <a:t>The Employment </a:t>
            </a:r>
            <a:r>
              <a:rPr lang="sl-SI" dirty="0" smtClean="0"/>
              <a:t>c</a:t>
            </a:r>
            <a:r>
              <a:rPr lang="en-GB" dirty="0" smtClean="0"/>
              <a:t>enter was </a:t>
            </a:r>
            <a:r>
              <a:rPr lang="en-GB" dirty="0"/>
              <a:t>created to meet the employment needs of the individuals who successfully completed the rehabilitation process at the </a:t>
            </a:r>
            <a:r>
              <a:rPr lang="en-GB" dirty="0" err="1"/>
              <a:t>Center</a:t>
            </a:r>
            <a:r>
              <a:rPr lang="en-GB" dirty="0"/>
              <a:t> KORAK. </a:t>
            </a:r>
            <a:endParaRPr lang="sl-SI" dirty="0" smtClean="0"/>
          </a:p>
          <a:p>
            <a:r>
              <a:rPr lang="en-GB" dirty="0" smtClean="0"/>
              <a:t>The </a:t>
            </a:r>
            <a:r>
              <a:rPr lang="en-GB" dirty="0"/>
              <a:t>main objective of the </a:t>
            </a:r>
            <a:r>
              <a:rPr lang="en-GB" dirty="0" err="1"/>
              <a:t>Center</a:t>
            </a:r>
            <a:r>
              <a:rPr lang="en-GB" dirty="0"/>
              <a:t> is to provide gainful employment for individuals with disabilities who have 30-70 % of working </a:t>
            </a:r>
            <a:r>
              <a:rPr lang="en-GB" dirty="0" err="1"/>
              <a:t>capasity</a:t>
            </a:r>
            <a:r>
              <a:rPr lang="en-GB" dirty="0"/>
              <a:t> left. </a:t>
            </a:r>
            <a:r>
              <a:rPr lang="en-GB" dirty="0" err="1"/>
              <a:t>Center</a:t>
            </a:r>
            <a:r>
              <a:rPr lang="en-GB" dirty="0"/>
              <a:t> provides for them sheltered work places with continuous professional support.</a:t>
            </a:r>
            <a:endParaRPr lang="sl-SI" dirty="0" smtClean="0"/>
          </a:p>
          <a:p>
            <a:pPr marL="0" indent="0">
              <a:buNone/>
            </a:pPr>
            <a:endParaRPr lang="en-GB" dirty="0"/>
          </a:p>
        </p:txBody>
      </p:sp>
    </p:spTree>
    <p:extLst>
      <p:ext uri="{BB962C8B-B14F-4D97-AF65-F5344CB8AC3E}">
        <p14:creationId xmlns:p14="http://schemas.microsoft.com/office/powerpoint/2010/main" val="216201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859216" cy="1143000"/>
          </a:xfrm>
        </p:spPr>
        <p:txBody>
          <a:bodyPr>
            <a:normAutofit fontScale="90000"/>
          </a:bodyPr>
          <a:lstStyle/>
          <a:p>
            <a:pPr algn="ctr"/>
            <a:r>
              <a:rPr lang="sl-SI" b="1" dirty="0" err="1" smtClean="0"/>
              <a:t>Example</a:t>
            </a:r>
            <a:r>
              <a:rPr lang="sl-SI" b="1" dirty="0" smtClean="0"/>
              <a:t> </a:t>
            </a:r>
            <a:r>
              <a:rPr lang="sl-SI" b="1" dirty="0" err="1" smtClean="0"/>
              <a:t>of</a:t>
            </a:r>
            <a:r>
              <a:rPr lang="sl-SI" b="1" dirty="0" smtClean="0"/>
              <a:t> </a:t>
            </a:r>
            <a:r>
              <a:rPr lang="sl-SI" b="1" dirty="0" err="1" smtClean="0"/>
              <a:t>colaboration</a:t>
            </a:r>
            <a:r>
              <a:rPr lang="sl-SI" dirty="0" smtClean="0"/>
              <a:t>: Elektro gorenjska (</a:t>
            </a:r>
            <a:r>
              <a:rPr lang="sl-SI" dirty="0" err="1" smtClean="0"/>
              <a:t>electrical</a:t>
            </a:r>
            <a:r>
              <a:rPr lang="sl-SI" dirty="0" smtClean="0"/>
              <a:t> </a:t>
            </a:r>
            <a:r>
              <a:rPr lang="sl-SI" dirty="0" err="1" smtClean="0"/>
              <a:t>distribution</a:t>
            </a:r>
            <a:r>
              <a:rPr lang="sl-SI" dirty="0" smtClean="0"/>
              <a:t> </a:t>
            </a:r>
            <a:r>
              <a:rPr lang="sl-SI" dirty="0" err="1" smtClean="0"/>
              <a:t>company</a:t>
            </a:r>
            <a:r>
              <a:rPr lang="sl-SI" dirty="0" smtClean="0"/>
              <a:t>)</a:t>
            </a:r>
            <a:endParaRPr lang="en-GB" dirty="0"/>
          </a:p>
        </p:txBody>
      </p:sp>
      <p:sp>
        <p:nvSpPr>
          <p:cNvPr id="3" name="Ograda vsebine 2"/>
          <p:cNvSpPr>
            <a:spLocks noGrp="1"/>
          </p:cNvSpPr>
          <p:nvPr>
            <p:ph sz="quarter" idx="1"/>
          </p:nvPr>
        </p:nvSpPr>
        <p:spPr>
          <a:xfrm>
            <a:off x="457200" y="1412776"/>
            <a:ext cx="7467600" cy="5061176"/>
          </a:xfrm>
        </p:spPr>
        <p:txBody>
          <a:bodyPr>
            <a:normAutofit lnSpcReduction="10000"/>
          </a:bodyPr>
          <a:lstStyle/>
          <a:p>
            <a:pPr marL="0" indent="0">
              <a:buNone/>
            </a:pPr>
            <a:r>
              <a:rPr lang="sl-SI" dirty="0" err="1" smtClean="0"/>
              <a:t>Employment</a:t>
            </a:r>
            <a:r>
              <a:rPr lang="sl-SI" dirty="0" smtClean="0"/>
              <a:t> centre </a:t>
            </a:r>
            <a:r>
              <a:rPr lang="sl-SI" dirty="0" err="1" smtClean="0"/>
              <a:t>makes</a:t>
            </a:r>
            <a:r>
              <a:rPr lang="en-GB" dirty="0" smtClean="0"/>
              <a:t>:</a:t>
            </a:r>
            <a:endParaRPr lang="en-GB" dirty="0"/>
          </a:p>
          <a:p>
            <a:r>
              <a:rPr lang="en-GB" dirty="0" smtClean="0"/>
              <a:t>Wooden </a:t>
            </a:r>
            <a:r>
              <a:rPr lang="en-GB" dirty="0"/>
              <a:t>toys for gifts for children of employees (Santa Claus)</a:t>
            </a:r>
          </a:p>
          <a:p>
            <a:r>
              <a:rPr lang="en-GB" dirty="0" smtClean="0"/>
              <a:t>New </a:t>
            </a:r>
            <a:r>
              <a:rPr lang="en-GB" dirty="0"/>
              <a:t>Year's gifts for business partners and </a:t>
            </a:r>
            <a:r>
              <a:rPr lang="en-GB" dirty="0" smtClean="0"/>
              <a:t>employees</a:t>
            </a:r>
            <a:endParaRPr lang="en-GB" dirty="0"/>
          </a:p>
          <a:p>
            <a:r>
              <a:rPr lang="en-GB" dirty="0" smtClean="0"/>
              <a:t>Greeting </a:t>
            </a:r>
            <a:r>
              <a:rPr lang="en-GB" dirty="0"/>
              <a:t>cards for </a:t>
            </a:r>
            <a:r>
              <a:rPr lang="en-GB" dirty="0" smtClean="0"/>
              <a:t>birthdays</a:t>
            </a:r>
            <a:r>
              <a:rPr lang="sl-SI" dirty="0" smtClean="0"/>
              <a:t> </a:t>
            </a:r>
            <a:r>
              <a:rPr lang="sl-SI" dirty="0" err="1" smtClean="0"/>
              <a:t>of</a:t>
            </a:r>
            <a:r>
              <a:rPr lang="en-GB" dirty="0" smtClean="0"/>
              <a:t> </a:t>
            </a:r>
            <a:r>
              <a:rPr lang="en-GB" dirty="0"/>
              <a:t>employees</a:t>
            </a:r>
          </a:p>
          <a:p>
            <a:r>
              <a:rPr lang="en-GB" dirty="0" smtClean="0"/>
              <a:t>New </a:t>
            </a:r>
            <a:r>
              <a:rPr lang="en-GB" dirty="0"/>
              <a:t>Year greeting </a:t>
            </a:r>
            <a:r>
              <a:rPr lang="en-GB" dirty="0" smtClean="0"/>
              <a:t>cards</a:t>
            </a:r>
            <a:endParaRPr lang="en-GB" dirty="0"/>
          </a:p>
          <a:p>
            <a:r>
              <a:rPr lang="en-GB" dirty="0" smtClean="0"/>
              <a:t>Greeting</a:t>
            </a:r>
            <a:r>
              <a:rPr lang="sl-SI" dirty="0" smtClean="0"/>
              <a:t> </a:t>
            </a:r>
            <a:r>
              <a:rPr lang="sl-SI" dirty="0" err="1" smtClean="0"/>
              <a:t>cards</a:t>
            </a:r>
            <a:r>
              <a:rPr lang="en-GB" dirty="0" smtClean="0"/>
              <a:t> </a:t>
            </a:r>
            <a:r>
              <a:rPr lang="sl-SI" dirty="0" err="1" smtClean="0"/>
              <a:t>for</a:t>
            </a:r>
            <a:r>
              <a:rPr lang="sl-SI" dirty="0" smtClean="0"/>
              <a:t> </a:t>
            </a:r>
            <a:r>
              <a:rPr lang="en-GB" dirty="0" smtClean="0"/>
              <a:t>childbirth </a:t>
            </a:r>
            <a:r>
              <a:rPr lang="sl-SI" dirty="0" err="1" smtClean="0"/>
              <a:t>of</a:t>
            </a:r>
            <a:r>
              <a:rPr lang="sl-SI" dirty="0" smtClean="0"/>
              <a:t> </a:t>
            </a:r>
            <a:r>
              <a:rPr lang="en-GB" dirty="0" smtClean="0"/>
              <a:t>employees</a:t>
            </a:r>
            <a:endParaRPr lang="sl-SI" dirty="0" smtClean="0"/>
          </a:p>
          <a:p>
            <a:pPr marL="0" indent="0">
              <a:buNone/>
            </a:pPr>
            <a:endParaRPr lang="sl-SI" dirty="0" smtClean="0"/>
          </a:p>
          <a:p>
            <a:pPr marL="0" indent="0">
              <a:buNone/>
            </a:pPr>
            <a:r>
              <a:rPr lang="sl-SI" dirty="0" smtClean="0"/>
              <a:t>In </a:t>
            </a:r>
            <a:r>
              <a:rPr lang="sl-SI" dirty="0" err="1" smtClean="0"/>
              <a:t>addition</a:t>
            </a:r>
            <a:r>
              <a:rPr lang="sl-SI" dirty="0" smtClean="0"/>
              <a:t>:</a:t>
            </a:r>
            <a:endParaRPr lang="en-GB" dirty="0"/>
          </a:p>
          <a:p>
            <a:r>
              <a:rPr lang="en-GB" dirty="0" smtClean="0"/>
              <a:t>They </a:t>
            </a:r>
            <a:r>
              <a:rPr lang="en-GB" dirty="0"/>
              <a:t>also </a:t>
            </a:r>
            <a:r>
              <a:rPr lang="sl-SI" dirty="0" smtClean="0"/>
              <a:t>do </a:t>
            </a:r>
            <a:r>
              <a:rPr lang="sl-SI" dirty="0" err="1" smtClean="0"/>
              <a:t>landskaping</a:t>
            </a:r>
            <a:r>
              <a:rPr lang="sl-SI" dirty="0" smtClean="0"/>
              <a:t> </a:t>
            </a:r>
            <a:r>
              <a:rPr lang="en-GB" dirty="0" smtClean="0"/>
              <a:t>at </a:t>
            </a:r>
            <a:r>
              <a:rPr lang="en-GB" dirty="0"/>
              <a:t>the office </a:t>
            </a:r>
            <a:r>
              <a:rPr lang="en-GB" dirty="0" smtClean="0"/>
              <a:t>building, </a:t>
            </a:r>
            <a:r>
              <a:rPr lang="en-GB" dirty="0"/>
              <a:t>as well as </a:t>
            </a:r>
            <a:r>
              <a:rPr lang="sl-SI" dirty="0" err="1" smtClean="0"/>
              <a:t>of</a:t>
            </a:r>
            <a:r>
              <a:rPr lang="sl-SI" dirty="0" smtClean="0"/>
              <a:t> </a:t>
            </a:r>
            <a:r>
              <a:rPr lang="en-GB" dirty="0" smtClean="0"/>
              <a:t>some </a:t>
            </a:r>
            <a:r>
              <a:rPr lang="en-GB" dirty="0"/>
              <a:t>holiday facilities</a:t>
            </a:r>
            <a:r>
              <a:rPr lang="en-GB" dirty="0" smtClean="0"/>
              <a:t>.</a:t>
            </a:r>
            <a:endParaRPr lang="en-GB" dirty="0"/>
          </a:p>
        </p:txBody>
      </p:sp>
    </p:spTree>
    <p:extLst>
      <p:ext uri="{BB962C8B-B14F-4D97-AF65-F5344CB8AC3E}">
        <p14:creationId xmlns:p14="http://schemas.microsoft.com/office/powerpoint/2010/main" val="2921053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altLang="en-US" sz="2800" dirty="0"/>
              <a:t>Employment</a:t>
            </a:r>
            <a:r>
              <a:rPr lang="sl-SI" altLang="en-US" sz="2800" dirty="0"/>
              <a:t> </a:t>
            </a:r>
            <a:r>
              <a:rPr lang="sl-SI" altLang="en-US" sz="2800" dirty="0" err="1"/>
              <a:t>and</a:t>
            </a:r>
            <a:r>
              <a:rPr lang="sl-SI" altLang="en-US" sz="2800" dirty="0"/>
              <a:t> </a:t>
            </a:r>
            <a:r>
              <a:rPr lang="sl-SI" altLang="en-US" sz="2800" dirty="0" err="1" smtClean="0"/>
              <a:t>training</a:t>
            </a:r>
            <a:r>
              <a:rPr lang="sl-SI" altLang="en-US" sz="2800" dirty="0" smtClean="0"/>
              <a:t> </a:t>
            </a:r>
            <a:r>
              <a:rPr lang="en-GB" altLang="en-US" sz="2800" dirty="0" smtClean="0"/>
              <a:t>centre </a:t>
            </a:r>
            <a:r>
              <a:rPr lang="sl-SI" b="1" dirty="0" smtClean="0"/>
              <a:t>ŽELVA: </a:t>
            </a:r>
            <a:r>
              <a:rPr lang="sl-SI" b="1" dirty="0" err="1"/>
              <a:t>case</a:t>
            </a:r>
            <a:r>
              <a:rPr lang="sl-SI" b="1" dirty="0"/>
              <a:t> </a:t>
            </a:r>
            <a:r>
              <a:rPr lang="sl-SI" b="1" dirty="0" err="1"/>
              <a:t>study</a:t>
            </a:r>
            <a:endParaRPr lang="sl-SI" dirty="0"/>
          </a:p>
        </p:txBody>
      </p:sp>
      <p:sp>
        <p:nvSpPr>
          <p:cNvPr id="3" name="Ograda vsebine 2"/>
          <p:cNvSpPr>
            <a:spLocks noGrp="1"/>
          </p:cNvSpPr>
          <p:nvPr>
            <p:ph sz="quarter" idx="1"/>
          </p:nvPr>
        </p:nvSpPr>
        <p:spPr/>
        <p:txBody>
          <a:bodyPr/>
          <a:lstStyle/>
          <a:p>
            <a:r>
              <a:rPr lang="sl-SI" dirty="0">
                <a:hlinkClick r:id="rId2"/>
              </a:rPr>
              <a:t>http://www.zelva.si</a:t>
            </a:r>
            <a:r>
              <a:rPr lang="sl-SI" dirty="0" smtClean="0">
                <a:hlinkClick r:id="rId2"/>
              </a:rPr>
              <a:t>/</a:t>
            </a:r>
            <a:endParaRPr lang="sl-SI" dirty="0" smtClean="0"/>
          </a:p>
          <a:p>
            <a:endParaRPr lang="sl-SI" dirty="0"/>
          </a:p>
        </p:txBody>
      </p:sp>
      <p:pic>
        <p:nvPicPr>
          <p:cNvPr id="1026" name="Picture 2" descr="C:\Users\Admin\Desktop\Žel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329529"/>
            <a:ext cx="8784976" cy="263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15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altLang="en-US" sz="3200" dirty="0"/>
              <a:t>Employment</a:t>
            </a:r>
            <a:r>
              <a:rPr lang="sl-SI" altLang="en-US" sz="3200" dirty="0"/>
              <a:t> </a:t>
            </a:r>
            <a:r>
              <a:rPr lang="en-GB" altLang="en-US" sz="3200" dirty="0" smtClean="0"/>
              <a:t>centre </a:t>
            </a:r>
            <a:r>
              <a:rPr lang="sl-SI" b="1" dirty="0" smtClean="0"/>
              <a:t>GRUNT: </a:t>
            </a:r>
            <a:r>
              <a:rPr lang="sl-SI" b="1" dirty="0" err="1"/>
              <a:t>case</a:t>
            </a:r>
            <a:r>
              <a:rPr lang="sl-SI" b="1" dirty="0"/>
              <a:t> </a:t>
            </a:r>
            <a:r>
              <a:rPr lang="sl-SI" b="1" dirty="0" err="1" smtClean="0"/>
              <a:t>study</a:t>
            </a:r>
            <a:endParaRPr lang="sl-SI" dirty="0"/>
          </a:p>
        </p:txBody>
      </p:sp>
      <p:sp>
        <p:nvSpPr>
          <p:cNvPr id="3" name="Ograda vsebine 2"/>
          <p:cNvSpPr>
            <a:spLocks noGrp="1"/>
          </p:cNvSpPr>
          <p:nvPr>
            <p:ph sz="quarter" idx="1"/>
          </p:nvPr>
        </p:nvSpPr>
        <p:spPr/>
        <p:txBody>
          <a:bodyPr>
            <a:normAutofit lnSpcReduction="10000"/>
          </a:bodyPr>
          <a:lstStyle/>
          <a:p>
            <a:r>
              <a:rPr lang="en-US" dirty="0"/>
              <a:t>a social enterprise in the countryside, </a:t>
            </a:r>
            <a:r>
              <a:rPr lang="en-US" dirty="0" smtClean="0"/>
              <a:t>established </a:t>
            </a:r>
            <a:r>
              <a:rPr lang="en-US" dirty="0"/>
              <a:t>in 2014 with the goal to employ people with disabilities in </a:t>
            </a:r>
            <a:r>
              <a:rPr lang="en-US" dirty="0" smtClean="0"/>
              <a:t>agriculture</a:t>
            </a:r>
            <a:endParaRPr lang="sl-SI" dirty="0" smtClean="0"/>
          </a:p>
          <a:p>
            <a:pPr fontAlgn="base"/>
            <a:r>
              <a:rPr lang="en-US" dirty="0"/>
              <a:t>Currently </a:t>
            </a:r>
            <a:r>
              <a:rPr lang="sl-SI" dirty="0" err="1" smtClean="0"/>
              <a:t>they</a:t>
            </a:r>
            <a:r>
              <a:rPr lang="en-US" dirty="0"/>
              <a:t> employ five people with disabilities that are working on the farm with the cooperation of two mentors and an expert in training and employing people with disabilities.</a:t>
            </a:r>
          </a:p>
          <a:p>
            <a:pPr fontAlgn="base"/>
            <a:r>
              <a:rPr lang="en-US" dirty="0" smtClean="0"/>
              <a:t>main activity</a:t>
            </a:r>
            <a:r>
              <a:rPr lang="sl-SI" dirty="0" smtClean="0"/>
              <a:t>: </a:t>
            </a:r>
            <a:r>
              <a:rPr lang="en-US" dirty="0" smtClean="0"/>
              <a:t>manufacturing </a:t>
            </a:r>
            <a:r>
              <a:rPr lang="en-US" dirty="0"/>
              <a:t>of dairy products and other home-made products from the production on the farm, maintaining the stables, working in the fields, etc.</a:t>
            </a:r>
          </a:p>
          <a:p>
            <a:r>
              <a:rPr lang="en-US" dirty="0">
                <a:hlinkClick r:id="rId2" tooltip="Facebook"/>
              </a:rPr>
              <a:t>http://</a:t>
            </a:r>
            <a:r>
              <a:rPr lang="en-US" dirty="0" smtClean="0">
                <a:hlinkClick r:id="rId2" tooltip="Facebook"/>
              </a:rPr>
              <a:t>grunt-sop.si</a:t>
            </a:r>
            <a:r>
              <a:rPr lang="en-US" dirty="0">
                <a:hlinkClick r:id="rId2" tooltip="Facebook"/>
              </a:rPr>
              <a:t/>
            </a:r>
            <a:br>
              <a:rPr lang="en-US" dirty="0">
                <a:hlinkClick r:id="rId2" tooltip="Facebook"/>
              </a:rPr>
            </a:br>
            <a:endParaRPr lang="sl-SI" dirty="0"/>
          </a:p>
        </p:txBody>
      </p:sp>
    </p:spTree>
    <p:extLst>
      <p:ext uri="{BB962C8B-B14F-4D97-AF65-F5344CB8AC3E}">
        <p14:creationId xmlns:p14="http://schemas.microsoft.com/office/powerpoint/2010/main" val="269024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To </a:t>
            </a:r>
            <a:r>
              <a:rPr lang="sl-SI" dirty="0" err="1" smtClean="0"/>
              <a:t>conclude</a:t>
            </a:r>
            <a:r>
              <a:rPr lang="sl-SI" dirty="0" smtClean="0"/>
              <a:t>…</a:t>
            </a:r>
            <a:endParaRPr lang="sl-SI" dirty="0"/>
          </a:p>
        </p:txBody>
      </p:sp>
      <p:sp>
        <p:nvSpPr>
          <p:cNvPr id="44035" name="Ograda vsebine 2"/>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buNone/>
            </a:pPr>
            <a:r>
              <a:rPr lang="en-GB" altLang="en-US" sz="2200" dirty="0" smtClean="0"/>
              <a:t>Slovenia has a modern disability policy which is comparable to similar policies in developed European countries. </a:t>
            </a:r>
            <a:endParaRPr lang="sl-SI" altLang="en-US" sz="2200" dirty="0" smtClean="0"/>
          </a:p>
          <a:p>
            <a:pPr>
              <a:buFont typeface="Wingdings" pitchFamily="2" charset="2"/>
              <a:buChar char="ü"/>
            </a:pPr>
            <a:endParaRPr lang="sl-SI" altLang="en-US" sz="2200" dirty="0" smtClean="0"/>
          </a:p>
          <a:p>
            <a:pPr marL="0" indent="0">
              <a:buNone/>
            </a:pPr>
            <a:r>
              <a:rPr lang="sl-SI" altLang="en-US" sz="2200" dirty="0"/>
              <a:t>I</a:t>
            </a:r>
            <a:r>
              <a:rPr lang="en-GB" altLang="en-US" sz="2200" dirty="0" smtClean="0"/>
              <a:t>n spite of the adopted programmes and legislation, persons with disabilities are still subject to discrimination in some areas and much still needs to be done to assure equal opportunities and prevent disability-based discrimination</a:t>
            </a:r>
            <a:r>
              <a:rPr lang="sl-SI" altLang="en-US" sz="2200" dirty="0" smtClean="0"/>
              <a:t>.</a:t>
            </a:r>
          </a:p>
          <a:p>
            <a:pPr marL="0" indent="0">
              <a:buNone/>
            </a:pPr>
            <a:endParaRPr lang="sl-SI" altLang="en-US" sz="2200" dirty="0" smtClean="0"/>
          </a:p>
          <a:p>
            <a:pPr marL="0" indent="0">
              <a:buNone/>
            </a:pPr>
            <a:r>
              <a:rPr lang="sl-SI" altLang="en-US" sz="2200" dirty="0" err="1" smtClean="0"/>
              <a:t>We</a:t>
            </a:r>
            <a:r>
              <a:rPr lang="sl-SI" altLang="en-US" sz="2200" dirty="0" smtClean="0"/>
              <a:t> </a:t>
            </a:r>
            <a:r>
              <a:rPr lang="sl-SI" altLang="en-US" sz="2200" dirty="0" err="1" smtClean="0"/>
              <a:t>need</a:t>
            </a:r>
            <a:r>
              <a:rPr lang="sl-SI" altLang="en-US" sz="2200" dirty="0" smtClean="0"/>
              <a:t> to </a:t>
            </a:r>
            <a:r>
              <a:rPr lang="en-GB" altLang="en-US" sz="2200" dirty="0" smtClean="0"/>
              <a:t>continue to pay attention to further improvement of employment opportunities for persons with disabilities, improved accessibility of the built environment and information, possibilities for their independent life outside institutions, the provision of personal assistance programmes, high quality technical aids, etc. </a:t>
            </a:r>
            <a:endParaRPr lang="sl-SI" altLang="en-US" sz="2200" dirty="0" smtClean="0"/>
          </a:p>
        </p:txBody>
      </p:sp>
    </p:spTree>
    <p:extLst>
      <p:ext uri="{BB962C8B-B14F-4D97-AF65-F5344CB8AC3E}">
        <p14:creationId xmlns:p14="http://schemas.microsoft.com/office/powerpoint/2010/main" val="2653891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err="1" smtClean="0"/>
              <a:t>International</a:t>
            </a:r>
            <a:r>
              <a:rPr lang="sl-SI" dirty="0" smtClean="0"/>
              <a:t> legal </a:t>
            </a:r>
            <a:r>
              <a:rPr lang="sl-SI" dirty="0" err="1" smtClean="0"/>
              <a:t>framework</a:t>
            </a:r>
            <a:endParaRPr lang="en-GB" dirty="0"/>
          </a:p>
        </p:txBody>
      </p:sp>
      <p:sp>
        <p:nvSpPr>
          <p:cNvPr id="4" name="Podnaslov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4856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KEY INTERNATIONAL STAKEHOLDERS</a:t>
            </a:r>
            <a:endParaRPr lang="en-GB" dirty="0"/>
          </a:p>
        </p:txBody>
      </p:sp>
      <p:sp>
        <p:nvSpPr>
          <p:cNvPr id="3" name="Ograda vsebine 2"/>
          <p:cNvSpPr>
            <a:spLocks noGrp="1"/>
          </p:cNvSpPr>
          <p:nvPr>
            <p:ph sz="quarter" idx="1"/>
          </p:nvPr>
        </p:nvSpPr>
        <p:spPr/>
        <p:txBody>
          <a:bodyPr/>
          <a:lstStyle/>
          <a:p>
            <a:r>
              <a:rPr lang="sl-SI" dirty="0" err="1" smtClean="0"/>
              <a:t>United</a:t>
            </a:r>
            <a:r>
              <a:rPr lang="sl-SI" dirty="0" smtClean="0"/>
              <a:t> </a:t>
            </a:r>
            <a:r>
              <a:rPr lang="sl-SI" dirty="0" err="1" smtClean="0"/>
              <a:t>Nations</a:t>
            </a:r>
            <a:endParaRPr lang="sl-SI" dirty="0" smtClean="0"/>
          </a:p>
          <a:p>
            <a:r>
              <a:rPr lang="en-GB" dirty="0"/>
              <a:t>International Labour </a:t>
            </a:r>
            <a:r>
              <a:rPr lang="en-GB" dirty="0" smtClean="0"/>
              <a:t>Organization</a:t>
            </a:r>
            <a:endParaRPr lang="sl-SI" dirty="0" smtClean="0"/>
          </a:p>
          <a:p>
            <a:r>
              <a:rPr lang="en-GB" dirty="0"/>
              <a:t>Council of </a:t>
            </a:r>
            <a:r>
              <a:rPr lang="en-GB" dirty="0" smtClean="0"/>
              <a:t>Europe</a:t>
            </a:r>
            <a:endParaRPr lang="sl-SI" dirty="0" smtClean="0"/>
          </a:p>
          <a:p>
            <a:r>
              <a:rPr lang="en-GB" dirty="0"/>
              <a:t>European Union</a:t>
            </a:r>
          </a:p>
        </p:txBody>
      </p:sp>
    </p:spTree>
    <p:extLst>
      <p:ext uri="{BB962C8B-B14F-4D97-AF65-F5344CB8AC3E}">
        <p14:creationId xmlns:p14="http://schemas.microsoft.com/office/powerpoint/2010/main" val="1167681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b="1" dirty="0"/>
              <a:t>United Nations Convention on the rights of persons with </a:t>
            </a:r>
            <a:r>
              <a:rPr lang="en-GB" b="1" dirty="0" smtClean="0"/>
              <a:t>disabilities</a:t>
            </a:r>
            <a:endParaRPr lang="en-GB" b="1" dirty="0"/>
          </a:p>
        </p:txBody>
      </p:sp>
      <p:sp>
        <p:nvSpPr>
          <p:cNvPr id="3" name="Ograda vsebine 2"/>
          <p:cNvSpPr>
            <a:spLocks noGrp="1"/>
          </p:cNvSpPr>
          <p:nvPr>
            <p:ph sz="quarter" idx="1"/>
          </p:nvPr>
        </p:nvSpPr>
        <p:spPr/>
        <p:txBody>
          <a:bodyPr>
            <a:normAutofit fontScale="92500"/>
          </a:bodyPr>
          <a:lstStyle/>
          <a:p>
            <a:r>
              <a:rPr lang="en-GB" dirty="0" smtClean="0"/>
              <a:t>adopted </a:t>
            </a:r>
            <a:r>
              <a:rPr lang="en-GB" dirty="0"/>
              <a:t>in December 2006, opened for signature in March 2007, and entered into force in May 2008</a:t>
            </a:r>
            <a:r>
              <a:rPr lang="en-GB" dirty="0" smtClean="0"/>
              <a:t>.</a:t>
            </a:r>
            <a:endParaRPr lang="sl-SI" dirty="0" smtClean="0"/>
          </a:p>
          <a:p>
            <a:r>
              <a:rPr lang="sl-SI" dirty="0" smtClean="0"/>
              <a:t>First </a:t>
            </a:r>
            <a:r>
              <a:rPr lang="sl-SI" dirty="0" err="1" smtClean="0"/>
              <a:t>international</a:t>
            </a:r>
            <a:r>
              <a:rPr lang="sl-SI" dirty="0" smtClean="0"/>
              <a:t> </a:t>
            </a:r>
            <a:r>
              <a:rPr lang="sl-SI" dirty="0" err="1" smtClean="0"/>
              <a:t>treaty</a:t>
            </a:r>
            <a:r>
              <a:rPr lang="sl-SI" dirty="0" smtClean="0"/>
              <a:t> in </a:t>
            </a:r>
            <a:r>
              <a:rPr lang="sl-SI" dirty="0" err="1" smtClean="0"/>
              <a:t>the</a:t>
            </a:r>
            <a:r>
              <a:rPr lang="sl-SI" dirty="0" smtClean="0"/>
              <a:t> </a:t>
            </a:r>
            <a:r>
              <a:rPr lang="sl-SI" dirty="0" err="1" smtClean="0"/>
              <a:t>area</a:t>
            </a:r>
            <a:r>
              <a:rPr lang="sl-SI" dirty="0" smtClean="0"/>
              <a:t> </a:t>
            </a:r>
            <a:r>
              <a:rPr lang="sl-SI" dirty="0" err="1" smtClean="0"/>
              <a:t>of</a:t>
            </a:r>
            <a:r>
              <a:rPr lang="sl-SI" dirty="0" smtClean="0"/>
              <a:t> HR in 21. </a:t>
            </a:r>
            <a:r>
              <a:rPr lang="sl-SI" dirty="0" err="1" smtClean="0"/>
              <a:t>century</a:t>
            </a:r>
            <a:r>
              <a:rPr lang="sl-SI" dirty="0" smtClean="0"/>
              <a:t>, it </a:t>
            </a:r>
            <a:r>
              <a:rPr lang="sl-SI" dirty="0" err="1" smtClean="0"/>
              <a:t>sets</a:t>
            </a:r>
            <a:r>
              <a:rPr lang="sl-SI" dirty="0" smtClean="0"/>
              <a:t> </a:t>
            </a:r>
            <a:r>
              <a:rPr lang="sl-SI" dirty="0" err="1" smtClean="0"/>
              <a:t>minimal</a:t>
            </a:r>
            <a:r>
              <a:rPr lang="sl-SI" dirty="0" smtClean="0"/>
              <a:t> </a:t>
            </a:r>
            <a:r>
              <a:rPr lang="sl-SI" dirty="0" err="1" smtClean="0"/>
              <a:t>standards</a:t>
            </a:r>
            <a:r>
              <a:rPr lang="sl-SI" dirty="0" smtClean="0"/>
              <a:t> </a:t>
            </a:r>
            <a:r>
              <a:rPr lang="sl-SI" dirty="0" err="1" smtClean="0"/>
              <a:t>that</a:t>
            </a:r>
            <a:r>
              <a:rPr lang="sl-SI" dirty="0" smtClean="0"/>
              <a:t> </a:t>
            </a:r>
            <a:r>
              <a:rPr lang="sl-SI" dirty="0" err="1" smtClean="0"/>
              <a:t>governmnents</a:t>
            </a:r>
            <a:r>
              <a:rPr lang="sl-SI" dirty="0" smtClean="0"/>
              <a:t> </a:t>
            </a:r>
            <a:r>
              <a:rPr lang="sl-SI" dirty="0" err="1" smtClean="0"/>
              <a:t>need</a:t>
            </a:r>
            <a:r>
              <a:rPr lang="sl-SI" dirty="0" smtClean="0"/>
              <a:t> to </a:t>
            </a:r>
            <a:r>
              <a:rPr lang="sl-SI" dirty="0" err="1" smtClean="0"/>
              <a:t>achieve</a:t>
            </a:r>
            <a:r>
              <a:rPr lang="sl-SI" dirty="0" smtClean="0"/>
              <a:t> in </a:t>
            </a:r>
            <a:r>
              <a:rPr lang="sl-SI" dirty="0" err="1" smtClean="0"/>
              <a:t>order</a:t>
            </a:r>
            <a:r>
              <a:rPr lang="sl-SI" dirty="0" smtClean="0"/>
              <a:t> </a:t>
            </a:r>
            <a:r>
              <a:rPr lang="sl-SI" dirty="0" err="1" smtClean="0"/>
              <a:t>for</a:t>
            </a:r>
            <a:r>
              <a:rPr lang="sl-SI" dirty="0" smtClean="0"/>
              <a:t> </a:t>
            </a:r>
            <a:r>
              <a:rPr lang="sl-SI" dirty="0" err="1" smtClean="0"/>
              <a:t>PwD</a:t>
            </a:r>
            <a:r>
              <a:rPr lang="sl-SI" dirty="0" smtClean="0"/>
              <a:t> </a:t>
            </a:r>
            <a:r>
              <a:rPr lang="sl-SI" dirty="0" err="1" smtClean="0"/>
              <a:t>really</a:t>
            </a:r>
            <a:r>
              <a:rPr lang="sl-SI" dirty="0" smtClean="0"/>
              <a:t> </a:t>
            </a:r>
            <a:r>
              <a:rPr lang="sl-SI" dirty="0" err="1" smtClean="0"/>
              <a:t>have</a:t>
            </a:r>
            <a:r>
              <a:rPr lang="sl-SI" dirty="0" smtClean="0"/>
              <a:t> </a:t>
            </a:r>
            <a:r>
              <a:rPr lang="sl-SI" dirty="0" err="1" smtClean="0"/>
              <a:t>access</a:t>
            </a:r>
            <a:r>
              <a:rPr lang="sl-SI" dirty="0" smtClean="0"/>
              <a:t> to </a:t>
            </a:r>
            <a:r>
              <a:rPr lang="sl-SI" dirty="0" err="1" smtClean="0"/>
              <a:t>personal</a:t>
            </a:r>
            <a:r>
              <a:rPr lang="sl-SI" dirty="0" smtClean="0"/>
              <a:t>, </a:t>
            </a:r>
            <a:r>
              <a:rPr lang="sl-SI" dirty="0" err="1" smtClean="0"/>
              <a:t>economic</a:t>
            </a:r>
            <a:r>
              <a:rPr lang="sl-SI" dirty="0" smtClean="0"/>
              <a:t>, </a:t>
            </a:r>
            <a:r>
              <a:rPr lang="sl-SI" dirty="0" err="1" smtClean="0"/>
              <a:t>political</a:t>
            </a:r>
            <a:r>
              <a:rPr lang="sl-SI" dirty="0" smtClean="0"/>
              <a:t> </a:t>
            </a:r>
            <a:r>
              <a:rPr lang="sl-SI" dirty="0" err="1" smtClean="0"/>
              <a:t>and</a:t>
            </a:r>
            <a:r>
              <a:rPr lang="sl-SI" dirty="0" smtClean="0"/>
              <a:t> social </a:t>
            </a:r>
            <a:r>
              <a:rPr lang="sl-SI" dirty="0" err="1" smtClean="0"/>
              <a:t>rights</a:t>
            </a:r>
            <a:endParaRPr lang="sl-SI" dirty="0" smtClean="0"/>
          </a:p>
          <a:p>
            <a:r>
              <a:rPr lang="sl-SI" altLang="en-US" b="1" dirty="0" err="1" smtClean="0"/>
              <a:t>Article</a:t>
            </a:r>
            <a:r>
              <a:rPr lang="sl-SI" altLang="en-US" b="1" dirty="0" smtClean="0"/>
              <a:t> 27 – </a:t>
            </a:r>
            <a:r>
              <a:rPr lang="sl-SI" altLang="en-US" b="1" dirty="0" err="1" smtClean="0"/>
              <a:t>employment</a:t>
            </a:r>
            <a:r>
              <a:rPr lang="sl-SI" altLang="en-US" b="1" dirty="0" smtClean="0"/>
              <a:t>: </a:t>
            </a:r>
            <a:r>
              <a:rPr lang="sl-SI" dirty="0"/>
              <a:t>To </a:t>
            </a:r>
            <a:r>
              <a:rPr lang="sl-SI" dirty="0" err="1"/>
              <a:t>enable</a:t>
            </a:r>
            <a:r>
              <a:rPr lang="sl-SI" dirty="0"/>
              <a:t> PWD to </a:t>
            </a:r>
            <a:r>
              <a:rPr lang="sl-SI" dirty="0" err="1"/>
              <a:t>live</a:t>
            </a:r>
            <a:r>
              <a:rPr lang="sl-SI" dirty="0"/>
              <a:t> </a:t>
            </a:r>
            <a:r>
              <a:rPr lang="sl-SI" dirty="0" err="1"/>
              <a:t>independently</a:t>
            </a:r>
            <a:r>
              <a:rPr lang="sl-SI" dirty="0"/>
              <a:t> </a:t>
            </a:r>
            <a:r>
              <a:rPr lang="sl-SI" dirty="0" err="1"/>
              <a:t>and</a:t>
            </a:r>
            <a:r>
              <a:rPr lang="sl-SI" dirty="0"/>
              <a:t> </a:t>
            </a:r>
            <a:r>
              <a:rPr lang="sl-SI" dirty="0" err="1"/>
              <a:t>participate</a:t>
            </a:r>
            <a:r>
              <a:rPr lang="sl-SI" dirty="0"/>
              <a:t> </a:t>
            </a:r>
            <a:r>
              <a:rPr lang="sl-SI" dirty="0" err="1"/>
              <a:t>fully</a:t>
            </a:r>
            <a:r>
              <a:rPr lang="sl-SI" dirty="0"/>
              <a:t> in </a:t>
            </a:r>
            <a:r>
              <a:rPr lang="sl-SI" dirty="0" err="1"/>
              <a:t>all</a:t>
            </a:r>
            <a:r>
              <a:rPr lang="sl-SI" dirty="0"/>
              <a:t> </a:t>
            </a:r>
            <a:r>
              <a:rPr lang="sl-SI" dirty="0" err="1"/>
              <a:t>aspects</a:t>
            </a:r>
            <a:r>
              <a:rPr lang="sl-SI" dirty="0"/>
              <a:t> </a:t>
            </a:r>
            <a:r>
              <a:rPr lang="sl-SI" dirty="0" err="1"/>
              <a:t>of</a:t>
            </a:r>
            <a:r>
              <a:rPr lang="sl-SI" dirty="0"/>
              <a:t> </a:t>
            </a:r>
            <a:r>
              <a:rPr lang="sl-SI" dirty="0" err="1"/>
              <a:t>life</a:t>
            </a:r>
            <a:r>
              <a:rPr lang="sl-SI" dirty="0"/>
              <a:t>, </a:t>
            </a:r>
            <a:r>
              <a:rPr lang="sl-SI" dirty="0" err="1"/>
              <a:t>States</a:t>
            </a:r>
            <a:r>
              <a:rPr lang="sl-SI" dirty="0"/>
              <a:t> </a:t>
            </a:r>
            <a:r>
              <a:rPr lang="sl-SI" dirty="0" err="1"/>
              <a:t>Parties</a:t>
            </a:r>
            <a:r>
              <a:rPr lang="sl-SI" dirty="0"/>
              <a:t> </a:t>
            </a:r>
            <a:r>
              <a:rPr lang="sl-SI" dirty="0" err="1"/>
              <a:t>shall</a:t>
            </a:r>
            <a:r>
              <a:rPr lang="sl-SI" dirty="0"/>
              <a:t> take </a:t>
            </a:r>
            <a:r>
              <a:rPr lang="sl-SI" dirty="0" err="1"/>
              <a:t>appropriate</a:t>
            </a:r>
            <a:r>
              <a:rPr lang="sl-SI" dirty="0"/>
              <a:t> </a:t>
            </a:r>
            <a:r>
              <a:rPr lang="sl-SI" dirty="0" err="1"/>
              <a:t>measures</a:t>
            </a:r>
            <a:r>
              <a:rPr lang="sl-SI" dirty="0"/>
              <a:t> to </a:t>
            </a:r>
            <a:r>
              <a:rPr lang="sl-SI" dirty="0" err="1"/>
              <a:t>ensure</a:t>
            </a:r>
            <a:r>
              <a:rPr lang="sl-SI" dirty="0"/>
              <a:t> to </a:t>
            </a:r>
            <a:r>
              <a:rPr lang="sl-SI" dirty="0" err="1"/>
              <a:t>persons</a:t>
            </a:r>
            <a:r>
              <a:rPr lang="sl-SI" dirty="0"/>
              <a:t> </a:t>
            </a:r>
            <a:r>
              <a:rPr lang="sl-SI" dirty="0" err="1"/>
              <a:t>with</a:t>
            </a:r>
            <a:r>
              <a:rPr lang="sl-SI" dirty="0"/>
              <a:t> </a:t>
            </a:r>
            <a:r>
              <a:rPr lang="sl-SI" dirty="0" err="1"/>
              <a:t>disabilities</a:t>
            </a:r>
            <a:r>
              <a:rPr lang="sl-SI" dirty="0"/>
              <a:t> </a:t>
            </a:r>
            <a:r>
              <a:rPr lang="sl-SI" dirty="0" err="1"/>
              <a:t>access</a:t>
            </a:r>
            <a:r>
              <a:rPr lang="sl-SI" dirty="0"/>
              <a:t>, on </a:t>
            </a:r>
            <a:r>
              <a:rPr lang="sl-SI" dirty="0" err="1"/>
              <a:t>an</a:t>
            </a:r>
            <a:r>
              <a:rPr lang="sl-SI" dirty="0"/>
              <a:t> </a:t>
            </a:r>
            <a:r>
              <a:rPr lang="sl-SI" dirty="0" err="1"/>
              <a:t>equal</a:t>
            </a:r>
            <a:r>
              <a:rPr lang="sl-SI" dirty="0"/>
              <a:t> </a:t>
            </a:r>
            <a:r>
              <a:rPr lang="sl-SI" dirty="0" err="1"/>
              <a:t>basis</a:t>
            </a:r>
            <a:r>
              <a:rPr lang="sl-SI" dirty="0"/>
              <a:t> </a:t>
            </a:r>
            <a:r>
              <a:rPr lang="sl-SI" dirty="0" err="1"/>
              <a:t>with</a:t>
            </a:r>
            <a:r>
              <a:rPr lang="sl-SI" dirty="0"/>
              <a:t> </a:t>
            </a:r>
            <a:r>
              <a:rPr lang="sl-SI" dirty="0" err="1"/>
              <a:t>others</a:t>
            </a:r>
            <a:r>
              <a:rPr lang="sl-SI" dirty="0"/>
              <a:t>, to… </a:t>
            </a:r>
            <a:r>
              <a:rPr lang="sl-SI" dirty="0" err="1"/>
              <a:t>information</a:t>
            </a:r>
            <a:r>
              <a:rPr lang="sl-SI" dirty="0"/>
              <a:t> </a:t>
            </a:r>
            <a:r>
              <a:rPr lang="sl-SI" dirty="0" err="1"/>
              <a:t>and</a:t>
            </a:r>
            <a:r>
              <a:rPr lang="sl-SI" dirty="0"/>
              <a:t> </a:t>
            </a:r>
            <a:r>
              <a:rPr lang="sl-SI" dirty="0" err="1"/>
              <a:t>communications</a:t>
            </a:r>
            <a:r>
              <a:rPr lang="sl-SI" dirty="0"/>
              <a:t>, </a:t>
            </a:r>
            <a:r>
              <a:rPr lang="sl-SI" dirty="0" err="1"/>
              <a:t>including</a:t>
            </a:r>
            <a:r>
              <a:rPr lang="sl-SI" dirty="0"/>
              <a:t>  </a:t>
            </a:r>
            <a:r>
              <a:rPr lang="sl-SI" dirty="0" err="1"/>
              <a:t>information</a:t>
            </a:r>
            <a:r>
              <a:rPr lang="sl-SI" dirty="0"/>
              <a:t> </a:t>
            </a:r>
            <a:r>
              <a:rPr lang="sl-SI" dirty="0" err="1"/>
              <a:t>and</a:t>
            </a:r>
            <a:r>
              <a:rPr lang="sl-SI" dirty="0"/>
              <a:t> </a:t>
            </a:r>
            <a:r>
              <a:rPr lang="sl-SI" dirty="0" err="1"/>
              <a:t>communications</a:t>
            </a:r>
            <a:r>
              <a:rPr lang="sl-SI" dirty="0"/>
              <a:t> </a:t>
            </a:r>
            <a:r>
              <a:rPr lang="sl-SI" dirty="0" err="1"/>
              <a:t>technologies</a:t>
            </a:r>
            <a:r>
              <a:rPr lang="sl-SI" dirty="0"/>
              <a:t> </a:t>
            </a:r>
            <a:r>
              <a:rPr lang="sl-SI" dirty="0" err="1"/>
              <a:t>and</a:t>
            </a:r>
            <a:r>
              <a:rPr lang="sl-SI" dirty="0"/>
              <a:t> </a:t>
            </a:r>
            <a:r>
              <a:rPr lang="sl-SI" dirty="0" err="1"/>
              <a:t>systems</a:t>
            </a:r>
            <a:r>
              <a:rPr lang="sl-SI" dirty="0"/>
              <a:t>, …</a:t>
            </a:r>
          </a:p>
          <a:p>
            <a:endParaRPr lang="en-GB" dirty="0"/>
          </a:p>
          <a:p>
            <a:pPr marL="0" indent="0">
              <a:buNone/>
            </a:pPr>
            <a:endParaRPr lang="en-GB" dirty="0"/>
          </a:p>
        </p:txBody>
      </p:sp>
    </p:spTree>
    <p:extLst>
      <p:ext uri="{BB962C8B-B14F-4D97-AF65-F5344CB8AC3E}">
        <p14:creationId xmlns:p14="http://schemas.microsoft.com/office/powerpoint/2010/main" val="1814419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Why</a:t>
            </a:r>
            <a:r>
              <a:rPr lang="sl-SI" dirty="0" smtClean="0"/>
              <a:t>?</a:t>
            </a:r>
            <a:endParaRPr lang="sl-SI" dirty="0"/>
          </a:p>
        </p:txBody>
      </p:sp>
      <p:sp>
        <p:nvSpPr>
          <p:cNvPr id="3" name="Ograda vsebine 2"/>
          <p:cNvSpPr>
            <a:spLocks noGrp="1"/>
          </p:cNvSpPr>
          <p:nvPr>
            <p:ph sz="quarter" idx="1"/>
          </p:nvPr>
        </p:nvSpPr>
        <p:spPr/>
        <p:txBody>
          <a:bodyPr/>
          <a:lstStyle/>
          <a:p>
            <a:endParaRPr lang="sl-SI" dirty="0" smtClean="0"/>
          </a:p>
          <a:p>
            <a:r>
              <a:rPr lang="sl-SI" sz="2600" dirty="0" err="1" smtClean="0"/>
              <a:t>Employment</a:t>
            </a:r>
            <a:r>
              <a:rPr lang="sl-SI" sz="2600" dirty="0" smtClean="0"/>
              <a:t> </a:t>
            </a:r>
            <a:r>
              <a:rPr lang="sl-SI" sz="2600" dirty="0" err="1" smtClean="0"/>
              <a:t>of</a:t>
            </a:r>
            <a:r>
              <a:rPr lang="sl-SI" sz="2600" dirty="0" smtClean="0"/>
              <a:t> PWD is </a:t>
            </a:r>
            <a:r>
              <a:rPr lang="sl-SI" sz="2600" dirty="0" err="1" smtClean="0"/>
              <a:t>considered</a:t>
            </a:r>
            <a:r>
              <a:rPr lang="sl-SI" sz="2600" dirty="0" smtClean="0"/>
              <a:t> </a:t>
            </a:r>
            <a:r>
              <a:rPr lang="sl-SI" sz="2600" dirty="0" err="1" smtClean="0"/>
              <a:t>the</a:t>
            </a:r>
            <a:r>
              <a:rPr lang="sl-SI" sz="2600" dirty="0" smtClean="0"/>
              <a:t> most </a:t>
            </a:r>
            <a:r>
              <a:rPr lang="sl-SI" sz="2600" dirty="0" err="1" smtClean="0"/>
              <a:t>important</a:t>
            </a:r>
            <a:r>
              <a:rPr lang="sl-SI" sz="2600" dirty="0" smtClean="0"/>
              <a:t> </a:t>
            </a:r>
            <a:r>
              <a:rPr lang="sl-SI" sz="2600" dirty="0" err="1" smtClean="0"/>
              <a:t>path</a:t>
            </a:r>
            <a:r>
              <a:rPr lang="sl-SI" sz="2600" dirty="0" smtClean="0"/>
              <a:t> </a:t>
            </a:r>
            <a:r>
              <a:rPr lang="sl-SI" sz="2600" dirty="0" err="1" smtClean="0"/>
              <a:t>for</a:t>
            </a:r>
            <a:r>
              <a:rPr lang="sl-SI" sz="2600" dirty="0" smtClean="0"/>
              <a:t> </a:t>
            </a:r>
            <a:r>
              <a:rPr lang="sl-SI" sz="2600" dirty="0" err="1" smtClean="0"/>
              <a:t>their</a:t>
            </a:r>
            <a:r>
              <a:rPr lang="sl-SI" sz="2600" dirty="0" smtClean="0"/>
              <a:t> </a:t>
            </a:r>
            <a:r>
              <a:rPr lang="sl-SI" sz="2600" dirty="0" err="1" smtClean="0"/>
              <a:t>participation</a:t>
            </a:r>
            <a:r>
              <a:rPr lang="sl-SI" sz="2600" dirty="0" smtClean="0"/>
              <a:t> in </a:t>
            </a:r>
            <a:r>
              <a:rPr lang="sl-SI" sz="2600" dirty="0" err="1" smtClean="0"/>
              <a:t>society</a:t>
            </a:r>
            <a:endParaRPr lang="sl-SI" sz="2600" dirty="0" smtClean="0"/>
          </a:p>
          <a:p>
            <a:r>
              <a:rPr lang="sl-SI" sz="2600" dirty="0" smtClean="0"/>
              <a:t>In </a:t>
            </a:r>
            <a:r>
              <a:rPr lang="sl-SI" sz="2600" dirty="0" err="1" smtClean="0"/>
              <a:t>the</a:t>
            </a:r>
            <a:r>
              <a:rPr lang="sl-SI" sz="2600" dirty="0" smtClean="0"/>
              <a:t> </a:t>
            </a:r>
            <a:r>
              <a:rPr lang="sl-SI" sz="2600" dirty="0" err="1" smtClean="0"/>
              <a:t>best</a:t>
            </a:r>
            <a:r>
              <a:rPr lang="sl-SI" sz="2600" dirty="0" smtClean="0"/>
              <a:t> </a:t>
            </a:r>
            <a:r>
              <a:rPr lang="sl-SI" sz="2600" dirty="0" err="1" smtClean="0"/>
              <a:t>interest</a:t>
            </a:r>
            <a:r>
              <a:rPr lang="sl-SI" sz="2600" dirty="0" smtClean="0"/>
              <a:t> </a:t>
            </a:r>
            <a:r>
              <a:rPr lang="sl-SI" sz="2600" dirty="0" err="1" smtClean="0"/>
              <a:t>for</a:t>
            </a:r>
            <a:r>
              <a:rPr lang="sl-SI" sz="2600" dirty="0" smtClean="0"/>
              <a:t> </a:t>
            </a:r>
            <a:r>
              <a:rPr lang="sl-SI" sz="2600" dirty="0" err="1" smtClean="0"/>
              <a:t>both</a:t>
            </a:r>
            <a:r>
              <a:rPr lang="sl-SI" sz="2600" dirty="0" smtClean="0"/>
              <a:t> - </a:t>
            </a:r>
            <a:r>
              <a:rPr lang="sl-SI" sz="2600" dirty="0" err="1" smtClean="0"/>
              <a:t>the</a:t>
            </a:r>
            <a:r>
              <a:rPr lang="sl-SI" sz="2600" dirty="0" smtClean="0"/>
              <a:t> PWD as </a:t>
            </a:r>
            <a:r>
              <a:rPr lang="sl-SI" sz="2600" dirty="0" err="1" smtClean="0"/>
              <a:t>well</a:t>
            </a:r>
            <a:r>
              <a:rPr lang="sl-SI" sz="2600" dirty="0" smtClean="0"/>
              <a:t> as </a:t>
            </a:r>
            <a:r>
              <a:rPr lang="sl-SI" sz="2600" dirty="0" err="1" smtClean="0"/>
              <a:t>of</a:t>
            </a:r>
            <a:r>
              <a:rPr lang="sl-SI" sz="2600" dirty="0" smtClean="0"/>
              <a:t> </a:t>
            </a:r>
            <a:r>
              <a:rPr lang="sl-SI" sz="2600" dirty="0" err="1" smtClean="0"/>
              <a:t>the</a:t>
            </a:r>
            <a:r>
              <a:rPr lang="sl-SI" sz="2600" dirty="0" smtClean="0"/>
              <a:t> </a:t>
            </a:r>
            <a:r>
              <a:rPr lang="sl-SI" sz="2600" dirty="0" err="1" smtClean="0"/>
              <a:t>state</a:t>
            </a:r>
            <a:r>
              <a:rPr lang="sl-SI" sz="2600" dirty="0"/>
              <a:t> </a:t>
            </a:r>
            <a:r>
              <a:rPr lang="sl-SI" sz="2600" dirty="0" smtClean="0"/>
              <a:t>(in </a:t>
            </a:r>
            <a:r>
              <a:rPr lang="sl-SI" sz="2600" dirty="0" err="1" smtClean="0"/>
              <a:t>ecomonic</a:t>
            </a:r>
            <a:r>
              <a:rPr lang="sl-SI" sz="2600" dirty="0" smtClean="0"/>
              <a:t> </a:t>
            </a:r>
            <a:r>
              <a:rPr lang="sl-SI" sz="2600" dirty="0" err="1" smtClean="0"/>
              <a:t>and</a:t>
            </a:r>
            <a:r>
              <a:rPr lang="sl-SI" sz="2600" dirty="0" smtClean="0"/>
              <a:t> social </a:t>
            </a:r>
            <a:r>
              <a:rPr lang="sl-SI" sz="2600" dirty="0" err="1" smtClean="0"/>
              <a:t>sense</a:t>
            </a:r>
            <a:r>
              <a:rPr lang="sl-SI" sz="2600" dirty="0" smtClean="0"/>
              <a:t>)</a:t>
            </a:r>
            <a:endParaRPr lang="sl-SI" sz="2600" dirty="0"/>
          </a:p>
        </p:txBody>
      </p:sp>
    </p:spTree>
    <p:extLst>
      <p:ext uri="{BB962C8B-B14F-4D97-AF65-F5344CB8AC3E}">
        <p14:creationId xmlns:p14="http://schemas.microsoft.com/office/powerpoint/2010/main" val="218643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b="1" dirty="0"/>
              <a:t>EU Charter on Fundamental Rights</a:t>
            </a:r>
          </a:p>
        </p:txBody>
      </p:sp>
      <p:sp>
        <p:nvSpPr>
          <p:cNvPr id="3" name="Ograda vsebine 2"/>
          <p:cNvSpPr>
            <a:spLocks noGrp="1"/>
          </p:cNvSpPr>
          <p:nvPr>
            <p:ph sz="quarter" idx="1"/>
          </p:nvPr>
        </p:nvSpPr>
        <p:spPr/>
        <p:txBody>
          <a:bodyPr>
            <a:normAutofit/>
          </a:bodyPr>
          <a:lstStyle/>
          <a:p>
            <a:r>
              <a:rPr lang="en-GB" dirty="0"/>
              <a:t>The EU promotes the active inclusion and full participation of disabled people in society, in line with the EU human rights approach to disability issues. The </a:t>
            </a:r>
            <a:r>
              <a:rPr lang="en-GB" dirty="0">
                <a:hlinkClick r:id="rId2"/>
              </a:rPr>
              <a:t>Charter of Fundamental Rights of the EU</a:t>
            </a:r>
            <a:r>
              <a:rPr lang="en-GB" dirty="0"/>
              <a:t> brings together in a single document a set of fundamental rights that should be protected in the EU. </a:t>
            </a:r>
            <a:endParaRPr lang="sl-SI" dirty="0" smtClean="0"/>
          </a:p>
          <a:p>
            <a:r>
              <a:rPr lang="en-GB" dirty="0" smtClean="0"/>
              <a:t>The </a:t>
            </a:r>
            <a:r>
              <a:rPr lang="en-GB" dirty="0"/>
              <a:t>EU’s Charter of Fundamental Rights prohibits discrimination on the ground of disability and recognises the right of disabled people to integration.</a:t>
            </a:r>
          </a:p>
        </p:txBody>
      </p:sp>
    </p:spTree>
    <p:extLst>
      <p:ext uri="{BB962C8B-B14F-4D97-AF65-F5344CB8AC3E}">
        <p14:creationId xmlns:p14="http://schemas.microsoft.com/office/powerpoint/2010/main" val="278451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b="1" dirty="0"/>
              <a:t>European disability strategy </a:t>
            </a:r>
            <a:r>
              <a:rPr lang="en-GB" b="1" dirty="0" smtClean="0"/>
              <a:t>2010–20</a:t>
            </a:r>
            <a:endParaRPr lang="en-GB" b="1" dirty="0"/>
          </a:p>
        </p:txBody>
      </p:sp>
      <p:sp>
        <p:nvSpPr>
          <p:cNvPr id="3" name="Ograda vsebine 2"/>
          <p:cNvSpPr>
            <a:spLocks noGrp="1"/>
          </p:cNvSpPr>
          <p:nvPr>
            <p:ph sz="quarter" idx="1"/>
          </p:nvPr>
        </p:nvSpPr>
        <p:spPr/>
        <p:txBody>
          <a:bodyPr>
            <a:normAutofit fontScale="70000" lnSpcReduction="20000"/>
          </a:bodyPr>
          <a:lstStyle/>
          <a:p>
            <a:r>
              <a:rPr lang="en-GB" dirty="0">
                <a:hlinkClick r:id="rId2"/>
              </a:rPr>
              <a:t>Disability Action Plan (2003–10)</a:t>
            </a:r>
            <a:r>
              <a:rPr lang="en-GB" dirty="0"/>
              <a:t>. The strategy’s objectives cover eight priority areas.</a:t>
            </a:r>
          </a:p>
          <a:p>
            <a:r>
              <a:rPr lang="en-GB" dirty="0"/>
              <a:t>Accessibility: make goods and services accessible to people with disabilities and promote the market for assistive devices.</a:t>
            </a:r>
          </a:p>
          <a:p>
            <a:r>
              <a:rPr lang="en-GB" dirty="0"/>
              <a:t>Participation: ensure that people with disabilities enjoy all benefits of EU citizenship; remove barriers to equal participation in public life and leisure activities; promote the provision of quality community-based services.</a:t>
            </a:r>
          </a:p>
          <a:p>
            <a:r>
              <a:rPr lang="en-GB" dirty="0"/>
              <a:t>Equality: combat discrimination based on disability and promote equal opportunities.</a:t>
            </a:r>
          </a:p>
          <a:p>
            <a:r>
              <a:rPr lang="en-GB" dirty="0"/>
              <a:t>Employment: raise significantly the share of persons with disabilities working in the open labour market.</a:t>
            </a:r>
          </a:p>
          <a:p>
            <a:r>
              <a:rPr lang="en-GB" dirty="0"/>
              <a:t>Education and training: promote inclusive education and lifelong learning for students and pupils with disabilities.</a:t>
            </a:r>
          </a:p>
          <a:p>
            <a:r>
              <a:rPr lang="en-GB" dirty="0"/>
              <a:t>Social protection: promote decent living conditions, combat poverty and social exclusion.</a:t>
            </a:r>
          </a:p>
          <a:p>
            <a:r>
              <a:rPr lang="en-GB" dirty="0"/>
              <a:t>Health: promote equal access to health services and related facilities.</a:t>
            </a:r>
          </a:p>
          <a:p>
            <a:r>
              <a:rPr lang="en-GB" dirty="0"/>
              <a:t>External action: promote the rights of people with disabilities in the EU’s enlargement and international development programmes</a:t>
            </a:r>
            <a:r>
              <a:rPr lang="en-GB" dirty="0" smtClean="0"/>
              <a:t>.</a:t>
            </a:r>
            <a:endParaRPr lang="en-GB" dirty="0"/>
          </a:p>
        </p:txBody>
      </p:sp>
    </p:spTree>
    <p:extLst>
      <p:ext uri="{BB962C8B-B14F-4D97-AF65-F5344CB8AC3E}">
        <p14:creationId xmlns:p14="http://schemas.microsoft.com/office/powerpoint/2010/main" val="2698319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na">
  <a:themeElements>
    <a:clrScheme name="Altan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n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295</TotalTime>
  <Words>2143</Words>
  <Application>Microsoft Office PowerPoint</Application>
  <PresentationFormat>On-screen Show (4:3)</PresentationFormat>
  <Paragraphs>218</Paragraphs>
  <Slides>36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Schoolbook</vt:lpstr>
      <vt:lpstr>Comic Sans MS</vt:lpstr>
      <vt:lpstr>Times New Roman</vt:lpstr>
      <vt:lpstr>Wingdings</vt:lpstr>
      <vt:lpstr>Wingdings 2</vt:lpstr>
      <vt:lpstr>Altana</vt:lpstr>
      <vt:lpstr>EMPLOYMENT OF PEOPLE WITH DISABILITIES</vt:lpstr>
      <vt:lpstr> persons with disabilities in EU</vt:lpstr>
      <vt:lpstr>Participation in the labour market – EU level</vt:lpstr>
      <vt:lpstr>International legal framework</vt:lpstr>
      <vt:lpstr>KEY INTERNATIONAL STAKEHOLDERS</vt:lpstr>
      <vt:lpstr>United Nations Convention on the rights of persons with disabilities</vt:lpstr>
      <vt:lpstr>Why?</vt:lpstr>
      <vt:lpstr>EU Charter on Fundamental Rights</vt:lpstr>
      <vt:lpstr>European disability strategy 2010–20</vt:lpstr>
      <vt:lpstr>EMPLOYMENT OF PEOPLE WITH DISABILITIES in Slovenia</vt:lpstr>
      <vt:lpstr>KEY SLOVENIAN DOCUMENTS</vt:lpstr>
      <vt:lpstr>SLOVENIA – FACTS (2016) </vt:lpstr>
      <vt:lpstr>Nubmer of newly employed  PwD’s per year</vt:lpstr>
      <vt:lpstr>Number of unemployed PwD’s, registered at the employment service of Slovenia</vt:lpstr>
      <vt:lpstr>Vocational Rehabilitation and Employment of Disabled Persons Act </vt:lpstr>
      <vt:lpstr>PowerPoint Presentation</vt:lpstr>
      <vt:lpstr> Quota system</vt:lpstr>
      <vt:lpstr>The fulfilment of the quota</vt:lpstr>
      <vt:lpstr>Quota obligation (2014) report</vt:lpstr>
      <vt:lpstr>Types of financial incentives</vt:lpstr>
      <vt:lpstr>Social economy</vt:lpstr>
      <vt:lpstr>Companies for PwD’s</vt:lpstr>
      <vt:lpstr>Sheltered Companies</vt:lpstr>
      <vt:lpstr>PowerPoint Presentation</vt:lpstr>
      <vt:lpstr>PowerPoint Presentation</vt:lpstr>
      <vt:lpstr>PowerPoint Presentation</vt:lpstr>
      <vt:lpstr>state support</vt:lpstr>
      <vt:lpstr>PowerPoint Presentation</vt:lpstr>
      <vt:lpstr>Employment centres</vt:lpstr>
      <vt:lpstr>PowerPoint Presentation</vt:lpstr>
      <vt:lpstr>Employment centres </vt:lpstr>
      <vt:lpstr>Employment and rehabilitation centre KORAK: case study</vt:lpstr>
      <vt:lpstr>Example of colaboration: Elektro gorenjska (electrical distribution company)</vt:lpstr>
      <vt:lpstr>Employment and training centre ŽELVA: case study</vt:lpstr>
      <vt:lpstr>Employment centre GRUNT: case study</vt:lpstr>
      <vt:lpstr>To conclude…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Non-Financial reporting: implementation and best practices</dc:title>
  <dc:creator>Uporabnik</dc:creator>
  <cp:lastModifiedBy>Windows User</cp:lastModifiedBy>
  <cp:revision>52</cp:revision>
  <dcterms:created xsi:type="dcterms:W3CDTF">2017-01-13T09:33:02Z</dcterms:created>
  <dcterms:modified xsi:type="dcterms:W3CDTF">2017-02-14T09:25:34Z</dcterms:modified>
</cp:coreProperties>
</file>