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59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89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15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85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5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7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68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75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12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6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DCD1-0C28-415C-AFD0-9659C3ABE300}" type="datetimeFigureOut">
              <a:rPr lang="hr-HR" smtClean="0"/>
              <a:t>13.2.2017.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69B0-C618-4D77-A313-397ABF44A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51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aran.com/#%21/obser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6933"/>
            <a:ext cx="7772400" cy="1470025"/>
          </a:xfrm>
        </p:spPr>
        <p:txBody>
          <a:bodyPr/>
          <a:lstStyle/>
          <a:p>
            <a:r>
              <a:rPr lang="en-US" dirty="0" smtClean="0"/>
              <a:t>Diversity and CSR– LUM Jean Monnet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802" y="3978424"/>
            <a:ext cx="6400800" cy="558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 Zagreb 01/02/2017</a:t>
            </a:r>
            <a:endParaRPr lang="en-US" dirty="0"/>
          </a:p>
        </p:txBody>
      </p:sp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08934"/>
              </p:ext>
            </p:extLst>
          </p:nvPr>
        </p:nvGraphicFramePr>
        <p:xfrm>
          <a:off x="683568" y="2430843"/>
          <a:ext cx="7247033" cy="22382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33433">
                  <a:extLst>
                    <a:ext uri="{9D8B030D-6E8A-4147-A177-3AD203B41FA5}">
                      <a16:colId xmlns:a16="http://schemas.microsoft.com/office/drawing/2014/main" xmlns="" val="666088855"/>
                    </a:ext>
                  </a:extLst>
                </a:gridCol>
                <a:gridCol w="800678">
                  <a:extLst>
                    <a:ext uri="{9D8B030D-6E8A-4147-A177-3AD203B41FA5}">
                      <a16:colId xmlns:a16="http://schemas.microsoft.com/office/drawing/2014/main" xmlns="" val="1209240007"/>
                    </a:ext>
                  </a:extLst>
                </a:gridCol>
                <a:gridCol w="515344">
                  <a:extLst>
                    <a:ext uri="{9D8B030D-6E8A-4147-A177-3AD203B41FA5}">
                      <a16:colId xmlns:a16="http://schemas.microsoft.com/office/drawing/2014/main" xmlns="" val="2015260955"/>
                    </a:ext>
                  </a:extLst>
                </a:gridCol>
                <a:gridCol w="880380">
                  <a:extLst>
                    <a:ext uri="{9D8B030D-6E8A-4147-A177-3AD203B41FA5}">
                      <a16:colId xmlns:a16="http://schemas.microsoft.com/office/drawing/2014/main" xmlns="" val="1316148087"/>
                    </a:ext>
                  </a:extLst>
                </a:gridCol>
                <a:gridCol w="769126">
                  <a:extLst>
                    <a:ext uri="{9D8B030D-6E8A-4147-A177-3AD203B41FA5}">
                      <a16:colId xmlns:a16="http://schemas.microsoft.com/office/drawing/2014/main" xmlns="" val="2546148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495424424"/>
                    </a:ext>
                  </a:extLst>
                </a:gridCol>
              </a:tblGrid>
              <a:tr h="2788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 smtClean="0">
                          <a:effectLst/>
                        </a:rPr>
                        <a:t>Initiative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 dirty="0" err="1" smtClean="0">
                          <a:effectLst/>
                        </a:rPr>
                        <a:t>Introduction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u="none" strike="noStrike" dirty="0" smtClean="0">
                          <a:effectLst/>
                        </a:rPr>
                        <a:t>Entry </a:t>
                      </a:r>
                      <a:r>
                        <a:rPr lang="it-IT" sz="900" b="1" u="none" strike="noStrike" dirty="0" err="1" smtClean="0">
                          <a:effectLst/>
                        </a:rPr>
                        <a:t>into</a:t>
                      </a:r>
                      <a:r>
                        <a:rPr lang="it-IT" sz="900" b="1" u="none" strike="noStrike" baseline="0" dirty="0" smtClean="0">
                          <a:effectLst/>
                        </a:rPr>
                        <a:t> force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 dirty="0" err="1" smtClean="0">
                          <a:effectLst/>
                        </a:rPr>
                        <a:t>Degree</a:t>
                      </a:r>
                      <a:r>
                        <a:rPr lang="it-IT" sz="900" b="1" u="none" strike="noStrike" baseline="0" dirty="0" smtClean="0">
                          <a:effectLst/>
                        </a:rPr>
                        <a:t> of </a:t>
                      </a:r>
                      <a:r>
                        <a:rPr lang="it-IT" sz="900" b="1" u="none" strike="noStrike" baseline="0" dirty="0" err="1" smtClean="0">
                          <a:effectLst/>
                        </a:rPr>
                        <a:t>binding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 dirty="0" err="1" smtClean="0">
                          <a:effectLst/>
                        </a:rPr>
                        <a:t>Issuer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u="none" strike="noStrike" dirty="0" err="1" smtClean="0">
                          <a:effectLst/>
                        </a:rPr>
                        <a:t>Disclosure</a:t>
                      </a:r>
                      <a:r>
                        <a:rPr lang="it-IT" sz="900" b="1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900" b="1" u="none" strike="noStrike" baseline="0" dirty="0" err="1" smtClean="0">
                          <a:effectLst/>
                        </a:rPr>
                        <a:t>requirements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952646935"/>
                  </a:ext>
                </a:extLst>
              </a:tr>
              <a:tr h="2788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sng" strike="noStrike" dirty="0">
                          <a:effectLst/>
                          <a:hlinkClick r:id="rId3"/>
                        </a:rPr>
                        <a:t>Social Report In Public Administration</a:t>
                      </a:r>
                      <a:endParaRPr lang="it-IT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2006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Voluntary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Government</a:t>
                      </a:r>
                      <a:r>
                        <a:rPr lang="it-IT" sz="900" u="none" strike="noStrike" dirty="0">
                          <a:effectLst/>
                        </a:rPr>
                        <a:t> of </a:t>
                      </a:r>
                      <a:r>
                        <a:rPr lang="it-IT" sz="900" u="none" strike="noStrike" dirty="0" err="1">
                          <a:effectLst/>
                        </a:rPr>
                        <a:t>Italy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Yes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431579679"/>
                  </a:ext>
                </a:extLst>
              </a:tr>
              <a:tr h="414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Law No. 15/2009 "Optimisation of productivity of public work and efficiency and transparency of the public administration</a:t>
                      </a:r>
                      <a:endParaRPr lang="en-US" sz="9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</a:rPr>
                        <a:t>2009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Mandatory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Government</a:t>
                      </a:r>
                      <a:r>
                        <a:rPr lang="it-IT" sz="900" u="none" strike="noStrike" dirty="0">
                          <a:effectLst/>
                        </a:rPr>
                        <a:t> of </a:t>
                      </a:r>
                      <a:r>
                        <a:rPr lang="it-IT" sz="900" u="none" strike="noStrike" dirty="0" err="1">
                          <a:effectLst/>
                        </a:rPr>
                        <a:t>Italy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Yes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93944033"/>
                  </a:ext>
                </a:extLst>
              </a:tr>
              <a:tr h="361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Memorandum of Understanding Between the Ministry of Economy and Finance and the Association of Banking Foundations and Savings Banks (ACRI)</a:t>
                      </a:r>
                      <a:endParaRPr lang="en-US" sz="9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Apr, 22, 2015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Conditionally</a:t>
                      </a:r>
                      <a:r>
                        <a:rPr lang="it-IT" sz="900" u="none" strike="noStrike" dirty="0">
                          <a:effectLst/>
                        </a:rPr>
                        <a:t> </a:t>
                      </a:r>
                      <a:r>
                        <a:rPr lang="it-IT" sz="900" u="none" strike="noStrike" dirty="0" err="1">
                          <a:effectLst/>
                        </a:rPr>
                        <a:t>Mandatory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Government of Italy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Yes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09589934"/>
                  </a:ext>
                </a:extLst>
              </a:tr>
              <a:tr h="3089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>
                          <a:effectLst/>
                          <a:hlinkClick r:id="rId3"/>
                        </a:rPr>
                        <a:t>Legislative Decree no. 254 - Implementation of Directive 2014/95/EU</a:t>
                      </a:r>
                      <a:endParaRPr lang="en-US" sz="9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Dec, 30, 2016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Jan, 25, 2017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Mandatory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Government of Italy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Yes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785781211"/>
                  </a:ext>
                </a:extLst>
              </a:tr>
              <a:tr h="4521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sng" strike="noStrike" dirty="0">
                          <a:effectLst/>
                          <a:hlinkClick r:id="rId3"/>
                        </a:rPr>
                        <a:t>Directors’ report on </a:t>
                      </a:r>
                      <a:r>
                        <a:rPr lang="it-IT" sz="900" u="sng" strike="noStrike" dirty="0" err="1">
                          <a:effectLst/>
                          <a:hlinkClick r:id="rId3"/>
                        </a:rPr>
                        <a:t>financial</a:t>
                      </a:r>
                      <a:r>
                        <a:rPr lang="it-IT" sz="900" u="sng" strike="noStrike" dirty="0">
                          <a:effectLst/>
                          <a:hlinkClick r:id="rId3"/>
                        </a:rPr>
                        <a:t> </a:t>
                      </a:r>
                      <a:r>
                        <a:rPr lang="it-IT" sz="900" u="sng" strike="noStrike" dirty="0" err="1">
                          <a:effectLst/>
                          <a:hlinkClick r:id="rId3"/>
                        </a:rPr>
                        <a:t>statements</a:t>
                      </a:r>
                      <a:r>
                        <a:rPr lang="it-IT" sz="900" u="sng" strike="noStrike" dirty="0">
                          <a:effectLst/>
                          <a:hlinkClick r:id="rId3"/>
                        </a:rPr>
                        <a:t>, 2009</a:t>
                      </a:r>
                      <a:endParaRPr lang="it-IT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Mar, 11, 2009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 err="1">
                          <a:effectLst/>
                        </a:rPr>
                        <a:t>Voluntary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Italian Accounting Association</a:t>
                      </a:r>
                      <a:endParaRPr lang="it-IT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Yes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267249839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51520" y="65577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Data </a:t>
            </a:r>
            <a:r>
              <a:rPr lang="it-IT" sz="1200" dirty="0" err="1" smtClean="0"/>
              <a:t>courtesy</a:t>
            </a:r>
            <a:r>
              <a:rPr lang="it-IT" sz="1200" dirty="0" smtClean="0"/>
              <a:t> of </a:t>
            </a:r>
            <a:r>
              <a:rPr lang="it-IT" sz="1200" dirty="0" err="1" smtClean="0"/>
              <a:t>eRevalue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2287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8395" t="17500" r="25144" b="32101"/>
          <a:stretch/>
        </p:blipFill>
        <p:spPr>
          <a:xfrm>
            <a:off x="1347126" y="1340556"/>
            <a:ext cx="6768752" cy="413008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65577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Data </a:t>
            </a:r>
            <a:r>
              <a:rPr lang="it-IT" sz="1200" dirty="0" err="1" smtClean="0"/>
              <a:t>courtesy</a:t>
            </a:r>
            <a:r>
              <a:rPr lang="it-IT" sz="1200" dirty="0" smtClean="0"/>
              <a:t> of </a:t>
            </a:r>
            <a:r>
              <a:rPr lang="it-IT" sz="1200" dirty="0" err="1" smtClean="0"/>
              <a:t>eRevalue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3717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65577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Data </a:t>
            </a:r>
            <a:r>
              <a:rPr lang="it-IT" sz="1200" dirty="0" err="1" smtClean="0"/>
              <a:t>courtesy</a:t>
            </a:r>
            <a:r>
              <a:rPr lang="it-IT" sz="1200" dirty="0" smtClean="0"/>
              <a:t> of </a:t>
            </a:r>
            <a:r>
              <a:rPr lang="it-IT" sz="1200" dirty="0" err="1" smtClean="0"/>
              <a:t>eRevalue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8344" t="12304" r="25146" b="29597"/>
          <a:stretch/>
        </p:blipFill>
        <p:spPr>
          <a:xfrm>
            <a:off x="1141598" y="1340768"/>
            <a:ext cx="7141421" cy="50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8889" t="20300" r="5832" b="4102"/>
          <a:stretch/>
        </p:blipFill>
        <p:spPr>
          <a:xfrm>
            <a:off x="193067" y="1412776"/>
            <a:ext cx="8923667" cy="444975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65577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Data </a:t>
            </a:r>
            <a:r>
              <a:rPr lang="it-IT" sz="1200" dirty="0" err="1" smtClean="0"/>
              <a:t>courtesy</a:t>
            </a:r>
            <a:r>
              <a:rPr lang="it-IT" sz="1200" dirty="0" smtClean="0"/>
              <a:t> of </a:t>
            </a:r>
            <a:r>
              <a:rPr lang="it-IT" sz="1200" dirty="0" err="1" smtClean="0"/>
              <a:t>eRevalue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1359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/>
        </p:blipFill>
        <p:spPr>
          <a:xfrm>
            <a:off x="2039091" y="24264"/>
            <a:ext cx="5187911" cy="1949646"/>
          </a:xfrm>
          <a:prstGeom prst="rect">
            <a:avLst/>
          </a:prstGeom>
        </p:spPr>
      </p:pic>
      <p:pic>
        <p:nvPicPr>
          <p:cNvPr id="5" name="Picture 4" descr="screen-shot-2016-09-26-at-104328_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2"/>
          <a:stretch/>
        </p:blipFill>
        <p:spPr>
          <a:xfrm>
            <a:off x="1141598" y="5126047"/>
            <a:ext cx="7005666" cy="163946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47664" y="2420888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legislative </a:t>
            </a:r>
            <a:r>
              <a:rPr lang="it-IT" dirty="0" err="1" smtClean="0"/>
              <a:t>decree</a:t>
            </a:r>
            <a:r>
              <a:rPr lang="it-IT" dirty="0" smtClean="0"/>
              <a:t> 81/2015 – Jobs </a:t>
            </a:r>
            <a:r>
              <a:rPr lang="it-IT" dirty="0" err="1" smtClean="0"/>
              <a:t>Act</a:t>
            </a:r>
            <a:r>
              <a:rPr lang="it-IT" dirty="0" smtClean="0"/>
              <a:t>, </a:t>
            </a:r>
            <a:r>
              <a:rPr lang="it-IT" dirty="0" err="1" smtClean="0"/>
              <a:t>introduces</a:t>
            </a:r>
            <a:r>
              <a:rPr lang="it-IT" dirty="0" smtClean="0"/>
              <a:t> a </a:t>
            </a:r>
            <a:r>
              <a:rPr lang="it-IT" dirty="0" err="1"/>
              <a:t>m</a:t>
            </a:r>
            <a:r>
              <a:rPr lang="it-IT" dirty="0" err="1" smtClean="0"/>
              <a:t>andatory</a:t>
            </a:r>
            <a:r>
              <a:rPr lang="it-IT" dirty="0" smtClean="0"/>
              <a:t> </a:t>
            </a:r>
            <a:r>
              <a:rPr lang="it-IT" dirty="0" err="1" smtClean="0"/>
              <a:t>requirement</a:t>
            </a:r>
            <a:r>
              <a:rPr lang="it-IT" dirty="0" smtClean="0"/>
              <a:t> to </a:t>
            </a:r>
            <a:r>
              <a:rPr lang="it-IT" dirty="0" err="1" smtClean="0"/>
              <a:t>employ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with </a:t>
            </a:r>
            <a:r>
              <a:rPr lang="it-IT" dirty="0" err="1" smtClean="0"/>
              <a:t>disabilities</a:t>
            </a:r>
            <a:r>
              <a:rPr lang="it-IT" dirty="0"/>
              <a:t> </a:t>
            </a:r>
            <a:r>
              <a:rPr lang="it-IT" dirty="0" smtClean="0"/>
              <a:t>with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quotas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the </a:t>
            </a:r>
            <a:r>
              <a:rPr lang="it-IT" dirty="0" err="1" smtClean="0"/>
              <a:t>size</a:t>
            </a:r>
            <a:r>
              <a:rPr lang="it-IT" dirty="0" smtClean="0"/>
              <a:t> of the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15-35 </a:t>
            </a:r>
            <a:r>
              <a:rPr lang="it-IT" dirty="0" err="1" smtClean="0"/>
              <a:t>employees</a:t>
            </a:r>
            <a:r>
              <a:rPr lang="it-IT" dirty="0" smtClean="0"/>
              <a:t>: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36-50 </a:t>
            </a:r>
            <a:r>
              <a:rPr lang="it-IT" dirty="0" err="1" smtClean="0"/>
              <a:t>employees</a:t>
            </a:r>
            <a:r>
              <a:rPr lang="it-IT" dirty="0" smtClean="0"/>
              <a:t>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&gt; 50 </a:t>
            </a:r>
            <a:r>
              <a:rPr lang="it-IT" dirty="0" err="1" smtClean="0"/>
              <a:t>employees</a:t>
            </a:r>
            <a:r>
              <a:rPr lang="it-IT" dirty="0" smtClean="0"/>
              <a:t>: 7% of the 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employees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6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195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sustava Office</vt:lpstr>
      <vt:lpstr>Diversity and CSR– LUM Jean Monnet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 Herceg</dc:creator>
  <cp:lastModifiedBy>Windows User</cp:lastModifiedBy>
  <cp:revision>17</cp:revision>
  <dcterms:created xsi:type="dcterms:W3CDTF">2016-10-11T13:33:09Z</dcterms:created>
  <dcterms:modified xsi:type="dcterms:W3CDTF">2017-02-13T13:29:50Z</dcterms:modified>
</cp:coreProperties>
</file>